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45"/>
  </p:notesMasterIdLst>
  <p:sldIdLst>
    <p:sldId id="685" r:id="rId2"/>
    <p:sldId id="691" r:id="rId3"/>
    <p:sldId id="544" r:id="rId4"/>
    <p:sldId id="684" r:id="rId5"/>
    <p:sldId id="617" r:id="rId6"/>
    <p:sldId id="676" r:id="rId7"/>
    <p:sldId id="677" r:id="rId8"/>
    <p:sldId id="678" r:id="rId9"/>
    <p:sldId id="679" r:id="rId10"/>
    <p:sldId id="680" r:id="rId11"/>
    <p:sldId id="681" r:id="rId12"/>
    <p:sldId id="692" r:id="rId13"/>
    <p:sldId id="686" r:id="rId14"/>
    <p:sldId id="620" r:id="rId15"/>
    <p:sldId id="621" r:id="rId16"/>
    <p:sldId id="622" r:id="rId17"/>
    <p:sldId id="623" r:id="rId18"/>
    <p:sldId id="624" r:id="rId19"/>
    <p:sldId id="687" r:id="rId20"/>
    <p:sldId id="688" r:id="rId21"/>
    <p:sldId id="625" r:id="rId22"/>
    <p:sldId id="628" r:id="rId23"/>
    <p:sldId id="660" r:id="rId24"/>
    <p:sldId id="666" r:id="rId25"/>
    <p:sldId id="667" r:id="rId26"/>
    <p:sldId id="629" r:id="rId27"/>
    <p:sldId id="655" r:id="rId28"/>
    <p:sldId id="630" r:id="rId29"/>
    <p:sldId id="631" r:id="rId30"/>
    <p:sldId id="633" r:id="rId31"/>
    <p:sldId id="683" r:id="rId32"/>
    <p:sldId id="659" r:id="rId33"/>
    <p:sldId id="643" r:id="rId34"/>
    <p:sldId id="644" r:id="rId35"/>
    <p:sldId id="653" r:id="rId36"/>
    <p:sldId id="632" r:id="rId37"/>
    <p:sldId id="640" r:id="rId38"/>
    <p:sldId id="645" r:id="rId39"/>
    <p:sldId id="670" r:id="rId40"/>
    <p:sldId id="675" r:id="rId41"/>
    <p:sldId id="668" r:id="rId42"/>
    <p:sldId id="689" r:id="rId43"/>
    <p:sldId id="690" r:id="rId4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66FF"/>
    <a:srgbClr val="B4FAFE"/>
    <a:srgbClr val="000000"/>
    <a:srgbClr val="663300"/>
    <a:srgbClr val="FF99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508" autoAdjust="0"/>
    <p:restoredTop sz="78509" autoAdjust="0"/>
  </p:normalViewPr>
  <p:slideViewPr>
    <p:cSldViewPr>
      <p:cViewPr varScale="1">
        <p:scale>
          <a:sx n="116" d="100"/>
          <a:sy n="116" d="100"/>
        </p:scale>
        <p:origin x="2124"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ea typeface="Adobe 黑体 Std R" pitchFamily="34" charset="-122"/>
              </a:defRPr>
            </a:lvl1pPr>
          </a:lstStyle>
          <a:p>
            <a:pPr>
              <a:defRPr/>
            </a:pPr>
            <a:endParaRPr lang="en-US" altLang="zh-CN"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ea typeface="Adobe 黑体 Std R" pitchFamily="34" charset="-122"/>
              </a:defRPr>
            </a:lvl1pPr>
          </a:lstStyle>
          <a:p>
            <a:pPr>
              <a:defRPr/>
            </a:pPr>
            <a:endParaRPr lang="en-US" altLang="zh-CN"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dirty="0" smtClean="0"/>
              <a:t>单击此处编辑母版文本样式</a:t>
            </a:r>
          </a:p>
          <a:p>
            <a:pPr lvl="1"/>
            <a:r>
              <a:rPr lang="zh-CN" altLang="en-US" noProof="0" dirty="0" smtClean="0"/>
              <a:t>第二级</a:t>
            </a:r>
          </a:p>
          <a:p>
            <a:pPr lvl="2"/>
            <a:r>
              <a:rPr lang="zh-CN" altLang="en-US" noProof="0" dirty="0" smtClean="0"/>
              <a:t>第三级</a:t>
            </a:r>
          </a:p>
          <a:p>
            <a:pPr lvl="3"/>
            <a:r>
              <a:rPr lang="zh-CN" altLang="en-US" noProof="0" dirty="0" smtClean="0"/>
              <a:t>第四级</a:t>
            </a:r>
          </a:p>
          <a:p>
            <a:pPr lvl="4"/>
            <a:r>
              <a:rPr lang="zh-CN" altLang="en-US" noProof="0" dirty="0" smtClean="0"/>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ea typeface="Adobe 黑体 Std R" pitchFamily="34" charset="-122"/>
              </a:defRPr>
            </a:lvl1pPr>
          </a:lstStyle>
          <a:p>
            <a:pPr>
              <a:defRPr/>
            </a:pPr>
            <a:endParaRPr lang="en-US" altLang="zh-CN"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ea typeface="Adobe 黑体 Std R" pitchFamily="34" charset="-122"/>
              </a:defRPr>
            </a:lvl1pPr>
          </a:lstStyle>
          <a:p>
            <a:pPr>
              <a:defRPr/>
            </a:pPr>
            <a:fld id="{D22C0FDD-3E5F-4093-BB15-2F9AD3FC6B54}" type="slidenum">
              <a:rPr lang="en-US" altLang="zh-CN" smtClean="0"/>
              <a:pPr>
                <a:defRPr/>
              </a:pPr>
              <a:t>‹#›</a:t>
            </a:fld>
            <a:endParaRPr lang="en-US" altLang="zh-CN" dirty="0"/>
          </a:p>
        </p:txBody>
      </p:sp>
    </p:spTree>
    <p:extLst>
      <p:ext uri="{BB962C8B-B14F-4D97-AF65-F5344CB8AC3E}">
        <p14:creationId xmlns:p14="http://schemas.microsoft.com/office/powerpoint/2010/main" val="271120475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Adobe 黑体 Std R" pitchFamily="34"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Adobe 黑体 Std R" pitchFamily="34"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Adobe 黑体 Std R" pitchFamily="34"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Adobe 黑体 Std R" pitchFamily="34"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Adobe 黑体 Std R"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a:ln/>
        </p:spPr>
      </p:sp>
      <p:sp>
        <p:nvSpPr>
          <p:cNvPr id="5325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latin typeface="Arial" charset="0"/>
              </a:rPr>
              <a:t>电气火灾，电气设备使用不当</a:t>
            </a:r>
            <a:endParaRPr lang="en-US" altLang="zh-CN" dirty="0" smtClean="0">
              <a:latin typeface="Arial" charset="0"/>
            </a:endParaRPr>
          </a:p>
          <a:p>
            <a:r>
              <a:rPr lang="zh-CN" altLang="en-US" dirty="0" smtClean="0">
                <a:latin typeface="Arial" charset="0"/>
              </a:rPr>
              <a:t>化学药品火灾，化学药品使用不当（之前已讲过）</a:t>
            </a:r>
            <a:endParaRPr lang="en-US" altLang="zh-CN" dirty="0" smtClean="0">
              <a:latin typeface="Arial" charset="0"/>
            </a:endParaRPr>
          </a:p>
          <a:p>
            <a:r>
              <a:rPr lang="zh-CN" altLang="en-US" dirty="0" smtClean="0">
                <a:latin typeface="Arial" charset="0"/>
              </a:rPr>
              <a:t>其他火灾，对火源管理不善，乱扔烟头等</a:t>
            </a:r>
          </a:p>
        </p:txBody>
      </p:sp>
      <p:sp>
        <p:nvSpPr>
          <p:cNvPr id="5325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4890BF9F-3023-4731-AA87-08E56BA36AEC}" type="slidenum">
              <a:rPr lang="en-US" altLang="zh-CN" smtClean="0">
                <a:ea typeface="Adobe 黑体 Std R" pitchFamily="34" charset="-122"/>
              </a:rPr>
              <a:pPr eaLnBrk="1" hangingPunct="1"/>
              <a:t>3</a:t>
            </a:fld>
            <a:endParaRPr lang="en-US" altLang="zh-CN" dirty="0" smtClean="0">
              <a:ea typeface="Adobe 黑体 Std R" pitchFamily="34" charset="-122"/>
            </a:endParaRPr>
          </a:p>
        </p:txBody>
      </p:sp>
    </p:spTree>
    <p:extLst>
      <p:ext uri="{BB962C8B-B14F-4D97-AF65-F5344CB8AC3E}">
        <p14:creationId xmlns:p14="http://schemas.microsoft.com/office/powerpoint/2010/main" val="38950427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a:ln/>
        </p:spPr>
      </p:sp>
      <p:sp>
        <p:nvSpPr>
          <p:cNvPr id="6246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latin typeface="Arial" charset="0"/>
              </a:rPr>
              <a:t>扑救极性溶剂</a:t>
            </a:r>
            <a:r>
              <a:rPr lang="en-US" altLang="zh-CN" smtClean="0">
                <a:latin typeface="Arial" charset="0"/>
              </a:rPr>
              <a:t>B</a:t>
            </a:r>
            <a:r>
              <a:rPr lang="zh-CN" altLang="en-US" smtClean="0">
                <a:latin typeface="Arial" charset="0"/>
              </a:rPr>
              <a:t>类火灾不得选用泡沫灭火器，因为醇醛醚酮等极性溶剂与化学泡沫接触时，泡沫的水分会迅速被吸收，泡沫很快消失，不能有效灭火。</a:t>
            </a:r>
            <a:r>
              <a:rPr lang="en-US" altLang="zh-CN" smtClean="0">
                <a:latin typeface="Arial" charset="0"/>
              </a:rPr>
              <a:t>ABCE</a:t>
            </a:r>
            <a:r>
              <a:rPr lang="zh-CN" altLang="en-US" smtClean="0">
                <a:latin typeface="Arial" charset="0"/>
              </a:rPr>
              <a:t>类火灾，首选磷酸盐干粉、卤代烷型灭火器。</a:t>
            </a:r>
          </a:p>
        </p:txBody>
      </p:sp>
      <p:sp>
        <p:nvSpPr>
          <p:cNvPr id="6246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25CC1361-4D98-474A-AB67-8A4FEC328319}" type="slidenum">
              <a:rPr lang="en-US" altLang="zh-CN" smtClean="0">
                <a:ea typeface="Adobe 黑体 Std R" pitchFamily="34" charset="-122"/>
              </a:rPr>
              <a:pPr eaLnBrk="1" hangingPunct="1"/>
              <a:t>21</a:t>
            </a:fld>
            <a:endParaRPr lang="en-US" altLang="zh-CN" dirty="0" smtClean="0">
              <a:ea typeface="Adobe 黑体 Std R" pitchFamily="34" charset="-122"/>
            </a:endParaRPr>
          </a:p>
        </p:txBody>
      </p:sp>
    </p:spTree>
    <p:extLst>
      <p:ext uri="{BB962C8B-B14F-4D97-AF65-F5344CB8AC3E}">
        <p14:creationId xmlns:p14="http://schemas.microsoft.com/office/powerpoint/2010/main" val="31572178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a:ln/>
        </p:spPr>
      </p:sp>
      <p:sp>
        <p:nvSpPr>
          <p:cNvPr id="6451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ndParaRPr>
          </a:p>
        </p:txBody>
      </p:sp>
      <p:sp>
        <p:nvSpPr>
          <p:cNvPr id="6451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21A5A257-052E-463B-B0AA-5DF3ACB70DC9}" type="slidenum">
              <a:rPr lang="en-US" altLang="zh-CN" smtClean="0">
                <a:ea typeface="Adobe 黑体 Std R" pitchFamily="34" charset="-122"/>
              </a:rPr>
              <a:pPr eaLnBrk="1" hangingPunct="1"/>
              <a:t>22</a:t>
            </a:fld>
            <a:endParaRPr lang="en-US" altLang="zh-CN" dirty="0" smtClean="0">
              <a:ea typeface="Adobe 黑体 Std R" pitchFamily="34" charset="-122"/>
            </a:endParaRPr>
          </a:p>
        </p:txBody>
      </p:sp>
    </p:spTree>
    <p:extLst>
      <p:ext uri="{BB962C8B-B14F-4D97-AF65-F5344CB8AC3E}">
        <p14:creationId xmlns:p14="http://schemas.microsoft.com/office/powerpoint/2010/main" val="34885376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a:ln/>
        </p:spPr>
      </p:sp>
      <p:sp>
        <p:nvSpPr>
          <p:cNvPr id="6553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ndParaRPr>
          </a:p>
        </p:txBody>
      </p:sp>
      <p:sp>
        <p:nvSpPr>
          <p:cNvPr id="6554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359A63F8-E213-4E54-9B8C-90F3ED0A32BC}" type="slidenum">
              <a:rPr lang="en-US" altLang="zh-CN" smtClean="0">
                <a:ea typeface="Adobe 黑体 Std R" pitchFamily="34" charset="-122"/>
              </a:rPr>
              <a:pPr eaLnBrk="1" hangingPunct="1"/>
              <a:t>23</a:t>
            </a:fld>
            <a:endParaRPr lang="en-US" altLang="zh-CN" dirty="0" smtClean="0">
              <a:ea typeface="Adobe 黑体 Std R" pitchFamily="34" charset="-122"/>
            </a:endParaRPr>
          </a:p>
        </p:txBody>
      </p:sp>
    </p:spTree>
    <p:extLst>
      <p:ext uri="{BB962C8B-B14F-4D97-AF65-F5344CB8AC3E}">
        <p14:creationId xmlns:p14="http://schemas.microsoft.com/office/powerpoint/2010/main" val="21534623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a:ln/>
        </p:spPr>
      </p:sp>
      <p:sp>
        <p:nvSpPr>
          <p:cNvPr id="6656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latin typeface="Arial" charset="0"/>
              </a:rPr>
              <a:t>不易扑灭的大火，及时逃生</a:t>
            </a:r>
            <a:endParaRPr lang="en-US" altLang="zh-CN" smtClean="0">
              <a:latin typeface="Arial" charset="0"/>
            </a:endParaRPr>
          </a:p>
          <a:p>
            <a:r>
              <a:rPr lang="zh-CN" altLang="en-US" smtClean="0">
                <a:latin typeface="Arial" charset="0"/>
              </a:rPr>
              <a:t>火灾中的上述心态严重干扰安全疏散和自我逃生，必须对此有所了解，临危不乱、增强自制能力</a:t>
            </a:r>
            <a:endParaRPr lang="en-US" altLang="zh-CN" smtClean="0">
              <a:latin typeface="Arial" charset="0"/>
            </a:endParaRPr>
          </a:p>
          <a:p>
            <a:r>
              <a:rPr lang="zh-CN" altLang="en-US" smtClean="0">
                <a:latin typeface="Arial" charset="0"/>
              </a:rPr>
              <a:t>火灾造成的突发性环境变化，会使人们产生徐素逃离危险现场的行为，而行为正确与否，会影响是否成功疏散和逃生。</a:t>
            </a:r>
          </a:p>
        </p:txBody>
      </p:sp>
      <p:sp>
        <p:nvSpPr>
          <p:cNvPr id="6656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88A23D64-D48B-4F7C-BF82-96D9FA2EFCCA}" type="slidenum">
              <a:rPr lang="en-US" altLang="zh-CN" smtClean="0">
                <a:ea typeface="Adobe 黑体 Std R" pitchFamily="34" charset="-122"/>
              </a:rPr>
              <a:pPr eaLnBrk="1" hangingPunct="1"/>
              <a:t>30</a:t>
            </a:fld>
            <a:endParaRPr lang="en-US" altLang="zh-CN" dirty="0" smtClean="0">
              <a:ea typeface="Adobe 黑体 Std R" pitchFamily="34" charset="-122"/>
            </a:endParaRPr>
          </a:p>
        </p:txBody>
      </p:sp>
    </p:spTree>
    <p:extLst>
      <p:ext uri="{BB962C8B-B14F-4D97-AF65-F5344CB8AC3E}">
        <p14:creationId xmlns:p14="http://schemas.microsoft.com/office/powerpoint/2010/main" val="39302136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a:ln/>
        </p:spPr>
      </p:sp>
      <p:sp>
        <p:nvSpPr>
          <p:cNvPr id="6861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charset="0"/>
              </a:rPr>
              <a:t>2007</a:t>
            </a:r>
            <a:r>
              <a:rPr lang="zh-CN" altLang="en-US" smtClean="0">
                <a:latin typeface="Arial" charset="0"/>
              </a:rPr>
              <a:t>年</a:t>
            </a:r>
            <a:r>
              <a:rPr lang="en-US" altLang="zh-CN" smtClean="0">
                <a:latin typeface="Arial" charset="0"/>
              </a:rPr>
              <a:t>3</a:t>
            </a:r>
            <a:r>
              <a:rPr lang="zh-CN" altLang="en-US" smtClean="0">
                <a:latin typeface="Arial" charset="0"/>
              </a:rPr>
              <a:t>月</a:t>
            </a:r>
            <a:r>
              <a:rPr lang="en-US" altLang="zh-CN" smtClean="0">
                <a:latin typeface="Arial" charset="0"/>
              </a:rPr>
              <a:t>4</a:t>
            </a:r>
            <a:r>
              <a:rPr lang="zh-CN" altLang="en-US" smtClean="0">
                <a:latin typeface="Arial" charset="0"/>
              </a:rPr>
              <a:t>日晚，河南项城商业城数家临街店铺着火，一对母子因返回楼上取钱而不幸葬身火海。那天是农历正月十五，大家都在街上放烟花，一个火星落在一家店铺销售的卫生纸上，迅速燃烧起来，很快旁边几家店铺也被引燃。由于这些店铺都摆放有烟花、鞭炮、纸张等易燃易爆物品，大火燃烧了</a:t>
            </a:r>
            <a:r>
              <a:rPr lang="en-US" altLang="zh-CN" smtClean="0">
                <a:latin typeface="Arial" charset="0"/>
              </a:rPr>
              <a:t>1</a:t>
            </a:r>
            <a:r>
              <a:rPr lang="zh-CN" altLang="en-US" smtClean="0">
                <a:latin typeface="Arial" charset="0"/>
              </a:rPr>
              <a:t>个多小时。事故发生后，一家商铺的店主冲入取钱，其儿子不放心也跟着冲入火场，结果两个人不幸丧生。</a:t>
            </a:r>
          </a:p>
          <a:p>
            <a:endParaRPr lang="zh-CN" altLang="en-US" smtClean="0">
              <a:latin typeface="Arial" charset="0"/>
            </a:endParaRPr>
          </a:p>
        </p:txBody>
      </p:sp>
      <p:sp>
        <p:nvSpPr>
          <p:cNvPr id="6861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FE8C2C12-0EA1-4815-B63B-F4CAEBF48534}" type="slidenum">
              <a:rPr lang="en-US" altLang="zh-CN" smtClean="0">
                <a:ea typeface="Adobe 黑体 Std R" pitchFamily="34" charset="-122"/>
              </a:rPr>
              <a:pPr eaLnBrk="1" hangingPunct="1"/>
              <a:t>34</a:t>
            </a:fld>
            <a:endParaRPr lang="en-US" altLang="zh-CN" dirty="0" smtClean="0">
              <a:ea typeface="Adobe 黑体 Std R" pitchFamily="34" charset="-122"/>
            </a:endParaRPr>
          </a:p>
        </p:txBody>
      </p:sp>
    </p:spTree>
    <p:extLst>
      <p:ext uri="{BB962C8B-B14F-4D97-AF65-F5344CB8AC3E}">
        <p14:creationId xmlns:p14="http://schemas.microsoft.com/office/powerpoint/2010/main" val="17199040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a:ln/>
        </p:spPr>
      </p:sp>
      <p:sp>
        <p:nvSpPr>
          <p:cNvPr id="7065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solidFill>
                  <a:srgbClr val="333399"/>
                </a:solidFill>
                <a:latin typeface="Arial" charset="0"/>
              </a:rPr>
              <a:t>若逃生路线被火封堵，立即退回室内，关闭门窗，堵住缝隙，有条件的向门窗浇水</a:t>
            </a:r>
            <a:endParaRPr lang="zh-CN" altLang="en-US" smtClean="0">
              <a:latin typeface="Arial" charset="0"/>
            </a:endParaRPr>
          </a:p>
        </p:txBody>
      </p:sp>
      <p:sp>
        <p:nvSpPr>
          <p:cNvPr id="7066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C6B6EA65-1BCD-4F9D-83E4-B5A5A62BF8A0}" type="slidenum">
              <a:rPr lang="en-US" altLang="zh-CN" smtClean="0">
                <a:ea typeface="Adobe 黑体 Std R" pitchFamily="34" charset="-122"/>
              </a:rPr>
              <a:pPr eaLnBrk="1" hangingPunct="1"/>
              <a:t>37</a:t>
            </a:fld>
            <a:endParaRPr lang="en-US" altLang="zh-CN" dirty="0" smtClean="0">
              <a:ea typeface="Adobe 黑体 Std R" pitchFamily="34" charset="-122"/>
            </a:endParaRPr>
          </a:p>
        </p:txBody>
      </p:sp>
    </p:spTree>
    <p:extLst>
      <p:ext uri="{BB962C8B-B14F-4D97-AF65-F5344CB8AC3E}">
        <p14:creationId xmlns:p14="http://schemas.microsoft.com/office/powerpoint/2010/main" val="9373967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a:ln/>
        </p:spPr>
      </p:sp>
      <p:sp>
        <p:nvSpPr>
          <p:cNvPr id="7373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latin typeface="Arial" charset="0"/>
              </a:rPr>
              <a:t>清水冲洗或浸泡创面，可以减少烧伤创面余热对尚有活力组织的继续损伤，并可有效止痛。</a:t>
            </a:r>
          </a:p>
        </p:txBody>
      </p:sp>
      <p:sp>
        <p:nvSpPr>
          <p:cNvPr id="7373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123E1DC7-B8B7-4E36-921A-09152C33B0E1}" type="slidenum">
              <a:rPr lang="en-US" altLang="zh-CN" smtClean="0">
                <a:ea typeface="Adobe 黑体 Std R" pitchFamily="34" charset="-122"/>
              </a:rPr>
              <a:pPr eaLnBrk="1" hangingPunct="1"/>
              <a:t>39</a:t>
            </a:fld>
            <a:endParaRPr lang="en-US" altLang="zh-CN" dirty="0" smtClean="0">
              <a:ea typeface="Adobe 黑体 Std R" pitchFamily="34" charset="-122"/>
            </a:endParaRPr>
          </a:p>
        </p:txBody>
      </p:sp>
    </p:spTree>
    <p:extLst>
      <p:ext uri="{BB962C8B-B14F-4D97-AF65-F5344CB8AC3E}">
        <p14:creationId xmlns:p14="http://schemas.microsoft.com/office/powerpoint/2010/main" val="29950754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a:ln/>
        </p:spPr>
      </p:sp>
      <p:sp>
        <p:nvSpPr>
          <p:cNvPr id="7475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latin typeface="Arial" charset="0"/>
              </a:rPr>
              <a:t>冲、脱、泡、盖、送</a:t>
            </a:r>
          </a:p>
        </p:txBody>
      </p:sp>
      <p:sp>
        <p:nvSpPr>
          <p:cNvPr id="7475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34F8E371-7F2D-4EBB-AB2E-A95BF97281D9}" type="slidenum">
              <a:rPr lang="en-US" altLang="zh-CN" smtClean="0">
                <a:ea typeface="Adobe 黑体 Std R" pitchFamily="34" charset="-122"/>
              </a:rPr>
              <a:pPr eaLnBrk="1" hangingPunct="1"/>
              <a:t>40</a:t>
            </a:fld>
            <a:endParaRPr lang="en-US" altLang="zh-CN" dirty="0" smtClean="0">
              <a:ea typeface="Adobe 黑体 Std R" pitchFamily="34" charset="-122"/>
            </a:endParaRPr>
          </a:p>
        </p:txBody>
      </p:sp>
    </p:spTree>
    <p:extLst>
      <p:ext uri="{BB962C8B-B14F-4D97-AF65-F5344CB8AC3E}">
        <p14:creationId xmlns:p14="http://schemas.microsoft.com/office/powerpoint/2010/main" val="32317570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22C0FDD-3E5F-4093-BB15-2F9AD3FC6B54}" type="slidenum">
              <a:rPr lang="en-US" altLang="zh-CN" smtClean="0"/>
              <a:pPr>
                <a:defRPr/>
              </a:pPr>
              <a:t>43</a:t>
            </a:fld>
            <a:endParaRPr lang="en-US" altLang="zh-CN" dirty="0"/>
          </a:p>
        </p:txBody>
      </p:sp>
    </p:spTree>
    <p:extLst>
      <p:ext uri="{BB962C8B-B14F-4D97-AF65-F5344CB8AC3E}">
        <p14:creationId xmlns:p14="http://schemas.microsoft.com/office/powerpoint/2010/main" val="37983194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a:ln/>
        </p:spPr>
      </p:sp>
      <p:sp>
        <p:nvSpPr>
          <p:cNvPr id="6041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ndParaRPr>
          </a:p>
        </p:txBody>
      </p:sp>
      <p:sp>
        <p:nvSpPr>
          <p:cNvPr id="6042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DDEDEDB3-2979-4662-8E84-CE978E608070}" type="slidenum">
              <a:rPr lang="en-US" altLang="zh-CN" smtClean="0">
                <a:ea typeface="Adobe 黑体 Std R" pitchFamily="34" charset="-122"/>
              </a:rPr>
              <a:pPr eaLnBrk="1" hangingPunct="1"/>
              <a:t>4</a:t>
            </a:fld>
            <a:endParaRPr lang="en-US" altLang="zh-CN" dirty="0" smtClean="0">
              <a:ea typeface="Adobe 黑体 Std R" pitchFamily="34" charset="-122"/>
            </a:endParaRPr>
          </a:p>
        </p:txBody>
      </p:sp>
    </p:spTree>
    <p:extLst>
      <p:ext uri="{BB962C8B-B14F-4D97-AF65-F5344CB8AC3E}">
        <p14:creationId xmlns:p14="http://schemas.microsoft.com/office/powerpoint/2010/main" val="1555078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a:ln/>
        </p:spPr>
      </p:sp>
      <p:sp>
        <p:nvSpPr>
          <p:cNvPr id="5427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ndParaRPr>
          </a:p>
        </p:txBody>
      </p:sp>
      <p:sp>
        <p:nvSpPr>
          <p:cNvPr id="5427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D2B5ED84-F67F-4303-8F8C-DAE2A4FA0791}" type="slidenum">
              <a:rPr lang="en-US" altLang="zh-CN" smtClean="0">
                <a:ea typeface="Adobe 黑体 Std R" pitchFamily="34" charset="-122"/>
              </a:rPr>
              <a:pPr eaLnBrk="1" hangingPunct="1"/>
              <a:t>5</a:t>
            </a:fld>
            <a:endParaRPr lang="en-US" altLang="zh-CN" dirty="0" smtClean="0">
              <a:ea typeface="Adobe 黑体 Std R" pitchFamily="34" charset="-122"/>
            </a:endParaRPr>
          </a:p>
        </p:txBody>
      </p:sp>
    </p:spTree>
    <p:extLst>
      <p:ext uri="{BB962C8B-B14F-4D97-AF65-F5344CB8AC3E}">
        <p14:creationId xmlns:p14="http://schemas.microsoft.com/office/powerpoint/2010/main" val="1721313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a:ln/>
        </p:spPr>
      </p:sp>
      <p:sp>
        <p:nvSpPr>
          <p:cNvPr id="5529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latin typeface="Arial" charset="0"/>
              </a:rPr>
              <a:t>前面已经讲过化学品火灾</a:t>
            </a:r>
          </a:p>
        </p:txBody>
      </p:sp>
      <p:sp>
        <p:nvSpPr>
          <p:cNvPr id="5530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1446BE29-EB65-4069-B384-171FFAA844FF}" type="slidenum">
              <a:rPr lang="en-US" altLang="zh-CN" smtClean="0">
                <a:ea typeface="Adobe 黑体 Std R" pitchFamily="34" charset="-122"/>
              </a:rPr>
              <a:pPr eaLnBrk="1" hangingPunct="1"/>
              <a:t>6</a:t>
            </a:fld>
            <a:endParaRPr lang="en-US" altLang="zh-CN" dirty="0" smtClean="0">
              <a:ea typeface="Adobe 黑体 Std R" pitchFamily="34" charset="-122"/>
            </a:endParaRPr>
          </a:p>
        </p:txBody>
      </p:sp>
    </p:spTree>
    <p:extLst>
      <p:ext uri="{BB962C8B-B14F-4D97-AF65-F5344CB8AC3E}">
        <p14:creationId xmlns:p14="http://schemas.microsoft.com/office/powerpoint/2010/main" val="12193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ln/>
        </p:spPr>
      </p:sp>
      <p:sp>
        <p:nvSpPr>
          <p:cNvPr id="5632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charset="0"/>
              </a:rPr>
              <a:t>2008</a:t>
            </a:r>
            <a:r>
              <a:rPr lang="zh-CN" altLang="en-US" smtClean="0">
                <a:latin typeface="Arial" charset="0"/>
              </a:rPr>
              <a:t>年</a:t>
            </a:r>
            <a:r>
              <a:rPr lang="en-US" altLang="zh-CN" smtClean="0">
                <a:latin typeface="Arial" charset="0"/>
              </a:rPr>
              <a:t>12</a:t>
            </a:r>
            <a:r>
              <a:rPr lang="zh-CN" altLang="en-US" smtClean="0">
                <a:latin typeface="Arial" charset="0"/>
              </a:rPr>
              <a:t>月</a:t>
            </a:r>
            <a:r>
              <a:rPr lang="en-US" altLang="zh-CN" smtClean="0">
                <a:latin typeface="Arial" charset="0"/>
              </a:rPr>
              <a:t>7</a:t>
            </a:r>
            <a:r>
              <a:rPr lang="zh-CN" altLang="en-US" smtClean="0">
                <a:latin typeface="Arial" charset="0"/>
              </a:rPr>
              <a:t>日，位于南京龙蟠路路边上的一幢</a:t>
            </a:r>
            <a:r>
              <a:rPr lang="en-US" altLang="zh-CN" smtClean="0">
                <a:latin typeface="Arial" charset="0"/>
              </a:rPr>
              <a:t>10</a:t>
            </a:r>
            <a:r>
              <a:rPr lang="zh-CN" altLang="en-US" smtClean="0">
                <a:latin typeface="Arial" charset="0"/>
              </a:rPr>
              <a:t>层高的学生宿舍楼发生火灾。大楼东侧八楼的</a:t>
            </a:r>
            <a:r>
              <a:rPr lang="en-US" altLang="zh-CN" smtClean="0">
                <a:latin typeface="Arial" charset="0"/>
              </a:rPr>
              <a:t>801</a:t>
            </a:r>
            <a:r>
              <a:rPr lang="zh-CN" altLang="en-US" smtClean="0">
                <a:latin typeface="Arial" charset="0"/>
              </a:rPr>
              <a:t>房间向外喷着浓烟，浓烟如长龙直向天空。三四米高的火苗直冲上九楼，宿舍的窗户玻璃被大火烧烤得“噼啪”响。据悉，这幢楼四楼以上住的都是女生，只见这些从楼上跑下来的女学生，她们有些穿睡衣外面裹着大衣或棉衣、有些脚上穿着拖鞋，甚至还有少数学生裹着被子站在寒风中，而这些女学生们的手上，几乎人人都拎着一台手提电脑。经调查，起火原因是由于私拉插座引起的电器短路所致。</a:t>
            </a:r>
          </a:p>
          <a:p>
            <a:endParaRPr lang="zh-CN" altLang="en-US" smtClean="0">
              <a:latin typeface="Arial" charset="0"/>
            </a:endParaRPr>
          </a:p>
        </p:txBody>
      </p:sp>
      <p:sp>
        <p:nvSpPr>
          <p:cNvPr id="5632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4620E1CB-8364-41A7-844E-F61C0FDF956F}" type="slidenum">
              <a:rPr lang="en-US" altLang="zh-CN" smtClean="0">
                <a:ea typeface="Adobe 黑体 Std R" pitchFamily="34" charset="-122"/>
              </a:rPr>
              <a:pPr eaLnBrk="1" hangingPunct="1"/>
              <a:t>8</a:t>
            </a:fld>
            <a:endParaRPr lang="en-US" altLang="zh-CN" dirty="0" smtClean="0">
              <a:ea typeface="Adobe 黑体 Std R" pitchFamily="34" charset="-122"/>
            </a:endParaRPr>
          </a:p>
        </p:txBody>
      </p:sp>
    </p:spTree>
    <p:extLst>
      <p:ext uri="{BB962C8B-B14F-4D97-AF65-F5344CB8AC3E}">
        <p14:creationId xmlns:p14="http://schemas.microsoft.com/office/powerpoint/2010/main" val="34721492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a:ln/>
        </p:spPr>
      </p:sp>
      <p:sp>
        <p:nvSpPr>
          <p:cNvPr id="5734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latin typeface="Arial" charset="0"/>
              </a:rPr>
              <a:t>加热化学反应，水烧干等易引发火灾</a:t>
            </a:r>
          </a:p>
        </p:txBody>
      </p:sp>
      <p:sp>
        <p:nvSpPr>
          <p:cNvPr id="5734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D6CFBE35-5B78-4015-9B8F-164BF530FBF9}" type="slidenum">
              <a:rPr lang="en-US" altLang="zh-CN" smtClean="0">
                <a:ea typeface="Adobe 黑体 Std R" pitchFamily="34" charset="-122"/>
              </a:rPr>
              <a:pPr eaLnBrk="1" hangingPunct="1"/>
              <a:t>9</a:t>
            </a:fld>
            <a:endParaRPr lang="en-US" altLang="zh-CN" dirty="0" smtClean="0">
              <a:ea typeface="Adobe 黑体 Std R" pitchFamily="34" charset="-122"/>
            </a:endParaRPr>
          </a:p>
        </p:txBody>
      </p:sp>
    </p:spTree>
    <p:extLst>
      <p:ext uri="{BB962C8B-B14F-4D97-AF65-F5344CB8AC3E}">
        <p14:creationId xmlns:p14="http://schemas.microsoft.com/office/powerpoint/2010/main" val="13376575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a:ln/>
        </p:spPr>
      </p:sp>
      <p:sp>
        <p:nvSpPr>
          <p:cNvPr id="6144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latin typeface="Arial" charset="0"/>
              </a:rPr>
              <a:t>喷头，消火栓、消防水喉</a:t>
            </a:r>
          </a:p>
        </p:txBody>
      </p:sp>
      <p:sp>
        <p:nvSpPr>
          <p:cNvPr id="6144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C92C58DB-89BF-4898-95E5-7B36D1543D72}" type="slidenum">
              <a:rPr lang="en-US" altLang="zh-CN" smtClean="0">
                <a:ea typeface="Adobe 黑体 Std R" pitchFamily="34" charset="-122"/>
              </a:rPr>
              <a:pPr eaLnBrk="1" hangingPunct="1"/>
              <a:t>14</a:t>
            </a:fld>
            <a:endParaRPr lang="en-US" altLang="zh-CN" dirty="0" smtClean="0">
              <a:ea typeface="Adobe 黑体 Std R" pitchFamily="34" charset="-122"/>
            </a:endParaRPr>
          </a:p>
        </p:txBody>
      </p:sp>
    </p:spTree>
    <p:extLst>
      <p:ext uri="{BB962C8B-B14F-4D97-AF65-F5344CB8AC3E}">
        <p14:creationId xmlns:p14="http://schemas.microsoft.com/office/powerpoint/2010/main" val="12508748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22C0FDD-3E5F-4093-BB15-2F9AD3FC6B54}" type="slidenum">
              <a:rPr lang="en-US" altLang="zh-CN" smtClean="0"/>
              <a:pPr>
                <a:defRPr/>
              </a:pPr>
              <a:t>17</a:t>
            </a:fld>
            <a:endParaRPr lang="en-US" altLang="zh-CN" dirty="0"/>
          </a:p>
        </p:txBody>
      </p:sp>
    </p:spTree>
    <p:extLst>
      <p:ext uri="{BB962C8B-B14F-4D97-AF65-F5344CB8AC3E}">
        <p14:creationId xmlns:p14="http://schemas.microsoft.com/office/powerpoint/2010/main" val="35029468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22C0FDD-3E5F-4093-BB15-2F9AD3FC6B54}" type="slidenum">
              <a:rPr lang="en-US" altLang="zh-CN" smtClean="0"/>
              <a:pPr>
                <a:defRPr/>
              </a:pPr>
              <a:t>19</a:t>
            </a:fld>
            <a:endParaRPr lang="en-US" altLang="zh-CN" dirty="0"/>
          </a:p>
        </p:txBody>
      </p:sp>
    </p:spTree>
    <p:extLst>
      <p:ext uri="{BB962C8B-B14F-4D97-AF65-F5344CB8AC3E}">
        <p14:creationId xmlns:p14="http://schemas.microsoft.com/office/powerpoint/2010/main" val="19651674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8" name="Picture 7" descr="sphere1.png"/>
          <p:cNvPicPr>
            <a:picLocks noChangeAspect="1"/>
          </p:cNvPicPr>
          <p:nvPr/>
        </p:nvPicPr>
        <p:blipFill>
          <a:blip r:embed="rId2" cstate="print"/>
          <a:stretch>
            <a:fillRect/>
          </a:stretch>
        </p:blipFill>
        <p:spPr>
          <a:xfrm>
            <a:off x="6850374" y="0"/>
            <a:ext cx="2293626" cy="6858000"/>
          </a:xfrm>
          <a:prstGeom prst="rect">
            <a:avLst/>
          </a:prstGeom>
        </p:spPr>
      </p:pic>
      <p:sp>
        <p:nvSpPr>
          <p:cNvPr id="3" name="Subtitle 2"/>
          <p:cNvSpPr>
            <a:spLocks noGrp="1"/>
          </p:cNvSpPr>
          <p:nvPr>
            <p:ph type="subTitle" idx="1"/>
          </p:nvPr>
        </p:nvSpPr>
        <p:spPr>
          <a:xfrm>
            <a:off x="2438400" y="3581400"/>
            <a:ext cx="3962400" cy="2133600"/>
          </a:xfrm>
        </p:spPr>
        <p:txBody>
          <a:bodyPr anchor="t">
            <a:normAutofit/>
          </a:bodyPr>
          <a:lstStyle>
            <a:lvl1pPr marL="0" indent="0" algn="r">
              <a:buNone/>
              <a:defRPr sz="1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16" name="Title 15"/>
          <p:cNvSpPr>
            <a:spLocks noGrp="1"/>
          </p:cNvSpPr>
          <p:nvPr>
            <p:ph type="title"/>
          </p:nvPr>
        </p:nvSpPr>
        <p:spPr>
          <a:xfrm>
            <a:off x="2438400" y="1447800"/>
            <a:ext cx="3962400" cy="2133600"/>
          </a:xfrm>
        </p:spPr>
        <p:txBody>
          <a:bodyPr anchor="b"/>
          <a:lstStyle/>
          <a:p>
            <a:r>
              <a:rPr lang="zh-CN" altLang="en-US" smtClean="0"/>
              <a:t>单击此处编辑母版标题样式</a:t>
            </a:r>
            <a:endParaRPr lang="en-US" dirty="0"/>
          </a:p>
        </p:txBody>
      </p:sp>
      <p:sp>
        <p:nvSpPr>
          <p:cNvPr id="13" name="Date Placeholder 12"/>
          <p:cNvSpPr>
            <a:spLocks noGrp="1"/>
          </p:cNvSpPr>
          <p:nvPr>
            <p:ph type="dt" sz="half" idx="10"/>
          </p:nvPr>
        </p:nvSpPr>
        <p:spPr>
          <a:xfrm>
            <a:off x="3582988" y="6426201"/>
            <a:ext cx="2819399" cy="126999"/>
          </a:xfrm>
        </p:spPr>
        <p:txBody>
          <a:bodyPr/>
          <a:lstStyle/>
          <a:p>
            <a:pPr>
              <a:defRPr/>
            </a:pPr>
            <a:endParaRPr lang="en-US" altLang="zh-CN"/>
          </a:p>
        </p:txBody>
      </p:sp>
      <p:sp>
        <p:nvSpPr>
          <p:cNvPr id="14" name="Slide Number Placeholder 13"/>
          <p:cNvSpPr>
            <a:spLocks noGrp="1"/>
          </p:cNvSpPr>
          <p:nvPr>
            <p:ph type="sldNum" sz="quarter" idx="11"/>
          </p:nvPr>
        </p:nvSpPr>
        <p:spPr>
          <a:xfrm>
            <a:off x="6414976" y="6400800"/>
            <a:ext cx="457200" cy="152400"/>
          </a:xfrm>
        </p:spPr>
        <p:txBody>
          <a:bodyPr/>
          <a:lstStyle>
            <a:lvl1pPr algn="r">
              <a:defRPr/>
            </a:lvl1pPr>
          </a:lstStyle>
          <a:p>
            <a:pPr>
              <a:defRPr/>
            </a:pPr>
            <a:fld id="{7C0827E3-B1A2-404D-B326-1DE3D6847D31}" type="slidenum">
              <a:rPr lang="en-US" altLang="zh-CN" smtClean="0"/>
              <a:pPr>
                <a:defRPr/>
              </a:pPr>
              <a:t>‹#›</a:t>
            </a:fld>
            <a:endParaRPr lang="en-US" altLang="zh-CN" dirty="0"/>
          </a:p>
        </p:txBody>
      </p:sp>
      <p:sp>
        <p:nvSpPr>
          <p:cNvPr id="15" name="Footer Placeholder 14"/>
          <p:cNvSpPr>
            <a:spLocks noGrp="1"/>
          </p:cNvSpPr>
          <p:nvPr>
            <p:ph type="ftr" sz="quarter" idx="12"/>
          </p:nvPr>
        </p:nvSpPr>
        <p:spPr>
          <a:xfrm>
            <a:off x="3581400" y="6296248"/>
            <a:ext cx="2820987" cy="152400"/>
          </a:xfrm>
        </p:spPr>
        <p:txBody>
          <a:bodyPr/>
          <a:lstStyle/>
          <a:p>
            <a:pPr>
              <a:defRPr/>
            </a:pPr>
            <a:endParaRPr lang="en-US" altLang="zh-CN"/>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Date Placeholder 12"/>
          <p:cNvSpPr>
            <a:spLocks noGrp="1"/>
          </p:cNvSpPr>
          <p:nvPr>
            <p:ph type="dt" sz="half" idx="10"/>
          </p:nvPr>
        </p:nvSpPr>
        <p:spPr/>
        <p:txBody>
          <a:bodyPr/>
          <a:lstStyle/>
          <a:p>
            <a:pPr>
              <a:defRPr/>
            </a:pPr>
            <a:endParaRPr lang="en-US" altLang="zh-CN"/>
          </a:p>
        </p:txBody>
      </p:sp>
      <p:sp>
        <p:nvSpPr>
          <p:cNvPr id="14" name="Slide Number Placeholder 13"/>
          <p:cNvSpPr>
            <a:spLocks noGrp="1"/>
          </p:cNvSpPr>
          <p:nvPr>
            <p:ph type="sldNum" sz="quarter" idx="11"/>
          </p:nvPr>
        </p:nvSpPr>
        <p:spPr/>
        <p:txBody>
          <a:bodyPr/>
          <a:lstStyle/>
          <a:p>
            <a:pPr>
              <a:defRPr/>
            </a:pPr>
            <a:fld id="{4DE8FAC9-CCCD-40F2-86CD-2A65C829AB64}" type="slidenum">
              <a:rPr lang="en-US" altLang="zh-CN" smtClean="0"/>
              <a:pPr>
                <a:defRPr/>
              </a:pPr>
              <a:t>‹#›</a:t>
            </a:fld>
            <a:endParaRPr lang="en-US" altLang="zh-CN" dirty="0"/>
          </a:p>
        </p:txBody>
      </p:sp>
      <p:sp>
        <p:nvSpPr>
          <p:cNvPr id="15" name="Footer Placeholder 14"/>
          <p:cNvSpPr>
            <a:spLocks noGrp="1"/>
          </p:cNvSpPr>
          <p:nvPr>
            <p:ph type="ftr" sz="quarter" idx="12"/>
          </p:nvPr>
        </p:nvSpPr>
        <p:spPr/>
        <p:txBody>
          <a:bodyPr/>
          <a:lstStyle/>
          <a:p>
            <a:pPr>
              <a:defRPr/>
            </a:pPr>
            <a:endParaRPr lang="en-US" altLang="zh-CN"/>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Date Placeholder 12"/>
          <p:cNvSpPr>
            <a:spLocks noGrp="1"/>
          </p:cNvSpPr>
          <p:nvPr>
            <p:ph type="dt" sz="half" idx="10"/>
          </p:nvPr>
        </p:nvSpPr>
        <p:spPr/>
        <p:txBody>
          <a:bodyPr/>
          <a:lstStyle/>
          <a:p>
            <a:pPr>
              <a:defRPr/>
            </a:pPr>
            <a:endParaRPr lang="en-US" altLang="zh-CN"/>
          </a:p>
        </p:txBody>
      </p:sp>
      <p:sp>
        <p:nvSpPr>
          <p:cNvPr id="14" name="Slide Number Placeholder 13"/>
          <p:cNvSpPr>
            <a:spLocks noGrp="1"/>
          </p:cNvSpPr>
          <p:nvPr>
            <p:ph type="sldNum" sz="quarter" idx="11"/>
          </p:nvPr>
        </p:nvSpPr>
        <p:spPr/>
        <p:txBody>
          <a:bodyPr/>
          <a:lstStyle/>
          <a:p>
            <a:pPr>
              <a:defRPr/>
            </a:pPr>
            <a:fld id="{7FC66361-3DD4-4E89-A844-346A8BB62E74}" type="slidenum">
              <a:rPr lang="en-US" altLang="zh-CN" smtClean="0"/>
              <a:pPr>
                <a:defRPr/>
              </a:pPr>
              <a:t>‹#›</a:t>
            </a:fld>
            <a:endParaRPr lang="en-US" altLang="zh-CN" dirty="0"/>
          </a:p>
        </p:txBody>
      </p:sp>
      <p:sp>
        <p:nvSpPr>
          <p:cNvPr id="15" name="Footer Placeholder 14"/>
          <p:cNvSpPr>
            <a:spLocks noGrp="1"/>
          </p:cNvSpPr>
          <p:nvPr>
            <p:ph type="ftr" sz="quarter" idx="12"/>
          </p:nvPr>
        </p:nvSpPr>
        <p:spPr/>
        <p:txBody>
          <a:bodyPr/>
          <a:lstStyle/>
          <a:p>
            <a:pPr>
              <a:defRPr/>
            </a:pPr>
            <a:endParaRPr lang="en-US" altLang="zh-CN"/>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3657600" cy="5714999"/>
          </a:xfrm>
        </p:spPr>
        <p:txBody>
          <a:bodyPr/>
          <a:lstStyle>
            <a:lvl5pPr>
              <a:defRPr/>
            </a:lvl5pPr>
            <a:lvl6pPr>
              <a:defRPr/>
            </a:lvl6pPr>
            <a:lvl7pPr>
              <a:defRPr/>
            </a:lvl7pPr>
            <a:lvl8pPr>
              <a:defRPr/>
            </a:lvl8pPr>
            <a:lvl9pP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6" name="Title 15"/>
          <p:cNvSpPr>
            <a:spLocks noGrp="1"/>
          </p:cNvSpPr>
          <p:nvPr>
            <p:ph type="title"/>
          </p:nvPr>
        </p:nvSpPr>
        <p:spPr/>
        <p:txBody>
          <a:bodyPr/>
          <a:lstStyle/>
          <a:p>
            <a:r>
              <a:rPr lang="zh-CN" altLang="en-US" smtClean="0"/>
              <a:t>单击此处编辑母版标题样式</a:t>
            </a:r>
            <a:endParaRPr lang="en-US"/>
          </a:p>
        </p:txBody>
      </p:sp>
      <p:sp>
        <p:nvSpPr>
          <p:cNvPr id="10" name="Date Placeholder 9"/>
          <p:cNvSpPr>
            <a:spLocks noGrp="1"/>
          </p:cNvSpPr>
          <p:nvPr>
            <p:ph type="dt" sz="half" idx="10"/>
          </p:nvPr>
        </p:nvSpPr>
        <p:spPr/>
        <p:txBody>
          <a:bodyPr/>
          <a:lstStyle/>
          <a:p>
            <a:pPr>
              <a:defRPr/>
            </a:pPr>
            <a:endParaRPr lang="en-US" altLang="zh-CN"/>
          </a:p>
        </p:txBody>
      </p:sp>
      <p:sp>
        <p:nvSpPr>
          <p:cNvPr id="11" name="Slide Number Placeholder 10"/>
          <p:cNvSpPr>
            <a:spLocks noGrp="1"/>
          </p:cNvSpPr>
          <p:nvPr>
            <p:ph type="sldNum" sz="quarter" idx="11"/>
          </p:nvPr>
        </p:nvSpPr>
        <p:spPr/>
        <p:txBody>
          <a:bodyPr/>
          <a:lstStyle/>
          <a:p>
            <a:pPr>
              <a:defRPr/>
            </a:pPr>
            <a:fld id="{D772AF98-9614-4A2A-B82A-38C13A87707C}" type="slidenum">
              <a:rPr lang="en-US" altLang="zh-CN" smtClean="0"/>
              <a:pPr>
                <a:defRPr/>
              </a:pPr>
              <a:t>‹#›</a:t>
            </a:fld>
            <a:endParaRPr lang="en-US" altLang="zh-CN" dirty="0"/>
          </a:p>
        </p:txBody>
      </p:sp>
      <p:sp>
        <p:nvSpPr>
          <p:cNvPr id="12" name="Footer Placeholder 11"/>
          <p:cNvSpPr>
            <a:spLocks noGrp="1"/>
          </p:cNvSpPr>
          <p:nvPr>
            <p:ph type="ftr" sz="quarter" idx="12"/>
          </p:nvPr>
        </p:nvSpPr>
        <p:spPr/>
        <p:txBody>
          <a:bodyPr/>
          <a:lstStyle/>
          <a:p>
            <a:pPr>
              <a:defRPr/>
            </a:pPr>
            <a:endParaRPr lang="en-US" altLang="zh-CN"/>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pic>
        <p:nvPicPr>
          <p:cNvPr id="7" name="Picture 6" descr="sphere1.png"/>
          <p:cNvPicPr>
            <a:picLocks noChangeAspect="1"/>
          </p:cNvPicPr>
          <p:nvPr/>
        </p:nvPicPr>
        <p:blipFill>
          <a:blip r:embed="rId2" cstate="print"/>
          <a:stretch>
            <a:fillRect/>
          </a:stretch>
        </p:blipFill>
        <p:spPr>
          <a:xfrm>
            <a:off x="6858000" y="0"/>
            <a:ext cx="2293626" cy="6858000"/>
          </a:xfrm>
          <a:prstGeom prst="rect">
            <a:avLst/>
          </a:prstGeom>
        </p:spPr>
      </p:pic>
      <p:sp>
        <p:nvSpPr>
          <p:cNvPr id="12" name="Date Placeholder 11"/>
          <p:cNvSpPr>
            <a:spLocks noGrp="1"/>
          </p:cNvSpPr>
          <p:nvPr>
            <p:ph type="dt" sz="half" idx="10"/>
          </p:nvPr>
        </p:nvSpPr>
        <p:spPr>
          <a:xfrm>
            <a:off x="839788" y="6426201"/>
            <a:ext cx="2819399" cy="126999"/>
          </a:xfrm>
        </p:spPr>
        <p:txBody>
          <a:bodyPr/>
          <a:lstStyle/>
          <a:p>
            <a:pPr>
              <a:defRPr/>
            </a:pPr>
            <a:endParaRPr lang="en-US" altLang="zh-CN"/>
          </a:p>
        </p:txBody>
      </p:sp>
      <p:sp>
        <p:nvSpPr>
          <p:cNvPr id="13" name="Slide Number Placeholder 12"/>
          <p:cNvSpPr>
            <a:spLocks noGrp="1"/>
          </p:cNvSpPr>
          <p:nvPr>
            <p:ph type="sldNum" sz="quarter" idx="11"/>
          </p:nvPr>
        </p:nvSpPr>
        <p:spPr>
          <a:xfrm>
            <a:off x="4116388" y="6400800"/>
            <a:ext cx="533400" cy="152400"/>
          </a:xfrm>
        </p:spPr>
        <p:txBody>
          <a:bodyPr/>
          <a:lstStyle/>
          <a:p>
            <a:pPr>
              <a:defRPr/>
            </a:pPr>
            <a:fld id="{6E1FB41A-2576-4060-8390-266EBBC399DB}" type="slidenum">
              <a:rPr lang="en-US" altLang="zh-CN" smtClean="0"/>
              <a:pPr>
                <a:defRPr/>
              </a:pPr>
              <a:t>‹#›</a:t>
            </a:fld>
            <a:endParaRPr lang="en-US" altLang="zh-CN" dirty="0"/>
          </a:p>
        </p:txBody>
      </p:sp>
      <p:sp>
        <p:nvSpPr>
          <p:cNvPr id="14" name="Footer Placeholder 13"/>
          <p:cNvSpPr>
            <a:spLocks noGrp="1"/>
          </p:cNvSpPr>
          <p:nvPr>
            <p:ph type="ftr" sz="quarter" idx="12"/>
          </p:nvPr>
        </p:nvSpPr>
        <p:spPr>
          <a:xfrm>
            <a:off x="838200" y="6296248"/>
            <a:ext cx="2820987" cy="152400"/>
          </a:xfrm>
        </p:spPr>
        <p:txBody>
          <a:bodyPr/>
          <a:lstStyle/>
          <a:p>
            <a:pPr>
              <a:defRPr/>
            </a:pPr>
            <a:endParaRPr lang="en-US" altLang="zh-CN"/>
          </a:p>
        </p:txBody>
      </p:sp>
      <p:sp>
        <p:nvSpPr>
          <p:cNvPr id="15" name="Title 14"/>
          <p:cNvSpPr>
            <a:spLocks noGrp="1"/>
          </p:cNvSpPr>
          <p:nvPr>
            <p:ph type="title"/>
          </p:nvPr>
        </p:nvSpPr>
        <p:spPr>
          <a:xfrm>
            <a:off x="457200" y="1828800"/>
            <a:ext cx="3200400" cy="1752600"/>
          </a:xfrm>
        </p:spPr>
        <p:txBody>
          <a:bodyPr anchor="b"/>
          <a:lstStyle/>
          <a:p>
            <a:r>
              <a:rPr lang="zh-CN" altLang="en-US" smtClean="0"/>
              <a:t>单击此处编辑母版标题样式</a:t>
            </a:r>
            <a:endParaRPr lang="en-US"/>
          </a:p>
        </p:txBody>
      </p:sp>
      <p:sp>
        <p:nvSpPr>
          <p:cNvPr id="3" name="Text Placeholder 2"/>
          <p:cNvSpPr>
            <a:spLocks noGrp="1"/>
          </p:cNvSpPr>
          <p:nvPr>
            <p:ph type="body" sz="quarter" idx="13"/>
          </p:nvPr>
        </p:nvSpPr>
        <p:spPr>
          <a:xfrm>
            <a:off x="457200" y="3578224"/>
            <a:ext cx="3200645" cy="1459767"/>
          </a:xfrm>
        </p:spPr>
        <p:txBody>
          <a:bodyPr anchor="t">
            <a:normAutofit/>
          </a:bodyPr>
          <a:lstStyle>
            <a:lvl1pPr marL="0" indent="0" algn="r" defTabSz="914400" rtl="0" eaLnBrk="1" latinLnBrk="0" hangingPunct="1">
              <a:spcBef>
                <a:spcPct val="20000"/>
              </a:spcBef>
              <a:buClr>
                <a:schemeClr val="tx1">
                  <a:lumMod val="50000"/>
                  <a:lumOff val="50000"/>
                </a:schemeClr>
              </a:buClr>
              <a:buFont typeface="Wingdings" pitchFamily="2" charset="2"/>
              <a:buNone/>
              <a:defRPr lang="en-US" sz="1400" kern="1200" dirty="0" smtClean="0">
                <a:solidFill>
                  <a:schemeClr val="tx2"/>
                </a:solidFill>
                <a:latin typeface="+mn-lt"/>
                <a:ea typeface="+mn-ea"/>
                <a:cs typeface="+mn-cs"/>
              </a:defRPr>
            </a:lvl1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34290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57200" y="4572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1" name="Title 1"/>
          <p:cNvSpPr>
            <a:spLocks noGrp="1"/>
          </p:cNvSpPr>
          <p:nvPr>
            <p:ph type="title"/>
          </p:nvPr>
        </p:nvSpPr>
        <p:spPr>
          <a:xfrm>
            <a:off x="4876800" y="457200"/>
            <a:ext cx="2819400" cy="5714999"/>
          </a:xfrm>
        </p:spPr>
        <p:txBody>
          <a:bodyPr/>
          <a:lstStyle/>
          <a:p>
            <a:r>
              <a:rPr lang="zh-CN" altLang="en-US" smtClean="0"/>
              <a:t>单击此处编辑母版标题样式</a:t>
            </a:r>
            <a:endParaRPr lang="en-US"/>
          </a:p>
        </p:txBody>
      </p:sp>
      <p:sp>
        <p:nvSpPr>
          <p:cNvPr id="9" name="Date Placeholder 8"/>
          <p:cNvSpPr>
            <a:spLocks noGrp="1"/>
          </p:cNvSpPr>
          <p:nvPr>
            <p:ph type="dt" sz="half" idx="10"/>
          </p:nvPr>
        </p:nvSpPr>
        <p:spPr/>
        <p:txBody>
          <a:bodyPr/>
          <a:lstStyle/>
          <a:p>
            <a:pPr>
              <a:defRPr/>
            </a:pPr>
            <a:endParaRPr lang="en-US" altLang="zh-CN"/>
          </a:p>
        </p:txBody>
      </p:sp>
      <p:sp>
        <p:nvSpPr>
          <p:cNvPr id="13" name="Slide Number Placeholder 12"/>
          <p:cNvSpPr>
            <a:spLocks noGrp="1"/>
          </p:cNvSpPr>
          <p:nvPr>
            <p:ph type="sldNum" sz="quarter" idx="11"/>
          </p:nvPr>
        </p:nvSpPr>
        <p:spPr/>
        <p:txBody>
          <a:bodyPr/>
          <a:lstStyle/>
          <a:p>
            <a:pPr>
              <a:defRPr/>
            </a:pPr>
            <a:fld id="{C4582580-B1B8-4753-B2F3-1C28B67253D2}" type="slidenum">
              <a:rPr lang="en-US" altLang="zh-CN" smtClean="0"/>
              <a:pPr>
                <a:defRPr/>
              </a:pPr>
              <a:t>‹#›</a:t>
            </a:fld>
            <a:endParaRPr lang="en-US" altLang="zh-CN" dirty="0"/>
          </a:p>
        </p:txBody>
      </p:sp>
      <p:sp>
        <p:nvSpPr>
          <p:cNvPr id="14" name="Footer Placeholder 13"/>
          <p:cNvSpPr>
            <a:spLocks noGrp="1"/>
          </p:cNvSpPr>
          <p:nvPr>
            <p:ph type="ftr" sz="quarter" idx="12"/>
          </p:nvPr>
        </p:nvSpPr>
        <p:spPr/>
        <p:txBody>
          <a:bodyPr/>
          <a:lstStyle/>
          <a:p>
            <a:pPr>
              <a:defRPr/>
            </a:pPr>
            <a:endParaRPr lang="en-US" altLang="zh-CN"/>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275238"/>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675288"/>
            <a:ext cx="3581400" cy="2525112"/>
          </a:xfrm>
        </p:spPr>
        <p:txBody>
          <a:bodyPr anchor="t">
            <a:normAutofit/>
          </a:bodyPr>
          <a:lstStyle>
            <a:lvl1pPr marL="228600" indent="-182880">
              <a:defRPr sz="1400"/>
            </a:lvl1pPr>
            <a:lvl2pPr>
              <a:defRPr sz="1400"/>
            </a:lvl2pPr>
            <a:lvl3pPr>
              <a:defRPr sz="1400"/>
            </a:lvl3pPr>
            <a:lvl4pPr>
              <a:defRPr sz="1400" baseline="0"/>
            </a:lvl4pPr>
            <a:lvl5pPr>
              <a:buFont typeface="Wingdings" pitchFamily="2" charset="2"/>
              <a:buChar char="§"/>
              <a:defRPr sz="1400"/>
            </a:lvl5pPr>
            <a:lvl6pPr>
              <a:buFont typeface="Wingdings" pitchFamily="2" charset="2"/>
              <a:buChar cha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Text Placeholder 4"/>
          <p:cNvSpPr>
            <a:spLocks noGrp="1"/>
          </p:cNvSpPr>
          <p:nvPr>
            <p:ph type="body" sz="quarter" idx="3"/>
          </p:nvPr>
        </p:nvSpPr>
        <p:spPr>
          <a:xfrm>
            <a:off x="457199" y="3429000"/>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57199" y="3840162"/>
            <a:ext cx="3581400" cy="2515198"/>
          </a:xfrm>
        </p:spPr>
        <p:txBody>
          <a:bodyPr anchor="t">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11" name="Title 1"/>
          <p:cNvSpPr>
            <a:spLocks noGrp="1"/>
          </p:cNvSpPr>
          <p:nvPr>
            <p:ph type="title"/>
          </p:nvPr>
        </p:nvSpPr>
        <p:spPr>
          <a:xfrm>
            <a:off x="4876800" y="457200"/>
            <a:ext cx="2819400" cy="5714999"/>
          </a:xfrm>
        </p:spPr>
        <p:txBody>
          <a:bodyPr/>
          <a:lstStyle/>
          <a:p>
            <a:r>
              <a:rPr lang="zh-CN" altLang="en-US" smtClean="0"/>
              <a:t>单击此处编辑母版标题样式</a:t>
            </a:r>
            <a:endParaRPr lang="en-US"/>
          </a:p>
        </p:txBody>
      </p:sp>
      <p:sp>
        <p:nvSpPr>
          <p:cNvPr id="12" name="Date Placeholder 11"/>
          <p:cNvSpPr>
            <a:spLocks noGrp="1"/>
          </p:cNvSpPr>
          <p:nvPr>
            <p:ph type="dt" sz="half" idx="10"/>
          </p:nvPr>
        </p:nvSpPr>
        <p:spPr/>
        <p:txBody>
          <a:bodyPr/>
          <a:lstStyle/>
          <a:p>
            <a:pPr>
              <a:defRPr/>
            </a:pPr>
            <a:endParaRPr lang="en-US" altLang="zh-CN"/>
          </a:p>
        </p:txBody>
      </p:sp>
      <p:sp>
        <p:nvSpPr>
          <p:cNvPr id="14" name="Slide Number Placeholder 13"/>
          <p:cNvSpPr>
            <a:spLocks noGrp="1"/>
          </p:cNvSpPr>
          <p:nvPr>
            <p:ph type="sldNum" sz="quarter" idx="11"/>
          </p:nvPr>
        </p:nvSpPr>
        <p:spPr/>
        <p:txBody>
          <a:bodyPr/>
          <a:lstStyle/>
          <a:p>
            <a:pPr>
              <a:defRPr/>
            </a:pPr>
            <a:fld id="{0EC0CB48-9068-4BA7-B0E2-4E259C5FAA98}" type="slidenum">
              <a:rPr lang="en-US" altLang="zh-CN" smtClean="0"/>
              <a:pPr>
                <a:defRPr/>
              </a:pPr>
              <a:t>‹#›</a:t>
            </a:fld>
            <a:endParaRPr lang="en-US" altLang="zh-CN" dirty="0"/>
          </a:p>
        </p:txBody>
      </p:sp>
      <p:sp>
        <p:nvSpPr>
          <p:cNvPr id="16" name="Footer Placeholder 15"/>
          <p:cNvSpPr>
            <a:spLocks noGrp="1"/>
          </p:cNvSpPr>
          <p:nvPr>
            <p:ph type="ftr" sz="quarter" idx="12"/>
          </p:nvPr>
        </p:nvSpPr>
        <p:spPr/>
        <p:txBody>
          <a:bodyPr/>
          <a:lstStyle/>
          <a:p>
            <a:pPr>
              <a:defRPr/>
            </a:pPr>
            <a:endParaRPr lang="en-US" altLang="zh-CN"/>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3733800" y="457200"/>
            <a:ext cx="3962400" cy="5715000"/>
          </a:xfrm>
        </p:spPr>
        <p:txBody>
          <a:bodyPr/>
          <a:lstStyle/>
          <a:p>
            <a:r>
              <a:rPr lang="zh-CN" altLang="en-US" smtClean="0"/>
              <a:t>单击此处编辑母版标题样式</a:t>
            </a:r>
            <a:endParaRPr lang="en-US" dirty="0"/>
          </a:p>
        </p:txBody>
      </p:sp>
      <p:sp>
        <p:nvSpPr>
          <p:cNvPr id="9" name="Date Placeholder 8"/>
          <p:cNvSpPr>
            <a:spLocks noGrp="1"/>
          </p:cNvSpPr>
          <p:nvPr>
            <p:ph type="dt" sz="half" idx="10"/>
          </p:nvPr>
        </p:nvSpPr>
        <p:spPr/>
        <p:txBody>
          <a:bodyPr/>
          <a:lstStyle/>
          <a:p>
            <a:pPr>
              <a:defRPr/>
            </a:pPr>
            <a:endParaRPr lang="en-US" altLang="zh-CN"/>
          </a:p>
        </p:txBody>
      </p:sp>
      <p:sp>
        <p:nvSpPr>
          <p:cNvPr id="10" name="Slide Number Placeholder 9"/>
          <p:cNvSpPr>
            <a:spLocks noGrp="1"/>
          </p:cNvSpPr>
          <p:nvPr>
            <p:ph type="sldNum" sz="quarter" idx="11"/>
          </p:nvPr>
        </p:nvSpPr>
        <p:spPr/>
        <p:txBody>
          <a:bodyPr/>
          <a:lstStyle/>
          <a:p>
            <a:pPr>
              <a:defRPr/>
            </a:pPr>
            <a:fld id="{D3AA8B3A-DD12-4D3E-A9FE-F67BB762B350}" type="slidenum">
              <a:rPr lang="en-US" altLang="zh-CN" smtClean="0"/>
              <a:pPr>
                <a:defRPr/>
              </a:pPr>
              <a:t>‹#›</a:t>
            </a:fld>
            <a:endParaRPr lang="en-US" altLang="zh-CN" dirty="0"/>
          </a:p>
        </p:txBody>
      </p:sp>
      <p:sp>
        <p:nvSpPr>
          <p:cNvPr id="11" name="Footer Placeholder 10"/>
          <p:cNvSpPr>
            <a:spLocks noGrp="1"/>
          </p:cNvSpPr>
          <p:nvPr>
            <p:ph type="ftr" sz="quarter" idx="12"/>
          </p:nvPr>
        </p:nvSpPr>
        <p:spPr/>
        <p:txBody>
          <a:bodyPr/>
          <a:lstStyle/>
          <a:p>
            <a:pPr>
              <a:defRPr/>
            </a:pPr>
            <a:endParaRPr lang="en-US" altLang="zh-CN"/>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pPr>
              <a:defRPr/>
            </a:pPr>
            <a:endParaRPr lang="en-US" altLang="zh-CN"/>
          </a:p>
        </p:txBody>
      </p:sp>
      <p:sp>
        <p:nvSpPr>
          <p:cNvPr id="9" name="Slide Number Placeholder 8"/>
          <p:cNvSpPr>
            <a:spLocks noGrp="1"/>
          </p:cNvSpPr>
          <p:nvPr>
            <p:ph type="sldNum" sz="quarter" idx="11"/>
          </p:nvPr>
        </p:nvSpPr>
        <p:spPr/>
        <p:txBody>
          <a:bodyPr/>
          <a:lstStyle/>
          <a:p>
            <a:pPr>
              <a:defRPr/>
            </a:pPr>
            <a:fld id="{A9C6E951-9BA9-4FCE-BAF4-244360C83D88}" type="slidenum">
              <a:rPr lang="en-US" altLang="zh-CN" smtClean="0"/>
              <a:pPr>
                <a:defRPr/>
              </a:pPr>
              <a:t>‹#›</a:t>
            </a:fld>
            <a:endParaRPr lang="en-US" altLang="zh-CN" dirty="0"/>
          </a:p>
        </p:txBody>
      </p:sp>
      <p:sp>
        <p:nvSpPr>
          <p:cNvPr id="10" name="Footer Placeholder 9"/>
          <p:cNvSpPr>
            <a:spLocks noGrp="1"/>
          </p:cNvSpPr>
          <p:nvPr>
            <p:ph type="ftr" sz="quarter" idx="12"/>
          </p:nvPr>
        </p:nvSpPr>
        <p:spPr/>
        <p:txBody>
          <a:bodyPr/>
          <a:lstStyle/>
          <a:p>
            <a:pPr>
              <a:defRPr/>
            </a:pPr>
            <a:endParaRPr lang="en-US" altLang="zh-CN"/>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181600" y="1676400"/>
            <a:ext cx="2514600" cy="1874837"/>
          </a:xfrm>
        </p:spPr>
        <p:txBody>
          <a:bodyPr anchor="b">
            <a:normAutofit/>
          </a:bodyPr>
          <a:lstStyle>
            <a:lvl1pPr algn="r">
              <a:defRPr sz="2000" b="0">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04800" y="1676400"/>
            <a:ext cx="4700016" cy="3505200"/>
          </a:xfrm>
        </p:spPr>
        <p:txBody>
          <a:bodyPr>
            <a:normAutofit/>
          </a:bodyPr>
          <a:lstStyle>
            <a:lvl1pPr marL="228600" indent="-182880">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14"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15" name="Date Placeholder 14"/>
          <p:cNvSpPr>
            <a:spLocks noGrp="1"/>
          </p:cNvSpPr>
          <p:nvPr>
            <p:ph type="dt" sz="half" idx="10"/>
          </p:nvPr>
        </p:nvSpPr>
        <p:spPr/>
        <p:txBody>
          <a:bodyPr/>
          <a:lstStyle/>
          <a:p>
            <a:pPr>
              <a:defRPr/>
            </a:pPr>
            <a:endParaRPr lang="en-US" altLang="zh-CN"/>
          </a:p>
        </p:txBody>
      </p:sp>
      <p:sp>
        <p:nvSpPr>
          <p:cNvPr id="16" name="Slide Number Placeholder 15"/>
          <p:cNvSpPr>
            <a:spLocks noGrp="1"/>
          </p:cNvSpPr>
          <p:nvPr>
            <p:ph type="sldNum" sz="quarter" idx="11"/>
          </p:nvPr>
        </p:nvSpPr>
        <p:spPr/>
        <p:txBody>
          <a:bodyPr/>
          <a:lstStyle/>
          <a:p>
            <a:pPr>
              <a:defRPr/>
            </a:pPr>
            <a:fld id="{69CF6520-0F54-4F08-9233-A91F707450B6}" type="slidenum">
              <a:rPr lang="en-US" altLang="zh-CN" smtClean="0"/>
              <a:pPr>
                <a:defRPr/>
              </a:pPr>
              <a:t>‹#›</a:t>
            </a:fld>
            <a:endParaRPr lang="en-US" altLang="zh-CN" dirty="0"/>
          </a:p>
        </p:txBody>
      </p:sp>
      <p:sp>
        <p:nvSpPr>
          <p:cNvPr id="17" name="Footer Placeholder 16"/>
          <p:cNvSpPr>
            <a:spLocks noGrp="1"/>
          </p:cNvSpPr>
          <p:nvPr>
            <p:ph type="ftr" sz="quarter" idx="12"/>
          </p:nvPr>
        </p:nvSpPr>
        <p:spPr/>
        <p:txBody>
          <a:bodyPr/>
          <a:lstStyle/>
          <a:p>
            <a:pPr>
              <a:defRPr/>
            </a:pPr>
            <a:endParaRPr lang="en-US" altLang="zh-CN"/>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1676400"/>
            <a:ext cx="4696967" cy="35052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11" name="Title 1"/>
          <p:cNvSpPr>
            <a:spLocks noGrp="1"/>
          </p:cNvSpPr>
          <p:nvPr>
            <p:ph type="title"/>
          </p:nvPr>
        </p:nvSpPr>
        <p:spPr>
          <a:xfrm>
            <a:off x="5181600" y="1676400"/>
            <a:ext cx="2514600" cy="1875972"/>
          </a:xfrm>
        </p:spPr>
        <p:txBody>
          <a:bodyPr anchor="b">
            <a:normAutofit/>
          </a:bodyPr>
          <a:lstStyle>
            <a:lvl1pPr algn="r">
              <a:defRPr sz="2000" b="0">
                <a:effectLst/>
              </a:defRPr>
            </a:lvl1pPr>
          </a:lstStyle>
          <a:p>
            <a:r>
              <a:rPr lang="zh-CN" altLang="en-US" smtClean="0"/>
              <a:t>单击此处编辑母版标题样式</a:t>
            </a:r>
            <a:endParaRPr lang="en-US" dirty="0"/>
          </a:p>
        </p:txBody>
      </p:sp>
      <p:sp>
        <p:nvSpPr>
          <p:cNvPr id="12"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16" name="Date Placeholder 15"/>
          <p:cNvSpPr>
            <a:spLocks noGrp="1"/>
          </p:cNvSpPr>
          <p:nvPr>
            <p:ph type="dt" sz="half" idx="10"/>
          </p:nvPr>
        </p:nvSpPr>
        <p:spPr/>
        <p:txBody>
          <a:bodyPr/>
          <a:lstStyle/>
          <a:p>
            <a:pPr>
              <a:defRPr/>
            </a:pPr>
            <a:endParaRPr lang="en-US" altLang="zh-CN"/>
          </a:p>
        </p:txBody>
      </p:sp>
      <p:sp>
        <p:nvSpPr>
          <p:cNvPr id="17" name="Slide Number Placeholder 16"/>
          <p:cNvSpPr>
            <a:spLocks noGrp="1"/>
          </p:cNvSpPr>
          <p:nvPr>
            <p:ph type="sldNum" sz="quarter" idx="11"/>
          </p:nvPr>
        </p:nvSpPr>
        <p:spPr/>
        <p:txBody>
          <a:bodyPr/>
          <a:lstStyle/>
          <a:p>
            <a:pPr>
              <a:defRPr/>
            </a:pPr>
            <a:fld id="{13C7E576-BFD9-4D75-901A-2DE433DED9AE}" type="slidenum">
              <a:rPr lang="en-US" altLang="zh-CN" smtClean="0"/>
              <a:pPr>
                <a:defRPr/>
              </a:pPr>
              <a:t>‹#›</a:t>
            </a:fld>
            <a:endParaRPr lang="en-US" altLang="zh-CN" dirty="0"/>
          </a:p>
        </p:txBody>
      </p:sp>
      <p:sp>
        <p:nvSpPr>
          <p:cNvPr id="18" name="Footer Placeholder 17"/>
          <p:cNvSpPr>
            <a:spLocks noGrp="1"/>
          </p:cNvSpPr>
          <p:nvPr>
            <p:ph type="ftr" sz="quarter" idx="12"/>
          </p:nvPr>
        </p:nvSpPr>
        <p:spPr/>
        <p:txBody>
          <a:bodyPr/>
          <a:lstStyle/>
          <a:p>
            <a:pPr>
              <a:defRPr/>
            </a:pPr>
            <a:endParaRPr lang="en-US" altLang="zh-CN"/>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descr="sphere2.png"/>
          <p:cNvPicPr>
            <a:picLocks noChangeAspect="1"/>
          </p:cNvPicPr>
          <p:nvPr/>
        </p:nvPicPr>
        <p:blipFill>
          <a:blip r:embed="rId13" cstate="print"/>
          <a:stretch>
            <a:fillRect/>
          </a:stretch>
        </p:blipFill>
        <p:spPr>
          <a:xfrm>
            <a:off x="8823693" y="0"/>
            <a:ext cx="320307" cy="6858000"/>
          </a:xfrm>
          <a:prstGeom prst="rect">
            <a:avLst/>
          </a:prstGeom>
        </p:spPr>
      </p:pic>
      <p:sp>
        <p:nvSpPr>
          <p:cNvPr id="2" name="Title Placeholder 1"/>
          <p:cNvSpPr>
            <a:spLocks noGrp="1"/>
          </p:cNvSpPr>
          <p:nvPr>
            <p:ph type="title"/>
          </p:nvPr>
        </p:nvSpPr>
        <p:spPr>
          <a:xfrm>
            <a:off x="4876800" y="457200"/>
            <a:ext cx="2819400" cy="571500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457200"/>
            <a:ext cx="3657600" cy="5714999"/>
          </a:xfrm>
          <a:prstGeom prst="rect">
            <a:avLst/>
          </a:prstGeom>
        </p:spPr>
        <p:txBody>
          <a:bodyPr vert="horz" lIns="91440" tIns="45720" rIns="91440" bIns="45720" rtlCol="0"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8" name="Slide Number Placeholder 7"/>
          <p:cNvSpPr>
            <a:spLocks noGrp="1"/>
          </p:cNvSpPr>
          <p:nvPr>
            <p:ph type="sldNum" sz="quarter" idx="4"/>
          </p:nvPr>
        </p:nvSpPr>
        <p:spPr>
          <a:xfrm>
            <a:off x="7772400" y="6400800"/>
            <a:ext cx="533400" cy="152400"/>
          </a:xfrm>
          <a:prstGeom prst="rect">
            <a:avLst/>
          </a:prstGeom>
        </p:spPr>
        <p:txBody>
          <a:bodyPr vert="horz" lIns="91440" tIns="45720" rIns="91440" bIns="45720" rtlCol="0" anchor="ctr"/>
          <a:lstStyle>
            <a:lvl1pPr algn="ctr">
              <a:defRPr sz="1050">
                <a:solidFill>
                  <a:schemeClr val="tx1">
                    <a:lumMod val="50000"/>
                    <a:lumOff val="50000"/>
                  </a:schemeClr>
                </a:solidFill>
              </a:defRPr>
            </a:lvl1pPr>
          </a:lstStyle>
          <a:p>
            <a:pPr>
              <a:defRPr/>
            </a:pPr>
            <a:fld id="{68BA332A-462B-4EBD-A49C-667FC5472C55}" type="slidenum">
              <a:rPr lang="en-US" altLang="zh-CN" smtClean="0"/>
              <a:pPr>
                <a:defRPr/>
              </a:pPr>
              <a:t>‹#›</a:t>
            </a:fld>
            <a:endParaRPr lang="en-US" altLang="zh-CN" dirty="0"/>
          </a:p>
        </p:txBody>
      </p:sp>
      <p:sp>
        <p:nvSpPr>
          <p:cNvPr id="9" name="Date Placeholder 8"/>
          <p:cNvSpPr>
            <a:spLocks noGrp="1"/>
          </p:cNvSpPr>
          <p:nvPr>
            <p:ph type="dt" sz="half" idx="2"/>
          </p:nvPr>
        </p:nvSpPr>
        <p:spPr>
          <a:xfrm>
            <a:off x="4876801" y="6426201"/>
            <a:ext cx="2819399" cy="126999"/>
          </a:xfrm>
          <a:prstGeom prst="rect">
            <a:avLst/>
          </a:prstGeom>
        </p:spPr>
        <p:txBody>
          <a:bodyPr vert="horz" lIns="91440" tIns="45720" rIns="91440" bIns="45720" rtlCol="0" anchor="ctr"/>
          <a:lstStyle>
            <a:lvl1pPr algn="r">
              <a:defRPr sz="1050">
                <a:solidFill>
                  <a:schemeClr val="tx1">
                    <a:lumMod val="50000"/>
                    <a:lumOff val="50000"/>
                  </a:schemeClr>
                </a:solidFill>
              </a:defRPr>
            </a:lvl1pPr>
          </a:lstStyle>
          <a:p>
            <a:pPr>
              <a:defRPr/>
            </a:pPr>
            <a:endParaRPr lang="en-US" altLang="zh-CN" dirty="0"/>
          </a:p>
        </p:txBody>
      </p:sp>
      <p:sp>
        <p:nvSpPr>
          <p:cNvPr id="10" name="Footer Placeholder 9"/>
          <p:cNvSpPr>
            <a:spLocks noGrp="1"/>
          </p:cNvSpPr>
          <p:nvPr>
            <p:ph type="ftr" sz="quarter" idx="3"/>
          </p:nvPr>
        </p:nvSpPr>
        <p:spPr>
          <a:xfrm>
            <a:off x="4875213" y="6296248"/>
            <a:ext cx="2820987" cy="152400"/>
          </a:xfrm>
          <a:prstGeom prst="rect">
            <a:avLst/>
          </a:prstGeom>
        </p:spPr>
        <p:txBody>
          <a:bodyPr vert="horz" lIns="91440" tIns="45720" rIns="91440" bIns="45720" rtlCol="0" anchor="b"/>
          <a:lstStyle>
            <a:lvl1pPr algn="r">
              <a:defRPr sz="1050">
                <a:solidFill>
                  <a:schemeClr val="tx1"/>
                </a:solidFill>
              </a:defRPr>
            </a:lvl1pPr>
          </a:lstStyle>
          <a:p>
            <a:pPr>
              <a:defRPr/>
            </a:pPr>
            <a:endParaRPr lang="en-US" altLang="zh-CN"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par>
    </p:tnLst>
  </p:timing>
  <p:txStyles>
    <p:title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p:titleStyle>
    <p:bodyStyle>
      <a:lvl1pPr marL="182880" indent="-182880" algn="l" defTabSz="914400" rtl="0" eaLnBrk="1" latinLnBrk="0" hangingPunct="1">
        <a:spcBef>
          <a:spcPct val="20000"/>
        </a:spcBef>
        <a:buClr>
          <a:schemeClr val="tx1">
            <a:lumMod val="50000"/>
            <a:lumOff val="50000"/>
          </a:schemeClr>
        </a:buClr>
        <a:buFont typeface="Wingdings" pitchFamily="2" charset="2"/>
        <a:buChar char="§"/>
        <a:defRPr sz="1800" kern="1200">
          <a:solidFill>
            <a:schemeClr val="tx1">
              <a:lumMod val="85000"/>
            </a:schemeClr>
          </a:solidFill>
          <a:latin typeface="+mn-lt"/>
          <a:ea typeface="+mn-ea"/>
          <a:cs typeface="+mn-cs"/>
        </a:defRPr>
      </a:lvl1pPr>
      <a:lvl2pPr marL="41148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2pPr>
      <a:lvl3pPr marL="59436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3pPr>
      <a:lvl4pPr marL="77724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4pPr>
      <a:lvl5pPr marL="96012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5pPr>
      <a:lvl6pPr marL="114300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6pPr>
      <a:lvl7pPr marL="132588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7pPr>
      <a:lvl8pPr marL="150876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8pPr>
      <a:lvl9pPr marL="169164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2.png"/><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5.jpe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8.pn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8.jpeg"/><Relationship Id="rId1" Type="http://schemas.openxmlformats.org/officeDocument/2006/relationships/slideLayout" Target="../slideLayouts/slideLayout7.xml"/><Relationship Id="rId5" Type="http://schemas.openxmlformats.org/officeDocument/2006/relationships/image" Target="../media/image50.jpeg"/><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52.png"/><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3.jpeg"/><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3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411760" y="2132856"/>
            <a:ext cx="3950120" cy="1015663"/>
          </a:xfrm>
          <a:prstGeom prst="rect">
            <a:avLst/>
          </a:prstGeom>
        </p:spPr>
        <p:txBody>
          <a:bodyPr wrap="none">
            <a:spAutoFit/>
          </a:bodyPr>
          <a:lstStyle/>
          <a:p>
            <a:r>
              <a:rPr lang="zh-CN" altLang="en-US" sz="6000" b="1" dirty="0" smtClean="0">
                <a:solidFill>
                  <a:srgbClr val="FF0000"/>
                </a:solidFill>
                <a:latin typeface="Adobe 黑体 Std R" pitchFamily="34" charset="-122"/>
                <a:ea typeface="Adobe 黑体 Std R" pitchFamily="34" charset="-122"/>
              </a:rPr>
              <a:t>防 火 安 全</a:t>
            </a:r>
            <a:endParaRPr lang="zh-CN" altLang="en-US" sz="6000" b="1" dirty="0">
              <a:solidFill>
                <a:srgbClr val="FF0000"/>
              </a:solidFill>
              <a:latin typeface="Adobe 黑体 Std R" pitchFamily="34" charset="-122"/>
              <a:ea typeface="Adobe 黑体 Std R" pitchFamily="34" charset="-122"/>
            </a:endParaRPr>
          </a:p>
        </p:txBody>
      </p:sp>
      <p:sp>
        <p:nvSpPr>
          <p:cNvPr id="18" name="TextBox 1"/>
          <p:cNvSpPr txBox="1">
            <a:spLocks noChangeArrowheads="1"/>
          </p:cNvSpPr>
          <p:nvPr/>
        </p:nvSpPr>
        <p:spPr bwMode="auto">
          <a:xfrm>
            <a:off x="762000" y="5879013"/>
            <a:ext cx="7620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Gill Sans MT" panose="020B0502020104020203" pitchFamily="34" charset="0"/>
                <a:ea typeface="华文中宋" panose="02010600040101010101" pitchFamily="2" charset="-122"/>
              </a:defRPr>
            </a:lvl1pPr>
            <a:lvl2pPr marL="742950" indent="-285750">
              <a:spcBef>
                <a:spcPts val="550"/>
              </a:spcBef>
              <a:buClr>
                <a:schemeClr val="accent1"/>
              </a:buClr>
              <a:buFont typeface="Verdana" panose="020B0604030504040204" pitchFamily="34" charset="0"/>
              <a:buChar char="◦"/>
              <a:defRPr sz="2800">
                <a:solidFill>
                  <a:schemeClr val="tx1"/>
                </a:solidFill>
                <a:latin typeface="Gill Sans MT" panose="020B0502020104020203" pitchFamily="34" charset="0"/>
                <a:ea typeface="华文中宋" panose="02010600040101010101" pitchFamily="2" charset="-122"/>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Gill Sans MT" panose="020B0502020104020203" pitchFamily="34" charset="0"/>
                <a:ea typeface="华文中宋" panose="02010600040101010101" pitchFamily="2" charset="-122"/>
              </a:defRPr>
            </a:lvl3pPr>
            <a:lvl4pPr marL="1600200" indent="-228600">
              <a:spcBef>
                <a:spcPct val="20000"/>
              </a:spcBef>
              <a:buClr>
                <a:srgbClr val="C32D2E"/>
              </a:buClr>
              <a:buFont typeface="Wingdings 2" panose="05020102010507070707" pitchFamily="18" charset="2"/>
              <a:buChar char=""/>
              <a:defRPr sz="2000">
                <a:solidFill>
                  <a:schemeClr val="tx1"/>
                </a:solidFill>
                <a:latin typeface="Gill Sans MT" panose="020B0502020104020203" pitchFamily="34" charset="0"/>
                <a:ea typeface="华文中宋" panose="02010600040101010101" pitchFamily="2" charset="-122"/>
              </a:defRPr>
            </a:lvl4pPr>
            <a:lvl5pPr marL="2057400" indent="-228600">
              <a:spcBef>
                <a:spcPct val="20000"/>
              </a:spcBef>
              <a:buClr>
                <a:srgbClr val="84AA33"/>
              </a:buClr>
              <a:buFont typeface="Wingdings 2" panose="05020102010507070707" pitchFamily="18" charset="2"/>
              <a:buChar char=""/>
              <a:defRPr sz="2000">
                <a:solidFill>
                  <a:schemeClr val="tx1"/>
                </a:solidFill>
                <a:latin typeface="Gill Sans MT" panose="020B0502020104020203" pitchFamily="34" charset="0"/>
                <a:ea typeface="华文中宋" panose="02010600040101010101" pitchFamily="2" charset="-122"/>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ea typeface="华文中宋" panose="02010600040101010101" pitchFamily="2" charset="-122"/>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ea typeface="华文中宋" panose="02010600040101010101" pitchFamily="2" charset="-122"/>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ea typeface="华文中宋" panose="02010600040101010101" pitchFamily="2" charset="-122"/>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ea typeface="华文中宋" panose="02010600040101010101" pitchFamily="2" charset="-122"/>
              </a:defRPr>
            </a:lvl9pPr>
          </a:lstStyle>
          <a:p>
            <a:pPr algn="ctr" eaLnBrk="1" hangingPunct="1">
              <a:spcBef>
                <a:spcPct val="0"/>
              </a:spcBef>
              <a:buClrTx/>
              <a:buSzTx/>
              <a:buFontTx/>
              <a:buNone/>
            </a:pPr>
            <a:r>
              <a:rPr lang="zh-CN" altLang="en-US" sz="3000" b="1" dirty="0" smtClean="0">
                <a:solidFill>
                  <a:srgbClr val="002060"/>
                </a:solidFill>
                <a:latin typeface="Adobe 黑体 Std R" pitchFamily="34" charset="-122"/>
                <a:ea typeface="Adobe 黑体 Std R" pitchFamily="34" charset="-122"/>
              </a:rPr>
              <a:t>资产与实验室管理处</a:t>
            </a:r>
            <a:endParaRPr lang="zh-CN" altLang="en-US" sz="3000" b="1" dirty="0">
              <a:solidFill>
                <a:srgbClr val="002060"/>
              </a:solidFill>
              <a:latin typeface="Adobe 黑体 Std R" pitchFamily="34" charset="-122"/>
              <a:ea typeface="Adobe 黑体 Std R" pitchFamily="34" charset="-122"/>
            </a:endParaRPr>
          </a:p>
        </p:txBody>
      </p:sp>
      <p:pic>
        <p:nvPicPr>
          <p:cNvPr id="20" name="图片 19"/>
          <p:cNvPicPr>
            <a:picLocks noChangeAspect="1"/>
          </p:cNvPicPr>
          <p:nvPr/>
        </p:nvPicPr>
        <p:blipFill>
          <a:blip r:embed="rId2" cstate="print"/>
          <a:stretch>
            <a:fillRect/>
          </a:stretch>
        </p:blipFill>
        <p:spPr>
          <a:xfrm>
            <a:off x="520839" y="3626120"/>
            <a:ext cx="1062887" cy="1879612"/>
          </a:xfrm>
          <a:prstGeom prst="rect">
            <a:avLst/>
          </a:prstGeom>
        </p:spPr>
      </p:pic>
      <p:pic>
        <p:nvPicPr>
          <p:cNvPr id="21" name="图片 20"/>
          <p:cNvPicPr>
            <a:picLocks noChangeAspect="1"/>
          </p:cNvPicPr>
          <p:nvPr/>
        </p:nvPicPr>
        <p:blipFill>
          <a:blip r:embed="rId3" cstate="print"/>
          <a:stretch>
            <a:fillRect/>
          </a:stretch>
        </p:blipFill>
        <p:spPr>
          <a:xfrm>
            <a:off x="3852583" y="3626120"/>
            <a:ext cx="2495217" cy="1891111"/>
          </a:xfrm>
          <a:prstGeom prst="rect">
            <a:avLst/>
          </a:prstGeom>
        </p:spPr>
      </p:pic>
      <p:pic>
        <p:nvPicPr>
          <p:cNvPr id="23" name="图片 22"/>
          <p:cNvPicPr>
            <a:picLocks noChangeAspect="1"/>
          </p:cNvPicPr>
          <p:nvPr/>
        </p:nvPicPr>
        <p:blipFill>
          <a:blip r:embed="rId4" cstate="print"/>
          <a:stretch>
            <a:fillRect/>
          </a:stretch>
        </p:blipFill>
        <p:spPr>
          <a:xfrm>
            <a:off x="6813247" y="3626120"/>
            <a:ext cx="1719193" cy="1891112"/>
          </a:xfrm>
          <a:prstGeom prst="rect">
            <a:avLst/>
          </a:prstGeom>
        </p:spPr>
      </p:pic>
      <p:pic>
        <p:nvPicPr>
          <p:cNvPr id="24" name="图片 23"/>
          <p:cNvPicPr>
            <a:picLocks noChangeAspect="1"/>
          </p:cNvPicPr>
          <p:nvPr/>
        </p:nvPicPr>
        <p:blipFill>
          <a:blip r:embed="rId5" cstate="print"/>
          <a:stretch>
            <a:fillRect/>
          </a:stretch>
        </p:blipFill>
        <p:spPr>
          <a:xfrm>
            <a:off x="2010408" y="3569516"/>
            <a:ext cx="1376728" cy="1891111"/>
          </a:xfrm>
          <a:prstGeom prst="rect">
            <a:avLst/>
          </a:prstGeom>
        </p:spPr>
      </p:pic>
      <p:sp>
        <p:nvSpPr>
          <p:cNvPr id="11" name="TextBox 1"/>
          <p:cNvSpPr txBox="1">
            <a:spLocks noChangeArrowheads="1"/>
          </p:cNvSpPr>
          <p:nvPr/>
        </p:nvSpPr>
        <p:spPr bwMode="auto">
          <a:xfrm>
            <a:off x="395536" y="404664"/>
            <a:ext cx="302433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spcAft>
                <a:spcPts val="600"/>
              </a:spcAft>
              <a:buFont typeface="Arial" panose="020B0604020202020204" pitchFamily="34" charset="0"/>
              <a:defRPr sz="2000" b="1">
                <a:solidFill>
                  <a:schemeClr val="tx1"/>
                </a:solidFill>
                <a:latin typeface="Arial" panose="020B0604020202020204" pitchFamily="34" charset="0"/>
                <a:ea typeface="黑体" panose="02010609060101010101" pitchFamily="49" charset="-122"/>
              </a:defRPr>
            </a:lvl1pPr>
            <a:lvl2pPr indent="-182563">
              <a:spcBef>
                <a:spcPct val="20000"/>
              </a:spcBef>
              <a:buClr>
                <a:schemeClr val="tx2"/>
              </a:buClr>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2pPr>
            <a:lvl3pPr marL="11430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3pPr>
            <a:lvl4pPr marL="16002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4pPr>
            <a:lvl5pPr marL="20574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ea typeface="黑体" panose="02010609060101010101" pitchFamily="49" charset="-122"/>
              </a:defRPr>
            </a:lvl9pPr>
          </a:lstStyle>
          <a:p>
            <a:pPr eaLnBrk="1" hangingPunct="1">
              <a:spcBef>
                <a:spcPct val="0"/>
              </a:spcBef>
              <a:spcAft>
                <a:spcPct val="0"/>
              </a:spcAft>
              <a:buFontTx/>
              <a:buNone/>
            </a:pPr>
            <a:r>
              <a:rPr lang="zh-CN" altLang="en-US" b="0" dirty="0" smtClean="0">
                <a:solidFill>
                  <a:srgbClr val="003399"/>
                </a:solidFill>
                <a:latin typeface="Adobe 黑体 Std R" pitchFamily="34" charset="-122"/>
                <a:ea typeface="Adobe 黑体 Std R" pitchFamily="34" charset="-122"/>
              </a:rPr>
              <a:t>复旦大学实验室</a:t>
            </a:r>
            <a:r>
              <a:rPr lang="zh-CN" altLang="en-US" b="0" dirty="0">
                <a:solidFill>
                  <a:srgbClr val="003399"/>
                </a:solidFill>
                <a:latin typeface="Adobe 黑体 Std R" pitchFamily="34" charset="-122"/>
                <a:ea typeface="Adobe 黑体 Std R" pitchFamily="34" charset="-122"/>
              </a:rPr>
              <a:t>安全教育</a:t>
            </a:r>
            <a:r>
              <a:rPr lang="zh-CN" altLang="en-US" b="0">
                <a:solidFill>
                  <a:srgbClr val="003399"/>
                </a:solidFill>
                <a:latin typeface="Adobe 黑体 Std R" pitchFamily="34" charset="-122"/>
                <a:ea typeface="Adobe 黑体 Std R" pitchFamily="34" charset="-122"/>
              </a:rPr>
              <a:t>材料</a:t>
            </a:r>
            <a:r>
              <a:rPr lang="zh-CN" altLang="en-US" b="0" smtClean="0">
                <a:solidFill>
                  <a:srgbClr val="003399"/>
                </a:solidFill>
                <a:latin typeface="Adobe 黑体 Std R" pitchFamily="34" charset="-122"/>
                <a:ea typeface="Adobe 黑体 Std R" pitchFamily="34" charset="-122"/>
              </a:rPr>
              <a:t>之</a:t>
            </a:r>
            <a:r>
              <a:rPr lang="zh-CN" altLang="en-US" b="0">
                <a:solidFill>
                  <a:srgbClr val="003399"/>
                </a:solidFill>
                <a:latin typeface="Adobe 黑体 Std R" pitchFamily="34" charset="-122"/>
                <a:ea typeface="Adobe 黑体 Std R" pitchFamily="34" charset="-122"/>
              </a:rPr>
              <a:t>二</a:t>
            </a:r>
            <a:endParaRPr lang="zh-CN" altLang="en-US" b="0" dirty="0">
              <a:solidFill>
                <a:srgbClr val="003399"/>
              </a:solidFill>
              <a:latin typeface="Adobe 黑体 Std R" pitchFamily="34" charset="-122"/>
              <a:ea typeface="Adobe 黑体 Std R" pitchFamily="34" charset="-122"/>
            </a:endParaRPr>
          </a:p>
        </p:txBody>
      </p:sp>
      <p:pic>
        <p:nvPicPr>
          <p:cNvPr id="12"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52120" y="230311"/>
            <a:ext cx="3102849" cy="11253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757659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矩形 4"/>
          <p:cNvSpPr>
            <a:spLocks noChangeArrowheads="1"/>
          </p:cNvSpPr>
          <p:nvPr/>
        </p:nvSpPr>
        <p:spPr bwMode="auto">
          <a:xfrm>
            <a:off x="2555776" y="267906"/>
            <a:ext cx="377539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4000" b="1" dirty="0">
                <a:solidFill>
                  <a:srgbClr val="FF0000"/>
                </a:solidFill>
                <a:latin typeface="Helvetica" pitchFamily="34" charset="0"/>
                <a:ea typeface="Adobe 黑体 Std R" pitchFamily="34" charset="-122"/>
              </a:rPr>
              <a:t>电气火灾的预防</a:t>
            </a:r>
            <a:endParaRPr lang="en-US" altLang="zh-CN" sz="4000" b="1" dirty="0">
              <a:solidFill>
                <a:srgbClr val="FF0000"/>
              </a:solidFill>
              <a:latin typeface="Helvetica" pitchFamily="34" charset="0"/>
              <a:ea typeface="Adobe 黑体 Std R" pitchFamily="34" charset="-122"/>
            </a:endParaRPr>
          </a:p>
        </p:txBody>
      </p:sp>
      <p:pic>
        <p:nvPicPr>
          <p:cNvPr id="8196" name="Picture 2" descr="http://119.china.com.cn/xfkpjy/images/attachement/jpg/site1/20071231/00e04d00cc2008e3272713.jpg"/>
          <p:cNvPicPr>
            <a:picLocks noChangeAspect="1" noChangeArrowheads="1"/>
          </p:cNvPicPr>
          <p:nvPr/>
        </p:nvPicPr>
        <p:blipFill>
          <a:blip r:embed="rId2" cstate="print">
            <a:extLst>
              <a:ext uri="{28A0092B-C50C-407E-A947-70E740481C1C}">
                <a14:useLocalDpi xmlns:a14="http://schemas.microsoft.com/office/drawing/2010/main" val="0"/>
              </a:ext>
            </a:extLst>
          </a:blip>
          <a:srcRect l="7298" t="18459" r="9872" b="29118"/>
          <a:stretch>
            <a:fillRect/>
          </a:stretch>
        </p:blipFill>
        <p:spPr bwMode="auto">
          <a:xfrm>
            <a:off x="4788024" y="3776403"/>
            <a:ext cx="3606534" cy="2676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2"/>
          <p:cNvSpPr>
            <a:spLocks noChangeArrowheads="1"/>
          </p:cNvSpPr>
          <p:nvPr/>
        </p:nvSpPr>
        <p:spPr bwMode="auto">
          <a:xfrm>
            <a:off x="323528" y="1798365"/>
            <a:ext cx="8064896" cy="1831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110000"/>
              </a:lnSpc>
              <a:spcBef>
                <a:spcPts val="1200"/>
              </a:spcBef>
              <a:buFont typeface="Wingdings" pitchFamily="2" charset="2"/>
              <a:buChar char="Ø"/>
            </a:pPr>
            <a:r>
              <a:rPr lang="zh-CN" altLang="en-US" sz="2800" dirty="0" smtClean="0">
                <a:ea typeface="Adobe 黑体 Std R" pitchFamily="34" charset="-122"/>
              </a:rPr>
              <a:t>使用</a:t>
            </a:r>
            <a:r>
              <a:rPr lang="zh-CN" altLang="en-US" sz="2800" dirty="0">
                <a:ea typeface="Adobe 黑体 Std R" pitchFamily="34" charset="-122"/>
              </a:rPr>
              <a:t>的保险丝要与实验室额定的用电量相符。</a:t>
            </a:r>
          </a:p>
          <a:p>
            <a:pPr eaLnBrk="1" hangingPunct="1">
              <a:lnSpc>
                <a:spcPct val="120000"/>
              </a:lnSpc>
              <a:spcBef>
                <a:spcPts val="1800"/>
              </a:spcBef>
              <a:buFont typeface="Wingdings" pitchFamily="2" charset="2"/>
              <a:buChar char="Ø"/>
            </a:pPr>
            <a:r>
              <a:rPr lang="zh-CN" altLang="en-US" sz="2800" dirty="0" smtClean="0">
                <a:ea typeface="Adobe 黑体 Std R" pitchFamily="34" charset="-122"/>
              </a:rPr>
              <a:t>室内</a:t>
            </a:r>
            <a:r>
              <a:rPr lang="zh-CN" altLang="en-US" sz="2800" dirty="0">
                <a:ea typeface="Adobe 黑体 Std R" pitchFamily="34" charset="-122"/>
              </a:rPr>
              <a:t>若有氢气、煤气等易燃易爆气体，应采取</a:t>
            </a:r>
            <a:r>
              <a:rPr lang="zh-CN" altLang="en-US" sz="2800" dirty="0">
                <a:solidFill>
                  <a:srgbClr val="C00000"/>
                </a:solidFill>
                <a:ea typeface="Adobe 黑体 Std R" pitchFamily="34" charset="-122"/>
              </a:rPr>
              <a:t>防爆型用电装置</a:t>
            </a:r>
            <a:r>
              <a:rPr lang="zh-CN" altLang="en-US" sz="2800" dirty="0" smtClean="0">
                <a:ea typeface="Adobe 黑体 Std R" pitchFamily="34" charset="-122"/>
              </a:rPr>
              <a:t>。</a:t>
            </a:r>
            <a:endParaRPr lang="zh-CN" altLang="en-US" sz="2800" dirty="0">
              <a:ea typeface="Adobe 黑体 Std R" pitchFamily="34" charset="-122"/>
            </a:endParaRPr>
          </a:p>
        </p:txBody>
      </p:sp>
      <p:sp>
        <p:nvSpPr>
          <p:cNvPr id="8" name="矩形 7"/>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23528" y="3475459"/>
            <a:ext cx="3612026" cy="2271391"/>
          </a:xfrm>
          <a:prstGeom prst="rect">
            <a:avLst/>
          </a:prstGeom>
        </p:spPr>
        <p:txBody>
          <a:bodyPr wrap="square">
            <a:spAutoFit/>
          </a:bodyPr>
          <a:lstStyle/>
          <a:p>
            <a:pPr eaLnBrk="1" hangingPunct="1">
              <a:lnSpc>
                <a:spcPct val="110000"/>
              </a:lnSpc>
              <a:spcBef>
                <a:spcPts val="1200"/>
              </a:spcBef>
              <a:buFont typeface="Wingdings" pitchFamily="2" charset="2"/>
              <a:buChar char="Ø"/>
            </a:pPr>
            <a:endParaRPr lang="zh-CN" altLang="en-US" sz="2800" dirty="0">
              <a:ea typeface="Adobe 黑体 Std R" pitchFamily="34" charset="-122"/>
            </a:endParaRPr>
          </a:p>
          <a:p>
            <a:pPr eaLnBrk="1" hangingPunct="1">
              <a:lnSpc>
                <a:spcPct val="120000"/>
              </a:lnSpc>
              <a:spcBef>
                <a:spcPts val="1200"/>
              </a:spcBef>
              <a:buFont typeface="Wingdings" pitchFamily="2" charset="2"/>
              <a:buChar char="Ø"/>
            </a:pPr>
            <a:r>
              <a:rPr lang="zh-CN" altLang="en-US" sz="2800" dirty="0">
                <a:ea typeface="Adobe 黑体 Std R" pitchFamily="34" charset="-122"/>
              </a:rPr>
              <a:t> 电器接触点（如电插头）接触不良时，应及时修理或更换。</a:t>
            </a:r>
          </a:p>
        </p:txBody>
      </p:sp>
      <p:pic>
        <p:nvPicPr>
          <p:cNvPr id="7" name="Picture 2" descr="logocol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6136" y="1621990"/>
            <a:ext cx="2448272" cy="2809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2"/>
          <p:cNvSpPr>
            <a:spLocks noChangeArrowheads="1"/>
          </p:cNvSpPr>
          <p:nvPr/>
        </p:nvSpPr>
        <p:spPr bwMode="auto">
          <a:xfrm>
            <a:off x="539552" y="1738492"/>
            <a:ext cx="4824536" cy="2693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120000"/>
              </a:lnSpc>
              <a:spcBef>
                <a:spcPts val="600"/>
              </a:spcBef>
              <a:spcAft>
                <a:spcPts val="600"/>
              </a:spcAft>
            </a:pPr>
            <a:r>
              <a:rPr lang="zh-CN" altLang="en-US" sz="3600" b="1" dirty="0">
                <a:solidFill>
                  <a:srgbClr val="0070C0"/>
                </a:solidFill>
                <a:ea typeface="Adobe 黑体 Std R" pitchFamily="34" charset="-122"/>
              </a:rPr>
              <a:t>防止</a:t>
            </a:r>
            <a:r>
              <a:rPr lang="zh-CN" altLang="en-US" sz="3600" b="1" dirty="0" smtClean="0">
                <a:solidFill>
                  <a:srgbClr val="0070C0"/>
                </a:solidFill>
                <a:ea typeface="Adobe 黑体 Std R" pitchFamily="34" charset="-122"/>
              </a:rPr>
              <a:t>触电：</a:t>
            </a:r>
            <a:endParaRPr lang="zh-CN" altLang="en-US" sz="3600" b="1" dirty="0">
              <a:solidFill>
                <a:srgbClr val="0070C0"/>
              </a:solidFill>
              <a:ea typeface="Adobe 黑体 Std R" pitchFamily="34" charset="-122"/>
            </a:endParaRPr>
          </a:p>
          <a:p>
            <a:pPr marL="571500" indent="-571500" eaLnBrk="1" hangingPunct="1">
              <a:lnSpc>
                <a:spcPct val="120000"/>
              </a:lnSpc>
              <a:spcBef>
                <a:spcPts val="1200"/>
              </a:spcBef>
              <a:spcAft>
                <a:spcPts val="600"/>
              </a:spcAft>
              <a:buFont typeface="Wingdings" panose="05000000000000000000" pitchFamily="2" charset="2"/>
              <a:buChar char="u"/>
            </a:pPr>
            <a:r>
              <a:rPr lang="zh-CN" altLang="en-US" sz="2800" dirty="0" smtClean="0">
                <a:ea typeface="Adobe 黑体 Std R" pitchFamily="34" charset="-122"/>
              </a:rPr>
              <a:t>不用</a:t>
            </a:r>
            <a:r>
              <a:rPr lang="zh-CN" altLang="en-US" sz="2800" dirty="0">
                <a:ea typeface="Adobe 黑体 Std R" pitchFamily="34" charset="-122"/>
              </a:rPr>
              <a:t>潮湿的手接触电器。</a:t>
            </a:r>
          </a:p>
          <a:p>
            <a:pPr marL="571500" indent="-571500" eaLnBrk="1" hangingPunct="1">
              <a:lnSpc>
                <a:spcPct val="120000"/>
              </a:lnSpc>
              <a:spcBef>
                <a:spcPts val="600"/>
              </a:spcBef>
              <a:spcAft>
                <a:spcPts val="600"/>
              </a:spcAft>
              <a:buFont typeface="Wingdings" panose="05000000000000000000" pitchFamily="2" charset="2"/>
              <a:buChar char="u"/>
            </a:pPr>
            <a:r>
              <a:rPr lang="zh-CN" altLang="en-US" sz="2800" dirty="0" smtClean="0">
                <a:ea typeface="Adobe 黑体 Std R" pitchFamily="34" charset="-122"/>
              </a:rPr>
              <a:t>电器</a:t>
            </a:r>
            <a:r>
              <a:rPr lang="zh-CN" altLang="en-US" sz="2800" dirty="0">
                <a:ea typeface="Adobe 黑体 Std R" pitchFamily="34" charset="-122"/>
              </a:rPr>
              <a:t>应有良好绝缘，严禁电线裸露</a:t>
            </a:r>
            <a:r>
              <a:rPr lang="zh-CN" altLang="en-US" sz="2800" dirty="0" smtClean="0">
                <a:ea typeface="Adobe 黑体 Std R" pitchFamily="34" charset="-122"/>
              </a:rPr>
              <a:t>。</a:t>
            </a:r>
            <a:endParaRPr lang="zh-CN" altLang="en-US" sz="2800" dirty="0">
              <a:ea typeface="Adobe 黑体 Std R" pitchFamily="34" charset="-122"/>
            </a:endParaRPr>
          </a:p>
        </p:txBody>
      </p:sp>
      <p:sp>
        <p:nvSpPr>
          <p:cNvPr id="2" name="矩形 1"/>
          <p:cNvSpPr/>
          <p:nvPr/>
        </p:nvSpPr>
        <p:spPr>
          <a:xfrm>
            <a:off x="562541" y="3897438"/>
            <a:ext cx="8617971" cy="2054537"/>
          </a:xfrm>
          <a:prstGeom prst="rect">
            <a:avLst/>
          </a:prstGeom>
        </p:spPr>
        <p:txBody>
          <a:bodyPr wrap="square">
            <a:spAutoFit/>
          </a:bodyPr>
          <a:lstStyle/>
          <a:p>
            <a:pPr marL="571500" indent="-571500" eaLnBrk="1" hangingPunct="1">
              <a:lnSpc>
                <a:spcPct val="120000"/>
              </a:lnSpc>
              <a:spcBef>
                <a:spcPts val="600"/>
              </a:spcBef>
              <a:spcAft>
                <a:spcPts val="600"/>
              </a:spcAft>
              <a:buFont typeface="Wingdings" panose="05000000000000000000" pitchFamily="2" charset="2"/>
              <a:buChar char="u"/>
            </a:pPr>
            <a:endParaRPr lang="zh-CN" altLang="en-US" sz="3600" b="1" dirty="0">
              <a:ea typeface="Adobe 黑体 Std R" pitchFamily="34" charset="-122"/>
            </a:endParaRPr>
          </a:p>
          <a:p>
            <a:pPr marL="571500" indent="-571500" eaLnBrk="1" hangingPunct="1">
              <a:lnSpc>
                <a:spcPct val="120000"/>
              </a:lnSpc>
              <a:spcBef>
                <a:spcPts val="600"/>
              </a:spcBef>
              <a:spcAft>
                <a:spcPts val="600"/>
              </a:spcAft>
              <a:buFont typeface="Wingdings" panose="05000000000000000000" pitchFamily="2" charset="2"/>
              <a:buChar char="u"/>
            </a:pPr>
            <a:r>
              <a:rPr lang="zh-CN" altLang="en-US" sz="2800" dirty="0">
                <a:ea typeface="Adobe 黑体 Std R" pitchFamily="34" charset="-122"/>
              </a:rPr>
              <a:t>实验前，应先连接好电路后才接通电源。</a:t>
            </a:r>
          </a:p>
          <a:p>
            <a:pPr marL="571500" indent="-571500" eaLnBrk="1" hangingPunct="1">
              <a:lnSpc>
                <a:spcPct val="120000"/>
              </a:lnSpc>
              <a:spcBef>
                <a:spcPts val="600"/>
              </a:spcBef>
              <a:spcAft>
                <a:spcPts val="600"/>
              </a:spcAft>
              <a:buFont typeface="Wingdings" panose="05000000000000000000" pitchFamily="2" charset="2"/>
              <a:buChar char="u"/>
            </a:pPr>
            <a:r>
              <a:rPr lang="zh-CN" altLang="en-US" sz="2800" dirty="0">
                <a:ea typeface="Adobe 黑体 Std R" pitchFamily="34" charset="-122"/>
              </a:rPr>
              <a:t>实验结束时，先切断电源再拆线路。</a:t>
            </a:r>
          </a:p>
        </p:txBody>
      </p:sp>
      <p:sp>
        <p:nvSpPr>
          <p:cNvPr id="8" name="矩形 7"/>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2" descr="logocol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4"/>
          <p:cNvSpPr>
            <a:spLocks noChangeArrowheads="1"/>
          </p:cNvSpPr>
          <p:nvPr/>
        </p:nvSpPr>
        <p:spPr bwMode="auto">
          <a:xfrm>
            <a:off x="2555776" y="267906"/>
            <a:ext cx="377539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4000" b="1" dirty="0">
                <a:solidFill>
                  <a:srgbClr val="FF0000"/>
                </a:solidFill>
                <a:latin typeface="Helvetica" pitchFamily="34" charset="0"/>
                <a:ea typeface="Adobe 黑体 Std R" pitchFamily="34" charset="-122"/>
              </a:rPr>
              <a:t>电气火灾的预防</a:t>
            </a:r>
            <a:endParaRPr lang="en-US" altLang="zh-CN" sz="4000" b="1" dirty="0">
              <a:solidFill>
                <a:srgbClr val="FF0000"/>
              </a:solidFill>
              <a:latin typeface="Helvetica" pitchFamily="34" charset="0"/>
              <a:ea typeface="Adobe 黑体 Std R"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1628800"/>
            <a:ext cx="7632848" cy="4966937"/>
          </a:xfrm>
          <a:prstGeom prst="rect">
            <a:avLst/>
          </a:prstGeom>
        </p:spPr>
        <p:txBody>
          <a:bodyPr wrap="square">
            <a:spAutoFit/>
          </a:bodyPr>
          <a:lstStyle/>
          <a:p>
            <a:pPr algn="just">
              <a:lnSpc>
                <a:spcPct val="114000"/>
              </a:lnSpc>
              <a:spcBef>
                <a:spcPts val="3000"/>
              </a:spcBef>
              <a:defRPr/>
            </a:pPr>
            <a:r>
              <a:rPr lang="zh-CN" altLang="en-US" sz="2800" dirty="0">
                <a:latin typeface="Arial" pitchFamily="34" charset="0"/>
                <a:ea typeface="Adobe 黑体 Std R" pitchFamily="34" charset="-122"/>
              </a:rPr>
              <a:t>灭火，一旦发生火灾，迅速有效地进行扑救，最大限度地减少损失。</a:t>
            </a:r>
            <a:endParaRPr lang="en-US" altLang="zh-CN" sz="2800" dirty="0">
              <a:latin typeface="Arial" pitchFamily="34" charset="0"/>
              <a:ea typeface="Adobe 黑体 Std R" pitchFamily="34" charset="-122"/>
            </a:endParaRPr>
          </a:p>
          <a:p>
            <a:pPr marL="342900" indent="-342900" algn="just">
              <a:lnSpc>
                <a:spcPct val="114000"/>
              </a:lnSpc>
              <a:spcBef>
                <a:spcPts val="3000"/>
              </a:spcBef>
              <a:buFont typeface="Wingdings" pitchFamily="2" charset="2"/>
              <a:buChar char="Ø"/>
              <a:defRPr/>
            </a:pPr>
            <a:r>
              <a:rPr lang="zh-CN" altLang="en-US" sz="3200" b="1" dirty="0" smtClean="0">
                <a:solidFill>
                  <a:srgbClr val="0070C0"/>
                </a:solidFill>
                <a:effectLst>
                  <a:outerShdw blurRad="38100" dist="38100" dir="2700000" algn="tl">
                    <a:srgbClr val="000000">
                      <a:alpha val="43137"/>
                    </a:srgbClr>
                  </a:outerShdw>
                </a:effectLst>
                <a:latin typeface="Arial" pitchFamily="34" charset="0"/>
                <a:ea typeface="Adobe 黑体 Std R" pitchFamily="34" charset="-122"/>
              </a:rPr>
              <a:t>冷却法</a:t>
            </a:r>
            <a:r>
              <a:rPr lang="zh-CN" altLang="en-US" sz="2800" dirty="0">
                <a:latin typeface="Arial" pitchFamily="34" charset="0"/>
                <a:ea typeface="Adobe 黑体 Std R" pitchFamily="34" charset="-122"/>
              </a:rPr>
              <a:t>：将灭火剂直接喷到燃烧物上，使燃烧物质的温度降低到燃点之下，停止燃烧。水、二氧化碳灭火剂，物理灭火。</a:t>
            </a:r>
            <a:endParaRPr lang="en-US" altLang="zh-CN" sz="2800" dirty="0">
              <a:latin typeface="Arial" pitchFamily="34" charset="0"/>
              <a:ea typeface="Adobe 黑体 Std R" pitchFamily="34" charset="-122"/>
            </a:endParaRPr>
          </a:p>
          <a:p>
            <a:pPr marL="342900" indent="-342900" algn="just">
              <a:lnSpc>
                <a:spcPct val="114000"/>
              </a:lnSpc>
              <a:spcBef>
                <a:spcPts val="3000"/>
              </a:spcBef>
              <a:buFont typeface="Wingdings" pitchFamily="2" charset="2"/>
              <a:buChar char="Ø"/>
              <a:defRPr/>
            </a:pPr>
            <a:r>
              <a:rPr lang="zh-CN" altLang="en-US" sz="3200" b="1" dirty="0" smtClean="0">
                <a:solidFill>
                  <a:srgbClr val="0070C0"/>
                </a:solidFill>
                <a:effectLst>
                  <a:outerShdw blurRad="38100" dist="38100" dir="2700000" algn="tl">
                    <a:srgbClr val="000000">
                      <a:alpha val="43137"/>
                    </a:srgbClr>
                  </a:outerShdw>
                </a:effectLst>
                <a:latin typeface="Arial" pitchFamily="34" charset="0"/>
                <a:ea typeface="Adobe 黑体 Std R" pitchFamily="34" charset="-122"/>
              </a:rPr>
              <a:t>隔离法</a:t>
            </a:r>
            <a:r>
              <a:rPr lang="zh-CN" altLang="en-US" sz="2800" dirty="0" smtClean="0">
                <a:latin typeface="Arial" pitchFamily="34" charset="0"/>
                <a:ea typeface="Adobe 黑体 Std R" pitchFamily="34" charset="-122"/>
              </a:rPr>
              <a:t>：将火源处及其周围的可燃物质撤离或隔开，使燃烧因与可燃物隔离而停止。关闭可燃气体阀门、阻拦流散液体，物理灭火</a:t>
            </a:r>
            <a:r>
              <a:rPr lang="zh-CN" altLang="en-US" sz="3000" b="1" dirty="0" smtClean="0">
                <a:latin typeface="Arial" pitchFamily="34" charset="0"/>
                <a:ea typeface="Adobe 黑体 Std R" pitchFamily="34" charset="-122"/>
              </a:rPr>
              <a:t>。</a:t>
            </a:r>
            <a:endParaRPr lang="en-US" altLang="zh-CN" sz="3000" b="1" dirty="0">
              <a:latin typeface="Arial" pitchFamily="34" charset="0"/>
              <a:ea typeface="Adobe 黑体 Std R" pitchFamily="34" charset="-122"/>
            </a:endParaRPr>
          </a:p>
        </p:txBody>
      </p:sp>
      <p:sp>
        <p:nvSpPr>
          <p:cNvPr id="13315" name="矩形 15"/>
          <p:cNvSpPr>
            <a:spLocks noChangeArrowheads="1"/>
          </p:cNvSpPr>
          <p:nvPr/>
        </p:nvSpPr>
        <p:spPr bwMode="auto">
          <a:xfrm>
            <a:off x="2974657" y="272842"/>
            <a:ext cx="274947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灭火的方法</a:t>
            </a:r>
            <a:endParaRPr lang="en-US" altLang="zh-CN" sz="4000" b="1" dirty="0">
              <a:solidFill>
                <a:srgbClr val="FF0000"/>
              </a:solidFill>
              <a:latin typeface="Helvetica" pitchFamily="34" charset="0"/>
              <a:ea typeface="Adobe 黑体 Std R" pitchFamily="34" charset="-122"/>
            </a:endParaRPr>
          </a:p>
        </p:txBody>
      </p:sp>
      <p:sp>
        <p:nvSpPr>
          <p:cNvPr id="4" name="矩形 3"/>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2" descr="logocolo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47227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5536" y="1815715"/>
            <a:ext cx="8136904" cy="4244239"/>
          </a:xfrm>
          <a:prstGeom prst="rect">
            <a:avLst/>
          </a:prstGeom>
        </p:spPr>
        <p:txBody>
          <a:bodyPr wrap="square">
            <a:spAutoFit/>
          </a:bodyPr>
          <a:lstStyle/>
          <a:p>
            <a:pPr marL="342900" lvl="0" indent="-342900" algn="just">
              <a:lnSpc>
                <a:spcPct val="120000"/>
              </a:lnSpc>
              <a:spcBef>
                <a:spcPts val="3000"/>
              </a:spcBef>
              <a:buFont typeface="Wingdings" pitchFamily="2" charset="2"/>
              <a:buChar char="Ø"/>
              <a:defRPr/>
            </a:pPr>
            <a:r>
              <a:rPr lang="zh-CN" altLang="en-US" sz="3200" b="1" dirty="0" smtClean="0">
                <a:solidFill>
                  <a:srgbClr val="0070C0"/>
                </a:solidFill>
                <a:effectLst>
                  <a:outerShdw blurRad="38100" dist="38100" dir="2700000" algn="tl">
                    <a:srgbClr val="000000">
                      <a:alpha val="43137"/>
                    </a:srgbClr>
                  </a:outerShdw>
                </a:effectLst>
                <a:latin typeface="Arial" pitchFamily="34" charset="0"/>
                <a:ea typeface="Adobe 黑体 Std R" pitchFamily="34" charset="-122"/>
              </a:rPr>
              <a:t>窒息法</a:t>
            </a:r>
            <a:r>
              <a:rPr lang="zh-CN" altLang="en-US" sz="2800" b="1" dirty="0">
                <a:solidFill>
                  <a:prstClr val="black"/>
                </a:solidFill>
                <a:latin typeface="Arial" pitchFamily="34" charset="0"/>
                <a:ea typeface="Adobe 黑体 Std R" pitchFamily="34" charset="-122"/>
              </a:rPr>
              <a:t>：</a:t>
            </a:r>
            <a:r>
              <a:rPr lang="zh-CN" altLang="en-US" sz="2800" dirty="0">
                <a:solidFill>
                  <a:prstClr val="black"/>
                </a:solidFill>
                <a:latin typeface="Arial" pitchFamily="34" charset="0"/>
                <a:ea typeface="Adobe 黑体 Std R" pitchFamily="34" charset="-122"/>
              </a:rPr>
              <a:t>阻止助燃物进入燃烧区或用不燃烧气体冲淡可燃气体，使燃烧物质得不到足够的助燃物而熄灭。二氧化碳、氮气灭火剂，物理灭火。</a:t>
            </a:r>
            <a:endParaRPr lang="en-US" altLang="zh-CN" sz="2800" dirty="0">
              <a:solidFill>
                <a:prstClr val="black"/>
              </a:solidFill>
              <a:latin typeface="Arial" pitchFamily="34" charset="0"/>
              <a:ea typeface="Adobe 黑体 Std R" pitchFamily="34" charset="-122"/>
            </a:endParaRPr>
          </a:p>
          <a:p>
            <a:pPr marL="342900" lvl="0" indent="-342900" algn="just">
              <a:lnSpc>
                <a:spcPct val="120000"/>
              </a:lnSpc>
              <a:spcBef>
                <a:spcPts val="3000"/>
              </a:spcBef>
              <a:buFont typeface="Wingdings" pitchFamily="2" charset="2"/>
              <a:buChar char="Ø"/>
              <a:defRPr/>
            </a:pPr>
            <a:r>
              <a:rPr lang="zh-CN" altLang="en-US" sz="3200" b="1" dirty="0" smtClean="0">
                <a:solidFill>
                  <a:srgbClr val="0070C0"/>
                </a:solidFill>
                <a:effectLst>
                  <a:outerShdw blurRad="38100" dist="38100" dir="2700000" algn="tl">
                    <a:srgbClr val="000000">
                      <a:alpha val="43137"/>
                    </a:srgbClr>
                  </a:outerShdw>
                </a:effectLst>
                <a:latin typeface="Arial" pitchFamily="34" charset="0"/>
                <a:ea typeface="Adobe 黑体 Std R" pitchFamily="34" charset="-122"/>
              </a:rPr>
              <a:t>中断</a:t>
            </a:r>
            <a:r>
              <a:rPr lang="zh-CN" altLang="en-US" sz="3200" b="1" dirty="0">
                <a:solidFill>
                  <a:srgbClr val="0070C0"/>
                </a:solidFill>
                <a:effectLst>
                  <a:outerShdw blurRad="38100" dist="38100" dir="2700000" algn="tl">
                    <a:srgbClr val="000000">
                      <a:alpha val="43137"/>
                    </a:srgbClr>
                  </a:outerShdw>
                </a:effectLst>
                <a:latin typeface="Arial" pitchFamily="34" charset="0"/>
                <a:ea typeface="Adobe 黑体 Std R" pitchFamily="34" charset="-122"/>
              </a:rPr>
              <a:t>化学反应法</a:t>
            </a:r>
            <a:r>
              <a:rPr lang="zh-CN" altLang="en-US" sz="2800" b="1" dirty="0">
                <a:solidFill>
                  <a:prstClr val="black"/>
                </a:solidFill>
                <a:latin typeface="Arial" pitchFamily="34" charset="0"/>
                <a:ea typeface="Adobe 黑体 Std R" pitchFamily="34" charset="-122"/>
              </a:rPr>
              <a:t>：</a:t>
            </a:r>
            <a:r>
              <a:rPr lang="zh-CN" altLang="en-US" sz="2800" dirty="0">
                <a:solidFill>
                  <a:prstClr val="black"/>
                </a:solidFill>
                <a:latin typeface="Arial" pitchFamily="34" charset="0"/>
                <a:ea typeface="Adobe 黑体 Std R" pitchFamily="34" charset="-122"/>
              </a:rPr>
              <a:t>使灭火剂参与到燃烧反应过程中去，使燃烧过程产生的游离基消失，而形成稳定分子或活性的游离基，从而使燃烧的化学反应中断。干粉、卤族灭火剂。</a:t>
            </a:r>
            <a:endParaRPr lang="en-US" altLang="zh-CN" sz="2800" dirty="0">
              <a:solidFill>
                <a:prstClr val="black"/>
              </a:solidFill>
              <a:latin typeface="Arial" pitchFamily="34" charset="0"/>
              <a:ea typeface="Adobe 黑体 Std R" pitchFamily="34" charset="-122"/>
            </a:endParaRPr>
          </a:p>
        </p:txBody>
      </p:sp>
      <p:sp>
        <p:nvSpPr>
          <p:cNvPr id="7" name="矩形 6"/>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2" descr="logocolo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5"/>
          <p:cNvSpPr>
            <a:spLocks noChangeArrowheads="1"/>
          </p:cNvSpPr>
          <p:nvPr/>
        </p:nvSpPr>
        <p:spPr bwMode="auto">
          <a:xfrm>
            <a:off x="2974657" y="272842"/>
            <a:ext cx="274947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灭火的方法</a:t>
            </a:r>
            <a:endParaRPr lang="en-US" altLang="zh-CN" sz="4000" b="1" dirty="0">
              <a:solidFill>
                <a:srgbClr val="FF0000"/>
              </a:solidFill>
              <a:latin typeface="Helvetica" pitchFamily="34" charset="0"/>
              <a:ea typeface="Adobe 黑体 Std R" pitchFamily="34" charset="-122"/>
            </a:endParaRPr>
          </a:p>
        </p:txBody>
      </p:sp>
    </p:spTree>
    <p:extLst>
      <p:ext uri="{BB962C8B-B14F-4D97-AF65-F5344CB8AC3E}">
        <p14:creationId xmlns:p14="http://schemas.microsoft.com/office/powerpoint/2010/main" val="40471733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5339" y="1662986"/>
            <a:ext cx="5105122" cy="2175980"/>
          </a:xfrm>
          <a:prstGeom prst="rect">
            <a:avLst/>
          </a:prstGeom>
        </p:spPr>
        <p:txBody>
          <a:bodyPr wrap="square">
            <a:spAutoFit/>
          </a:bodyPr>
          <a:lstStyle/>
          <a:p>
            <a:pPr>
              <a:lnSpc>
                <a:spcPct val="110000"/>
              </a:lnSpc>
              <a:spcBef>
                <a:spcPts val="1200"/>
              </a:spcBef>
              <a:defRPr/>
            </a:pPr>
            <a:r>
              <a:rPr lang="zh-CN" altLang="en-US" sz="3000" b="1" dirty="0">
                <a:solidFill>
                  <a:srgbClr val="0070C0"/>
                </a:solidFill>
                <a:latin typeface="Arial" pitchFamily="34" charset="0"/>
                <a:ea typeface="Adobe 黑体 Std R" pitchFamily="34" charset="-122"/>
              </a:rPr>
              <a:t>水灭火介质</a:t>
            </a:r>
            <a:r>
              <a:rPr lang="zh-CN" altLang="en-US" sz="3000" b="1" dirty="0">
                <a:latin typeface="Arial" pitchFamily="34" charset="0"/>
                <a:ea typeface="Adobe 黑体 Std R" pitchFamily="34" charset="-122"/>
              </a:rPr>
              <a:t>：</a:t>
            </a:r>
            <a:r>
              <a:rPr lang="zh-CN" altLang="en-US" sz="2600" dirty="0">
                <a:latin typeface="Arial" pitchFamily="34" charset="0"/>
                <a:ea typeface="Adobe 黑体 Std R" pitchFamily="34" charset="-122"/>
              </a:rPr>
              <a:t>最常用，简单、易得、价廉、有效</a:t>
            </a:r>
            <a:r>
              <a:rPr lang="zh-CN" altLang="en-US" sz="2600" dirty="0" smtClean="0">
                <a:latin typeface="Arial" pitchFamily="34" charset="0"/>
                <a:ea typeface="Adobe 黑体 Std R" pitchFamily="34" charset="-122"/>
              </a:rPr>
              <a:t>。</a:t>
            </a:r>
            <a:endParaRPr lang="en-US" altLang="zh-CN" sz="2600" u="sng" dirty="0" smtClean="0">
              <a:latin typeface="Arial" pitchFamily="34" charset="0"/>
              <a:ea typeface="Adobe 黑体 Std R" pitchFamily="34" charset="-122"/>
            </a:endParaRPr>
          </a:p>
          <a:p>
            <a:pPr>
              <a:lnSpc>
                <a:spcPct val="110000"/>
              </a:lnSpc>
              <a:spcBef>
                <a:spcPts val="1200"/>
              </a:spcBef>
              <a:defRPr/>
            </a:pPr>
            <a:r>
              <a:rPr lang="zh-CN" altLang="en-US" sz="3000" b="1" dirty="0" smtClean="0">
                <a:solidFill>
                  <a:srgbClr val="0070C0"/>
                </a:solidFill>
                <a:latin typeface="Arial" pitchFamily="34" charset="0"/>
                <a:ea typeface="Adobe 黑体 Std R" pitchFamily="34" charset="-122"/>
              </a:rPr>
              <a:t>灭火</a:t>
            </a:r>
            <a:r>
              <a:rPr lang="zh-CN" altLang="en-US" sz="3000" b="1" dirty="0">
                <a:solidFill>
                  <a:srgbClr val="0070C0"/>
                </a:solidFill>
                <a:latin typeface="Arial" pitchFamily="34" charset="0"/>
                <a:ea typeface="Adobe 黑体 Std R" pitchFamily="34" charset="-122"/>
              </a:rPr>
              <a:t>原理</a:t>
            </a:r>
            <a:r>
              <a:rPr lang="zh-CN" altLang="en-US" sz="3000" b="1" dirty="0" smtClean="0">
                <a:latin typeface="Arial" pitchFamily="34" charset="0"/>
                <a:ea typeface="Adobe 黑体 Std R" pitchFamily="34" charset="-122"/>
              </a:rPr>
              <a:t>：</a:t>
            </a:r>
            <a:r>
              <a:rPr lang="zh-CN" altLang="en-US" sz="2600" dirty="0">
                <a:latin typeface="Arial" pitchFamily="34" charset="0"/>
                <a:ea typeface="Adobe 黑体 Std R" pitchFamily="34" charset="-122"/>
              </a:rPr>
              <a:t>水吸收热量变成蒸汽，冷却燃烧物、降低氧气浓度。</a:t>
            </a:r>
            <a:endParaRPr lang="en-US" altLang="zh-CN" sz="2600" dirty="0">
              <a:latin typeface="Arial" pitchFamily="34" charset="0"/>
              <a:ea typeface="Adobe 黑体 Std R" pitchFamily="34" charset="-122"/>
            </a:endParaRPr>
          </a:p>
        </p:txBody>
      </p:sp>
      <p:sp>
        <p:nvSpPr>
          <p:cNvPr id="14339" name="矩形 15"/>
          <p:cNvSpPr>
            <a:spLocks noChangeArrowheads="1"/>
          </p:cNvSpPr>
          <p:nvPr/>
        </p:nvSpPr>
        <p:spPr bwMode="auto">
          <a:xfrm>
            <a:off x="2596807" y="272842"/>
            <a:ext cx="377539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灭火剂与</a:t>
            </a:r>
            <a:r>
              <a:rPr lang="zh-CN" altLang="en-US" sz="4000" b="1" dirty="0">
                <a:solidFill>
                  <a:srgbClr val="FF0000"/>
                </a:solidFill>
                <a:latin typeface="Helvetica" pitchFamily="34" charset="0"/>
                <a:ea typeface="Adobe 黑体 Std R" pitchFamily="34" charset="-122"/>
              </a:rPr>
              <a:t>灭火器</a:t>
            </a:r>
            <a:endParaRPr lang="en-US" altLang="zh-CN" sz="4000" b="1" dirty="0">
              <a:solidFill>
                <a:srgbClr val="FF0000"/>
              </a:solidFill>
              <a:latin typeface="Helvetica" pitchFamily="34" charset="0"/>
              <a:ea typeface="Adobe 黑体 Std R" pitchFamily="34" charset="-122"/>
            </a:endParaRPr>
          </a:p>
        </p:txBody>
      </p:sp>
      <p:sp>
        <p:nvSpPr>
          <p:cNvPr id="4" name="矩形 3"/>
          <p:cNvSpPr/>
          <p:nvPr/>
        </p:nvSpPr>
        <p:spPr>
          <a:xfrm>
            <a:off x="395536" y="4285311"/>
            <a:ext cx="8064896" cy="2456057"/>
          </a:xfrm>
          <a:prstGeom prst="rect">
            <a:avLst/>
          </a:prstGeom>
        </p:spPr>
        <p:txBody>
          <a:bodyPr wrap="square">
            <a:spAutoFit/>
          </a:bodyPr>
          <a:lstStyle/>
          <a:p>
            <a:pPr>
              <a:lnSpc>
                <a:spcPct val="110000"/>
              </a:lnSpc>
              <a:spcBef>
                <a:spcPts val="600"/>
              </a:spcBef>
              <a:defRPr/>
            </a:pPr>
            <a:r>
              <a:rPr lang="zh-CN" altLang="en-US" sz="3000" b="1" dirty="0" smtClean="0">
                <a:solidFill>
                  <a:srgbClr val="FF0000"/>
                </a:solidFill>
                <a:effectLst>
                  <a:outerShdw blurRad="38100" dist="38100" dir="2700000" algn="tl">
                    <a:srgbClr val="000000">
                      <a:alpha val="43137"/>
                    </a:srgbClr>
                  </a:outerShdw>
                </a:effectLst>
                <a:latin typeface="Arial" pitchFamily="34" charset="0"/>
                <a:ea typeface="Adobe 黑体 Std R" pitchFamily="34" charset="-122"/>
              </a:rPr>
              <a:t>注意</a:t>
            </a:r>
            <a:r>
              <a:rPr lang="zh-CN" altLang="en-US" sz="3000" b="1" dirty="0" smtClean="0">
                <a:solidFill>
                  <a:srgbClr val="0070C0"/>
                </a:solidFill>
                <a:effectLst>
                  <a:outerShdw blurRad="38100" dist="38100" dir="2700000" algn="tl">
                    <a:srgbClr val="000000">
                      <a:alpha val="43137"/>
                    </a:srgbClr>
                  </a:outerShdw>
                </a:effectLst>
                <a:latin typeface="Arial" pitchFamily="34" charset="0"/>
                <a:ea typeface="Adobe 黑体 Std R" pitchFamily="34" charset="-122"/>
              </a:rPr>
              <a:t>水灭火不适用</a:t>
            </a:r>
            <a:r>
              <a:rPr lang="zh-CN" altLang="en-US" sz="3000" b="1" dirty="0" smtClean="0">
                <a:solidFill>
                  <a:srgbClr val="FF0000"/>
                </a:solidFill>
                <a:effectLst>
                  <a:outerShdw blurRad="38100" dist="38100" dir="2700000" algn="tl">
                    <a:srgbClr val="000000">
                      <a:alpha val="43137"/>
                    </a:srgbClr>
                  </a:outerShdw>
                </a:effectLst>
                <a:latin typeface="Arial" pitchFamily="34" charset="0"/>
                <a:ea typeface="Adobe 黑体 Std R" pitchFamily="34" charset="-122"/>
              </a:rPr>
              <a:t>火灾：</a:t>
            </a:r>
            <a:endParaRPr lang="en-US" altLang="zh-CN" sz="3000" b="1" dirty="0">
              <a:solidFill>
                <a:srgbClr val="FF0000"/>
              </a:solidFill>
              <a:effectLst>
                <a:outerShdw blurRad="38100" dist="38100" dir="2700000" algn="tl">
                  <a:srgbClr val="000000">
                    <a:alpha val="43137"/>
                  </a:srgbClr>
                </a:outerShdw>
              </a:effectLst>
              <a:latin typeface="Arial" pitchFamily="34" charset="0"/>
              <a:ea typeface="Adobe 黑体 Std R" pitchFamily="34" charset="-122"/>
            </a:endParaRPr>
          </a:p>
          <a:p>
            <a:pPr marL="342900" indent="-342900">
              <a:lnSpc>
                <a:spcPct val="110000"/>
              </a:lnSpc>
              <a:spcBef>
                <a:spcPts val="600"/>
              </a:spcBef>
              <a:buFont typeface="Wingdings" pitchFamily="2" charset="2"/>
              <a:buChar char="Ø"/>
              <a:defRPr/>
            </a:pPr>
            <a:r>
              <a:rPr lang="zh-CN" altLang="en-US" sz="2400" dirty="0" smtClean="0">
                <a:latin typeface="Arial" pitchFamily="34" charset="0"/>
                <a:ea typeface="Adobe 黑体 Std R" pitchFamily="34" charset="-122"/>
              </a:rPr>
              <a:t>不</a:t>
            </a:r>
            <a:r>
              <a:rPr lang="zh-CN" altLang="en-US" sz="2400" dirty="0">
                <a:latin typeface="Arial" pitchFamily="34" charset="0"/>
                <a:ea typeface="Adobe 黑体 Std R" pitchFamily="34" charset="-122"/>
              </a:rPr>
              <a:t>适于扑救与水反应生成气体、易引起爆炸物质的火灾，如</a:t>
            </a:r>
            <a:r>
              <a:rPr lang="zh-CN" altLang="en-US" sz="2400" b="1" dirty="0">
                <a:solidFill>
                  <a:srgbClr val="0070C0"/>
                </a:solidFill>
                <a:latin typeface="Arial" pitchFamily="34" charset="0"/>
                <a:ea typeface="Adobe 黑体 Std R" pitchFamily="34" charset="-122"/>
              </a:rPr>
              <a:t>碱金属</a:t>
            </a:r>
            <a:r>
              <a:rPr lang="zh-CN" altLang="en-US" sz="2400" dirty="0">
                <a:latin typeface="Arial" pitchFamily="34" charset="0"/>
                <a:ea typeface="Adobe 黑体 Std R" pitchFamily="34" charset="-122"/>
              </a:rPr>
              <a:t>。</a:t>
            </a:r>
            <a:endParaRPr lang="en-US" altLang="zh-CN" sz="2400" dirty="0">
              <a:latin typeface="Arial" pitchFamily="34" charset="0"/>
              <a:ea typeface="Adobe 黑体 Std R" pitchFamily="34" charset="-122"/>
            </a:endParaRPr>
          </a:p>
          <a:p>
            <a:pPr marL="342900" indent="-342900">
              <a:lnSpc>
                <a:spcPct val="110000"/>
              </a:lnSpc>
              <a:spcBef>
                <a:spcPts val="600"/>
              </a:spcBef>
              <a:buFont typeface="Wingdings" pitchFamily="2" charset="2"/>
              <a:buChar char="Ø"/>
              <a:defRPr/>
            </a:pPr>
            <a:r>
              <a:rPr lang="zh-CN" altLang="en-US" sz="2400" dirty="0" smtClean="0">
                <a:latin typeface="Arial" pitchFamily="34" charset="0"/>
                <a:ea typeface="Adobe 黑体 Std R" pitchFamily="34" charset="-122"/>
              </a:rPr>
              <a:t>直流水不能</a:t>
            </a:r>
            <a:r>
              <a:rPr lang="zh-CN" altLang="en-US" sz="2400" dirty="0">
                <a:latin typeface="Arial" pitchFamily="34" charset="0"/>
                <a:ea typeface="Adobe 黑体 Std R" pitchFamily="34" charset="-122"/>
              </a:rPr>
              <a:t>用于扑救</a:t>
            </a:r>
            <a:r>
              <a:rPr lang="zh-CN" altLang="en-US" sz="2400" b="1" dirty="0">
                <a:solidFill>
                  <a:srgbClr val="0070C0"/>
                </a:solidFill>
                <a:latin typeface="Arial" pitchFamily="34" charset="0"/>
                <a:ea typeface="Adobe 黑体 Std R" pitchFamily="34" charset="-122"/>
              </a:rPr>
              <a:t>带电设备</a:t>
            </a:r>
            <a:r>
              <a:rPr lang="zh-CN" altLang="en-US" sz="2400" dirty="0">
                <a:latin typeface="Arial" pitchFamily="34" charset="0"/>
                <a:ea typeface="Adobe 黑体 Std R" pitchFamily="34" charset="-122"/>
              </a:rPr>
              <a:t>的火灾</a:t>
            </a:r>
            <a:r>
              <a:rPr lang="zh-CN" altLang="en-US" sz="2400" dirty="0" smtClean="0">
                <a:latin typeface="Arial" pitchFamily="34" charset="0"/>
                <a:ea typeface="Adobe 黑体 Std R" pitchFamily="34" charset="-122"/>
              </a:rPr>
              <a:t>。</a:t>
            </a:r>
            <a:endParaRPr lang="en-US" altLang="zh-CN" sz="2400" dirty="0">
              <a:latin typeface="Arial" pitchFamily="34" charset="0"/>
              <a:ea typeface="Adobe 黑体 Std R" pitchFamily="34" charset="-122"/>
            </a:endParaRPr>
          </a:p>
          <a:p>
            <a:pPr marL="342900" indent="-342900">
              <a:lnSpc>
                <a:spcPct val="110000"/>
              </a:lnSpc>
              <a:spcBef>
                <a:spcPts val="600"/>
              </a:spcBef>
              <a:buFont typeface="Wingdings" pitchFamily="2" charset="2"/>
              <a:buChar char="Ø"/>
              <a:defRPr/>
            </a:pPr>
            <a:r>
              <a:rPr lang="zh-CN" altLang="en-US" sz="2400" dirty="0" smtClean="0">
                <a:latin typeface="Arial" pitchFamily="34" charset="0"/>
                <a:ea typeface="Adobe 黑体 Std R" pitchFamily="34" charset="-122"/>
              </a:rPr>
              <a:t>直流</a:t>
            </a:r>
            <a:r>
              <a:rPr lang="zh-CN" altLang="en-US" sz="2400" dirty="0">
                <a:latin typeface="Arial" pitchFamily="34" charset="0"/>
                <a:ea typeface="Adobe 黑体 Std R" pitchFamily="34" charset="-122"/>
              </a:rPr>
              <a:t>水不能用于扑救</a:t>
            </a:r>
            <a:r>
              <a:rPr lang="zh-CN" altLang="en-US" sz="2400" b="1" dirty="0">
                <a:solidFill>
                  <a:srgbClr val="0070C0"/>
                </a:solidFill>
                <a:latin typeface="Arial" pitchFamily="34" charset="0"/>
                <a:ea typeface="Adobe 黑体 Std R" pitchFamily="34" charset="-122"/>
              </a:rPr>
              <a:t>浓硫酸、浓盐酸</a:t>
            </a:r>
            <a:r>
              <a:rPr lang="zh-CN" altLang="en-US" sz="2400" dirty="0">
                <a:latin typeface="Arial" pitchFamily="34" charset="0"/>
                <a:ea typeface="Adobe 黑体 Std R" pitchFamily="34" charset="-122"/>
              </a:rPr>
              <a:t>场所的火灾。</a:t>
            </a:r>
            <a:endParaRPr lang="en-US" altLang="zh-CN" sz="2400" dirty="0">
              <a:latin typeface="Arial" pitchFamily="34" charset="0"/>
              <a:ea typeface="Adobe 黑体 Std R" pitchFamily="34" charset="-122"/>
            </a:endParaRPr>
          </a:p>
        </p:txBody>
      </p:sp>
      <p:pic>
        <p:nvPicPr>
          <p:cNvPr id="14343" name="Picture 10" descr="http://www.jzu.cn/uploadfile/bwc/uploadfile/201206/2012061009353836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2160" y="1490991"/>
            <a:ext cx="1392391" cy="2037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8" descr="http://image.bankcomm.com/photo/3234/2012/03/13/20120313103408.png?w=285&amp;h=260"/>
          <p:cNvPicPr>
            <a:picLocks noChangeAspect="1" noChangeArrowheads="1"/>
          </p:cNvPicPr>
          <p:nvPr/>
        </p:nvPicPr>
        <p:blipFill>
          <a:blip r:embed="rId4" cstate="print">
            <a:extLst>
              <a:ext uri="{28A0092B-C50C-407E-A947-70E740481C1C}">
                <a14:useLocalDpi xmlns:a14="http://schemas.microsoft.com/office/drawing/2010/main" val="0"/>
              </a:ext>
            </a:extLst>
          </a:blip>
          <a:srcRect l="50000" r="14365" b="34068"/>
          <a:stretch>
            <a:fillRect/>
          </a:stretch>
        </p:blipFill>
        <p:spPr bwMode="auto">
          <a:xfrm>
            <a:off x="7092280" y="2641259"/>
            <a:ext cx="1529213" cy="1802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logocolo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586750"/>
            <a:ext cx="7920880" cy="5010602"/>
          </a:xfrm>
          <a:prstGeom prst="rect">
            <a:avLst/>
          </a:prstGeom>
        </p:spPr>
        <p:txBody>
          <a:bodyPr wrap="square">
            <a:spAutoFit/>
          </a:bodyPr>
          <a:lstStyle/>
          <a:p>
            <a:pPr algn="just">
              <a:lnSpc>
                <a:spcPct val="110000"/>
              </a:lnSpc>
              <a:spcBef>
                <a:spcPts val="2400"/>
              </a:spcBef>
              <a:defRPr/>
            </a:pPr>
            <a:r>
              <a:rPr lang="zh-CN" altLang="en-US" sz="2800" b="1" dirty="0" smtClean="0">
                <a:solidFill>
                  <a:srgbClr val="0070C0"/>
                </a:solidFill>
                <a:latin typeface="Arial" pitchFamily="34" charset="0"/>
                <a:ea typeface="Adobe 黑体 Std R" pitchFamily="34" charset="-122"/>
              </a:rPr>
              <a:t>卤族元素：</a:t>
            </a:r>
            <a:r>
              <a:rPr lang="zh-CN" altLang="en-US" sz="2600" dirty="0" smtClean="0">
                <a:latin typeface="Arial" pitchFamily="34" charset="0"/>
                <a:ea typeface="Adobe 黑体 Std R" pitchFamily="34" charset="-122"/>
              </a:rPr>
              <a:t>含有卤族元素的碳卤化合物，也称</a:t>
            </a:r>
            <a:r>
              <a:rPr lang="zh-CN" altLang="en-US" sz="2600" dirty="0" smtClean="0">
                <a:solidFill>
                  <a:srgbClr val="C00000"/>
                </a:solidFill>
                <a:latin typeface="Arial" pitchFamily="34" charset="0"/>
                <a:ea typeface="Adobe 黑体 Std R" pitchFamily="34" charset="-122"/>
              </a:rPr>
              <a:t>卤代烷灭火剂。</a:t>
            </a:r>
            <a:endParaRPr lang="en-US" altLang="zh-CN" sz="2600" dirty="0" smtClean="0">
              <a:solidFill>
                <a:srgbClr val="C00000"/>
              </a:solidFill>
              <a:latin typeface="Arial" pitchFamily="34" charset="0"/>
              <a:ea typeface="Adobe 黑体 Std R" pitchFamily="34" charset="-122"/>
            </a:endParaRPr>
          </a:p>
          <a:p>
            <a:pPr marL="342900" indent="-342900" algn="just">
              <a:lnSpc>
                <a:spcPct val="110000"/>
              </a:lnSpc>
              <a:spcBef>
                <a:spcPts val="2400"/>
              </a:spcBef>
              <a:buFont typeface="Wingdings" pitchFamily="2" charset="2"/>
              <a:buChar char="Ø"/>
              <a:defRPr/>
            </a:pPr>
            <a:r>
              <a:rPr lang="en-US" altLang="zh-CN" sz="2600" dirty="0" smtClean="0">
                <a:latin typeface="Arial" pitchFamily="34" charset="0"/>
                <a:ea typeface="Adobe 黑体 Std R" pitchFamily="34" charset="-122"/>
              </a:rPr>
              <a:t>1211</a:t>
            </a:r>
            <a:r>
              <a:rPr lang="zh-CN" altLang="en-US" sz="2600" dirty="0" smtClean="0">
                <a:latin typeface="Arial" pitchFamily="34" charset="0"/>
                <a:ea typeface="Adobe 黑体 Std R" pitchFamily="34" charset="-122"/>
              </a:rPr>
              <a:t>灭火剂（</a:t>
            </a:r>
            <a:r>
              <a:rPr lang="en-US" altLang="zh-CN" sz="2600" dirty="0" smtClean="0">
                <a:latin typeface="Arial" pitchFamily="34" charset="0"/>
                <a:ea typeface="Adobe 黑体 Std R" pitchFamily="34" charset="-122"/>
              </a:rPr>
              <a:t>CF</a:t>
            </a:r>
            <a:r>
              <a:rPr lang="en-US" altLang="zh-CN" sz="2600" baseline="-25000" dirty="0" smtClean="0">
                <a:latin typeface="Arial" pitchFamily="34" charset="0"/>
                <a:ea typeface="Adobe 黑体 Std R" pitchFamily="34" charset="-122"/>
              </a:rPr>
              <a:t>2</a:t>
            </a:r>
            <a:r>
              <a:rPr lang="en-US" altLang="zh-CN" sz="2600" dirty="0" smtClean="0">
                <a:latin typeface="Arial" pitchFamily="34" charset="0"/>
                <a:ea typeface="Adobe 黑体 Std R" pitchFamily="34" charset="-122"/>
              </a:rPr>
              <a:t>ClBr</a:t>
            </a:r>
            <a:r>
              <a:rPr lang="zh-CN" altLang="en-US" sz="2600" dirty="0" smtClean="0">
                <a:latin typeface="Arial" pitchFamily="34" charset="0"/>
                <a:ea typeface="Adobe 黑体 Std R" pitchFamily="34" charset="-122"/>
              </a:rPr>
              <a:t>）。高效、低毒、不导电，适于</a:t>
            </a:r>
            <a:r>
              <a:rPr lang="zh-CN" altLang="en-US" sz="2600" dirty="0" smtClean="0">
                <a:solidFill>
                  <a:srgbClr val="0070C0"/>
                </a:solidFill>
                <a:latin typeface="Arial" pitchFamily="34" charset="0"/>
                <a:ea typeface="Adobe 黑体 Std R" pitchFamily="34" charset="-122"/>
              </a:rPr>
              <a:t>扑灭易燃气体和电气设备的火灾</a:t>
            </a:r>
            <a:r>
              <a:rPr lang="zh-CN" altLang="en-US" sz="2600" dirty="0" smtClean="0">
                <a:latin typeface="Arial" pitchFamily="34" charset="0"/>
                <a:ea typeface="Adobe 黑体 Std R" pitchFamily="34" charset="-122"/>
              </a:rPr>
              <a:t>。</a:t>
            </a:r>
            <a:endParaRPr lang="en-US" altLang="zh-CN" sz="2600" dirty="0" smtClean="0">
              <a:latin typeface="Arial" pitchFamily="34" charset="0"/>
              <a:ea typeface="Adobe 黑体 Std R" pitchFamily="34" charset="-122"/>
            </a:endParaRPr>
          </a:p>
          <a:p>
            <a:pPr marL="342900" indent="-342900" algn="just">
              <a:lnSpc>
                <a:spcPct val="110000"/>
              </a:lnSpc>
              <a:spcBef>
                <a:spcPts val="2400"/>
              </a:spcBef>
              <a:buFont typeface="Wingdings" pitchFamily="2" charset="2"/>
              <a:buChar char="Ø"/>
              <a:defRPr/>
            </a:pPr>
            <a:r>
              <a:rPr lang="en-US" altLang="zh-CN" sz="2600" dirty="0" smtClean="0">
                <a:latin typeface="Arial" pitchFamily="34" charset="0"/>
                <a:ea typeface="Adobe 黑体 Std R" pitchFamily="34" charset="-122"/>
              </a:rPr>
              <a:t>1301</a:t>
            </a:r>
            <a:r>
              <a:rPr lang="zh-CN" altLang="en-US" sz="2600" dirty="0" smtClean="0">
                <a:latin typeface="Arial" pitchFamily="34" charset="0"/>
                <a:ea typeface="Adobe 黑体 Std R" pitchFamily="34" charset="-122"/>
              </a:rPr>
              <a:t>灭火剂（</a:t>
            </a:r>
            <a:r>
              <a:rPr lang="en-US" altLang="zh-CN" sz="2600" dirty="0" smtClean="0">
                <a:latin typeface="Arial" pitchFamily="34" charset="0"/>
                <a:ea typeface="Adobe 黑体 Std R" pitchFamily="34" charset="-122"/>
              </a:rPr>
              <a:t>CF</a:t>
            </a:r>
            <a:r>
              <a:rPr lang="en-US" altLang="zh-CN" sz="2600" baseline="-25000" dirty="0" smtClean="0">
                <a:latin typeface="Arial" pitchFamily="34" charset="0"/>
                <a:ea typeface="Adobe 黑体 Std R" pitchFamily="34" charset="-122"/>
              </a:rPr>
              <a:t>3</a:t>
            </a:r>
            <a:r>
              <a:rPr lang="en-US" altLang="zh-CN" sz="2600" dirty="0" smtClean="0">
                <a:latin typeface="Arial" pitchFamily="34" charset="0"/>
                <a:ea typeface="Adobe 黑体 Std R" pitchFamily="34" charset="-122"/>
              </a:rPr>
              <a:t>Br</a:t>
            </a:r>
            <a:r>
              <a:rPr lang="zh-CN" altLang="en-US" sz="2600" dirty="0" smtClean="0">
                <a:latin typeface="Arial" pitchFamily="34" charset="0"/>
                <a:ea typeface="Adobe 黑体 Std R" pitchFamily="34" charset="-122"/>
              </a:rPr>
              <a:t>）。高效、比空气重、毒性小、价格高、喷射距离近。</a:t>
            </a:r>
            <a:endParaRPr lang="en-US" altLang="zh-CN" sz="2600" dirty="0" smtClean="0">
              <a:latin typeface="Arial" pitchFamily="34" charset="0"/>
              <a:ea typeface="Adobe 黑体 Std R" pitchFamily="34" charset="-122"/>
            </a:endParaRPr>
          </a:p>
          <a:p>
            <a:pPr algn="just">
              <a:lnSpc>
                <a:spcPct val="110000"/>
              </a:lnSpc>
              <a:spcBef>
                <a:spcPts val="2400"/>
              </a:spcBef>
              <a:defRPr/>
            </a:pPr>
            <a:r>
              <a:rPr lang="zh-CN" altLang="en-US" sz="2600" b="1" dirty="0" smtClean="0">
                <a:solidFill>
                  <a:srgbClr val="0070C0"/>
                </a:solidFill>
                <a:latin typeface="Arial" pitchFamily="34" charset="0"/>
                <a:ea typeface="Adobe 黑体 Std R" pitchFamily="34" charset="-122"/>
              </a:rPr>
              <a:t>灭火原理</a:t>
            </a:r>
            <a:r>
              <a:rPr lang="zh-CN" altLang="en-US" sz="2600" dirty="0" smtClean="0">
                <a:solidFill>
                  <a:srgbClr val="0070C0"/>
                </a:solidFill>
                <a:latin typeface="Arial" pitchFamily="34" charset="0"/>
                <a:ea typeface="Adobe 黑体 Std R" pitchFamily="34" charset="-122"/>
              </a:rPr>
              <a:t>：</a:t>
            </a:r>
            <a:r>
              <a:rPr lang="zh-CN" altLang="en-US" sz="2600" dirty="0" smtClean="0">
                <a:latin typeface="Arial" pitchFamily="34" charset="0"/>
                <a:ea typeface="Adobe 黑体 Std R" pitchFamily="34" charset="-122"/>
              </a:rPr>
              <a:t>灭火剂在高温下分解，形成游离卤素，与燃料中的</a:t>
            </a:r>
            <a:r>
              <a:rPr lang="en-US" altLang="zh-CN" sz="2600" dirty="0" smtClean="0">
                <a:latin typeface="Arial" pitchFamily="34" charset="0"/>
                <a:ea typeface="Adobe 黑体 Std R" pitchFamily="34" charset="-122"/>
              </a:rPr>
              <a:t>H</a:t>
            </a:r>
            <a:r>
              <a:rPr lang="zh-CN" altLang="en-US" sz="2600" dirty="0" smtClean="0">
                <a:latin typeface="Arial" pitchFamily="34" charset="0"/>
                <a:ea typeface="Adobe 黑体 Std R" pitchFamily="34" charset="-122"/>
              </a:rPr>
              <a:t>反应成溴化氢，溴化氢与可燃物自由基反应生成水蒸气和游离卤素，反复循环，火焰熄灭。</a:t>
            </a:r>
            <a:endParaRPr lang="en-US" altLang="zh-CN" sz="2800" b="1" dirty="0">
              <a:latin typeface="Arial" pitchFamily="34" charset="0"/>
              <a:ea typeface="Adobe 黑体 Std R" pitchFamily="34" charset="-122"/>
            </a:endParaRPr>
          </a:p>
        </p:txBody>
      </p:sp>
      <p:sp>
        <p:nvSpPr>
          <p:cNvPr id="6" name="矩形 5"/>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2" descr="logocolo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5"/>
          <p:cNvSpPr>
            <a:spLocks noChangeArrowheads="1"/>
          </p:cNvSpPr>
          <p:nvPr/>
        </p:nvSpPr>
        <p:spPr bwMode="auto">
          <a:xfrm>
            <a:off x="2596807" y="272842"/>
            <a:ext cx="377539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灭火剂与</a:t>
            </a:r>
            <a:r>
              <a:rPr lang="zh-CN" altLang="en-US" sz="4000" b="1" dirty="0">
                <a:solidFill>
                  <a:srgbClr val="FF0000"/>
                </a:solidFill>
                <a:latin typeface="Helvetica" pitchFamily="34" charset="0"/>
                <a:ea typeface="Adobe 黑体 Std R" pitchFamily="34" charset="-122"/>
              </a:rPr>
              <a:t>灭火器</a:t>
            </a:r>
            <a:endParaRPr lang="en-US" altLang="zh-CN" sz="4000" b="1" dirty="0">
              <a:solidFill>
                <a:srgbClr val="FF0000"/>
              </a:solidFill>
              <a:latin typeface="Helvetica" pitchFamily="34" charset="0"/>
              <a:ea typeface="Adobe 黑体 Std R"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矩形 1"/>
          <p:cNvSpPr>
            <a:spLocks noChangeArrowheads="1"/>
          </p:cNvSpPr>
          <p:nvPr/>
        </p:nvSpPr>
        <p:spPr bwMode="auto">
          <a:xfrm>
            <a:off x="539304" y="1858929"/>
            <a:ext cx="7921128" cy="4170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120000"/>
              </a:lnSpc>
              <a:spcBef>
                <a:spcPts val="3000"/>
              </a:spcBef>
            </a:pPr>
            <a:r>
              <a:rPr lang="zh-CN" altLang="en-US" sz="3000" b="1" dirty="0">
                <a:solidFill>
                  <a:srgbClr val="0070C0"/>
                </a:solidFill>
                <a:ea typeface="Adobe 黑体 Std R" pitchFamily="34" charset="-122"/>
              </a:rPr>
              <a:t>干粉：</a:t>
            </a:r>
            <a:r>
              <a:rPr lang="zh-CN" altLang="en-US" sz="2800" dirty="0">
                <a:ea typeface="Adobe 黑体 Std R" pitchFamily="34" charset="-122"/>
              </a:rPr>
              <a:t>由灭火基料和少量防潮剂、流动促进剂及结块防止剂等混合而成的固体粉末。灭火效率高</a:t>
            </a:r>
            <a:r>
              <a:rPr lang="zh-CN" altLang="en-US" sz="2800" dirty="0" smtClean="0">
                <a:ea typeface="Adobe 黑体 Std R" pitchFamily="34" charset="-122"/>
              </a:rPr>
              <a:t>、绝缘</a:t>
            </a:r>
            <a:r>
              <a:rPr lang="zh-CN" altLang="en-US" sz="2800" dirty="0">
                <a:ea typeface="Adobe 黑体 Std R" pitchFamily="34" charset="-122"/>
              </a:rPr>
              <a:t>好、不易溶化，</a:t>
            </a:r>
            <a:r>
              <a:rPr lang="zh-CN" altLang="en-US" sz="2800" dirty="0" smtClean="0">
                <a:ea typeface="Adobe 黑体 Std R" pitchFamily="34" charset="-122"/>
              </a:rPr>
              <a:t>易储存、</a:t>
            </a:r>
            <a:r>
              <a:rPr lang="zh-CN" altLang="en-US" sz="2800" dirty="0">
                <a:ea typeface="Adobe 黑体 Std R" pitchFamily="34" charset="-122"/>
              </a:rPr>
              <a:t>不变质。可用于扑灭油类、有机溶剂、可燃气体、电气设备的火灾</a:t>
            </a:r>
            <a:r>
              <a:rPr lang="zh-CN" altLang="en-US" sz="2800" dirty="0" smtClean="0">
                <a:ea typeface="Adobe 黑体 Std R" pitchFamily="34" charset="-122"/>
              </a:rPr>
              <a:t>。</a:t>
            </a:r>
            <a:endParaRPr lang="en-US" altLang="zh-CN" sz="2800" dirty="0" smtClean="0">
              <a:ea typeface="Adobe 黑体 Std R" pitchFamily="34" charset="-122"/>
            </a:endParaRPr>
          </a:p>
          <a:p>
            <a:pPr eaLnBrk="1" hangingPunct="1">
              <a:lnSpc>
                <a:spcPct val="120000"/>
              </a:lnSpc>
              <a:spcBef>
                <a:spcPts val="3000"/>
              </a:spcBef>
            </a:pPr>
            <a:r>
              <a:rPr lang="zh-CN" altLang="en-US" sz="3000" b="1" dirty="0" smtClean="0">
                <a:solidFill>
                  <a:srgbClr val="0070C0"/>
                </a:solidFill>
                <a:ea typeface="Adobe 黑体 Std R" pitchFamily="34" charset="-122"/>
              </a:rPr>
              <a:t>灭火</a:t>
            </a:r>
            <a:r>
              <a:rPr lang="zh-CN" altLang="en-US" sz="3000" b="1" dirty="0">
                <a:solidFill>
                  <a:srgbClr val="0070C0"/>
                </a:solidFill>
                <a:ea typeface="Adobe 黑体 Std R" pitchFamily="34" charset="-122"/>
              </a:rPr>
              <a:t>原理：</a:t>
            </a:r>
            <a:r>
              <a:rPr lang="zh-CN" altLang="en-US" sz="2800" dirty="0">
                <a:ea typeface="Adobe 黑体 Std R" pitchFamily="34" charset="-122"/>
              </a:rPr>
              <a:t>干粉在气体推动下喷向燃烧区，高温下发生分解反应，产生水和二氧化碳，并吸热、冷却燃烧物、稀释可燃气体。</a:t>
            </a:r>
            <a:endParaRPr lang="en-US" altLang="zh-CN" sz="2800" dirty="0">
              <a:ea typeface="Adobe 黑体 Std R" pitchFamily="34" charset="-122"/>
            </a:endParaRPr>
          </a:p>
        </p:txBody>
      </p:sp>
      <p:sp>
        <p:nvSpPr>
          <p:cNvPr id="4" name="矩形 3"/>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2" descr="logocolo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15"/>
          <p:cNvSpPr>
            <a:spLocks noChangeArrowheads="1"/>
          </p:cNvSpPr>
          <p:nvPr/>
        </p:nvSpPr>
        <p:spPr bwMode="auto">
          <a:xfrm>
            <a:off x="2596807" y="272842"/>
            <a:ext cx="377539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灭火剂与</a:t>
            </a:r>
            <a:r>
              <a:rPr lang="zh-CN" altLang="en-US" sz="4000" b="1" dirty="0">
                <a:solidFill>
                  <a:srgbClr val="FF0000"/>
                </a:solidFill>
                <a:latin typeface="Helvetica" pitchFamily="34" charset="0"/>
                <a:ea typeface="Adobe 黑体 Std R" pitchFamily="34" charset="-122"/>
              </a:rPr>
              <a:t>灭火器</a:t>
            </a:r>
            <a:endParaRPr lang="en-US" altLang="zh-CN" sz="4000" b="1" dirty="0">
              <a:solidFill>
                <a:srgbClr val="FF0000"/>
              </a:solidFill>
              <a:latin typeface="Helvetica" pitchFamily="34" charset="0"/>
              <a:ea typeface="Adobe 黑体 Std R"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238" y="1484784"/>
            <a:ext cx="8209210" cy="3770263"/>
          </a:xfrm>
          <a:prstGeom prst="rect">
            <a:avLst/>
          </a:prstGeom>
        </p:spPr>
        <p:txBody>
          <a:bodyPr wrap="square">
            <a:spAutoFit/>
          </a:bodyPr>
          <a:lstStyle/>
          <a:p>
            <a:pPr>
              <a:lnSpc>
                <a:spcPct val="110000"/>
              </a:lnSpc>
              <a:spcBef>
                <a:spcPts val="1200"/>
              </a:spcBef>
              <a:defRPr/>
            </a:pPr>
            <a:r>
              <a:rPr lang="zh-CN" altLang="en-US" sz="3000" b="1" dirty="0">
                <a:solidFill>
                  <a:srgbClr val="0070C0"/>
                </a:solidFill>
                <a:latin typeface="Arial" pitchFamily="34" charset="0"/>
                <a:ea typeface="Adobe 黑体 Std R" pitchFamily="34" charset="-122"/>
              </a:rPr>
              <a:t>泡沫灭火剂：</a:t>
            </a:r>
            <a:r>
              <a:rPr lang="zh-CN" altLang="en-US" sz="2600" dirty="0">
                <a:latin typeface="Arial" pitchFamily="34" charset="0"/>
                <a:ea typeface="Adobe 黑体 Std R" pitchFamily="34" charset="-122"/>
              </a:rPr>
              <a:t>可有效扑灭</a:t>
            </a:r>
            <a:r>
              <a:rPr lang="en-US" altLang="zh-CN" sz="2600" dirty="0">
                <a:latin typeface="Arial" pitchFamily="34" charset="0"/>
                <a:ea typeface="Adobe 黑体 Std R" pitchFamily="34" charset="-122"/>
              </a:rPr>
              <a:t>A</a:t>
            </a:r>
            <a:r>
              <a:rPr lang="zh-CN" altLang="en-US" sz="2600" dirty="0">
                <a:latin typeface="Arial" pitchFamily="34" charset="0"/>
                <a:ea typeface="Adobe 黑体 Std R" pitchFamily="34" charset="-122"/>
              </a:rPr>
              <a:t>类和</a:t>
            </a:r>
            <a:r>
              <a:rPr lang="en-US" altLang="zh-CN" sz="2600" dirty="0">
                <a:latin typeface="Arial" pitchFamily="34" charset="0"/>
                <a:ea typeface="Adobe 黑体 Std R" pitchFamily="34" charset="-122"/>
              </a:rPr>
              <a:t>B</a:t>
            </a:r>
            <a:r>
              <a:rPr lang="zh-CN" altLang="en-US" sz="2600" dirty="0">
                <a:latin typeface="Arial" pitchFamily="34" charset="0"/>
                <a:ea typeface="Adobe 黑体 Std R" pitchFamily="34" charset="-122"/>
              </a:rPr>
              <a:t>类火灾。</a:t>
            </a:r>
            <a:endParaRPr lang="en-US" altLang="zh-CN" sz="2600" dirty="0">
              <a:latin typeface="Arial" pitchFamily="34" charset="0"/>
              <a:ea typeface="Adobe 黑体 Std R" pitchFamily="34" charset="-122"/>
            </a:endParaRPr>
          </a:p>
          <a:p>
            <a:pPr marL="342900" indent="-342900">
              <a:lnSpc>
                <a:spcPct val="110000"/>
              </a:lnSpc>
              <a:spcBef>
                <a:spcPts val="1200"/>
              </a:spcBef>
              <a:buFont typeface="Wingdings" pitchFamily="2" charset="2"/>
              <a:buChar char="Ø"/>
              <a:defRPr/>
            </a:pPr>
            <a:r>
              <a:rPr lang="zh-CN" altLang="en-US" sz="2600" b="1" dirty="0" smtClean="0">
                <a:solidFill>
                  <a:srgbClr val="C00000"/>
                </a:solidFill>
                <a:latin typeface="Arial" pitchFamily="34" charset="0"/>
                <a:ea typeface="Adobe 黑体 Std R" pitchFamily="34" charset="-122"/>
              </a:rPr>
              <a:t>化学</a:t>
            </a:r>
            <a:r>
              <a:rPr lang="zh-CN" altLang="en-US" sz="2600" b="1" dirty="0">
                <a:solidFill>
                  <a:srgbClr val="C00000"/>
                </a:solidFill>
                <a:latin typeface="Arial" pitchFamily="34" charset="0"/>
                <a:ea typeface="Adobe 黑体 Std R" pitchFamily="34" charset="-122"/>
              </a:rPr>
              <a:t>泡沫灭火剂：</a:t>
            </a:r>
            <a:r>
              <a:rPr lang="zh-CN" altLang="en-US" sz="2600" dirty="0">
                <a:latin typeface="Arial" pitchFamily="34" charset="0"/>
                <a:ea typeface="Adobe 黑体 Std R" pitchFamily="34" charset="-122"/>
              </a:rPr>
              <a:t>酸性粉和碱性粉与水反应产生大量二氧化碳和泡沫。</a:t>
            </a:r>
            <a:endParaRPr lang="en-US" altLang="zh-CN" sz="2600" dirty="0">
              <a:latin typeface="Arial" pitchFamily="34" charset="0"/>
              <a:ea typeface="Adobe 黑体 Std R" pitchFamily="34" charset="-122"/>
            </a:endParaRPr>
          </a:p>
          <a:p>
            <a:pPr marL="342900" indent="-342900">
              <a:lnSpc>
                <a:spcPct val="110000"/>
              </a:lnSpc>
              <a:spcBef>
                <a:spcPts val="1200"/>
              </a:spcBef>
              <a:buFont typeface="Wingdings" pitchFamily="2" charset="2"/>
              <a:buChar char="Ø"/>
              <a:defRPr/>
            </a:pPr>
            <a:r>
              <a:rPr lang="zh-CN" altLang="en-US" sz="2600" b="1" dirty="0" smtClean="0">
                <a:solidFill>
                  <a:srgbClr val="C00000"/>
                </a:solidFill>
                <a:latin typeface="Arial" pitchFamily="34" charset="0"/>
                <a:ea typeface="Adobe 黑体 Std R" pitchFamily="34" charset="-122"/>
              </a:rPr>
              <a:t>空气泡沫灭火剂：</a:t>
            </a:r>
            <a:r>
              <a:rPr lang="zh-CN" altLang="en-US" sz="2600" dirty="0">
                <a:latin typeface="Arial" pitchFamily="34" charset="0"/>
                <a:ea typeface="Adobe 黑体 Std R" pitchFamily="34" charset="-122"/>
              </a:rPr>
              <a:t>一定比例的空气泡沫液、</a:t>
            </a:r>
            <a:r>
              <a:rPr lang="zh-CN" altLang="en-US" sz="2600" dirty="0" smtClean="0">
                <a:latin typeface="Arial" pitchFamily="34" charset="0"/>
                <a:ea typeface="Adobe 黑体 Std R" pitchFamily="34" charset="-122"/>
              </a:rPr>
              <a:t>水和空  气经机械</a:t>
            </a:r>
            <a:r>
              <a:rPr lang="zh-CN" altLang="en-US" sz="2600" dirty="0">
                <a:latin typeface="Arial" pitchFamily="34" charset="0"/>
                <a:ea typeface="Adobe 黑体 Std R" pitchFamily="34" charset="-122"/>
              </a:rPr>
              <a:t>或水利冲击作用，形成充满空气的微小稠密的膜状气泡群。</a:t>
            </a:r>
            <a:endParaRPr lang="en-US" altLang="zh-CN" sz="2600" dirty="0">
              <a:latin typeface="Arial" pitchFamily="34" charset="0"/>
              <a:ea typeface="Adobe 黑体 Std R" pitchFamily="34" charset="-122"/>
            </a:endParaRPr>
          </a:p>
          <a:p>
            <a:pPr>
              <a:lnSpc>
                <a:spcPct val="110000"/>
              </a:lnSpc>
              <a:spcBef>
                <a:spcPts val="1200"/>
              </a:spcBef>
              <a:defRPr/>
            </a:pPr>
            <a:r>
              <a:rPr lang="zh-CN" altLang="en-US" sz="3000" b="1" dirty="0">
                <a:solidFill>
                  <a:srgbClr val="0070C0"/>
                </a:solidFill>
                <a:latin typeface="Arial" pitchFamily="34" charset="0"/>
                <a:ea typeface="Adobe 黑体 Std R" pitchFamily="34" charset="-122"/>
              </a:rPr>
              <a:t>灭火原理：</a:t>
            </a:r>
            <a:r>
              <a:rPr lang="zh-CN" altLang="en-US" sz="2600" dirty="0">
                <a:latin typeface="Arial" pitchFamily="34" charset="0"/>
                <a:ea typeface="Adobe 黑体 Std R" pitchFamily="34" charset="-122"/>
              </a:rPr>
              <a:t>隔绝空气和氧气。</a:t>
            </a:r>
            <a:endParaRPr lang="en-US" altLang="zh-CN" sz="2600" dirty="0">
              <a:latin typeface="Arial" pitchFamily="34" charset="0"/>
              <a:ea typeface="Adobe 黑体 Std R" pitchFamily="34" charset="-122"/>
            </a:endParaRPr>
          </a:p>
        </p:txBody>
      </p:sp>
      <p:sp>
        <p:nvSpPr>
          <p:cNvPr id="4" name="矩形 3"/>
          <p:cNvSpPr/>
          <p:nvPr/>
        </p:nvSpPr>
        <p:spPr>
          <a:xfrm>
            <a:off x="395536" y="5366826"/>
            <a:ext cx="8137525" cy="1446550"/>
          </a:xfrm>
          <a:prstGeom prst="rect">
            <a:avLst/>
          </a:prstGeom>
        </p:spPr>
        <p:txBody>
          <a:bodyPr>
            <a:spAutoFit/>
          </a:bodyPr>
          <a:lstStyle/>
          <a:p>
            <a:pPr>
              <a:lnSpc>
                <a:spcPct val="110000"/>
              </a:lnSpc>
              <a:spcBef>
                <a:spcPts val="600"/>
              </a:spcBef>
              <a:defRPr/>
            </a:pPr>
            <a:r>
              <a:rPr lang="zh-CN" altLang="en-US" sz="2800" b="1" dirty="0" smtClean="0">
                <a:solidFill>
                  <a:srgbClr val="FF0000"/>
                </a:solidFill>
                <a:latin typeface="Arial" pitchFamily="34" charset="0"/>
                <a:ea typeface="Adobe 黑体 Std R" pitchFamily="34" charset="-122"/>
              </a:rPr>
              <a:t>注意：</a:t>
            </a:r>
            <a:endParaRPr lang="en-US" altLang="zh-CN" sz="2800" b="1" dirty="0">
              <a:solidFill>
                <a:srgbClr val="FF0000"/>
              </a:solidFill>
              <a:latin typeface="Arial" pitchFamily="34" charset="0"/>
              <a:ea typeface="Adobe 黑体 Std R" pitchFamily="34" charset="-122"/>
            </a:endParaRPr>
          </a:p>
          <a:p>
            <a:pPr marL="342900" indent="-342900">
              <a:lnSpc>
                <a:spcPct val="110000"/>
              </a:lnSpc>
              <a:spcBef>
                <a:spcPts val="0"/>
              </a:spcBef>
              <a:buFont typeface="Wingdings" pitchFamily="2" charset="2"/>
              <a:buChar char="Ø"/>
              <a:defRPr/>
            </a:pPr>
            <a:r>
              <a:rPr lang="zh-CN" altLang="en-US" sz="2600" dirty="0">
                <a:solidFill>
                  <a:srgbClr val="333399"/>
                </a:solidFill>
                <a:latin typeface="Arial" pitchFamily="34" charset="0"/>
                <a:ea typeface="Adobe 黑体 Std R" pitchFamily="34" charset="-122"/>
              </a:rPr>
              <a:t>不适于扑灭</a:t>
            </a:r>
            <a:r>
              <a:rPr lang="en-US" altLang="zh-CN" sz="2600" dirty="0">
                <a:solidFill>
                  <a:srgbClr val="333399"/>
                </a:solidFill>
                <a:latin typeface="Arial" pitchFamily="34" charset="0"/>
                <a:ea typeface="Adobe 黑体 Std R" pitchFamily="34" charset="-122"/>
              </a:rPr>
              <a:t>C</a:t>
            </a:r>
            <a:r>
              <a:rPr lang="zh-CN" altLang="en-US" sz="2600" dirty="0">
                <a:solidFill>
                  <a:srgbClr val="333399"/>
                </a:solidFill>
                <a:latin typeface="Arial" pitchFamily="34" charset="0"/>
                <a:ea typeface="Adobe 黑体 Std R" pitchFamily="34" charset="-122"/>
              </a:rPr>
              <a:t>类、</a:t>
            </a:r>
            <a:r>
              <a:rPr lang="en-US" altLang="zh-CN" sz="2600" dirty="0">
                <a:solidFill>
                  <a:srgbClr val="333399"/>
                </a:solidFill>
                <a:latin typeface="Arial" pitchFamily="34" charset="0"/>
                <a:ea typeface="Adobe 黑体 Std R" pitchFamily="34" charset="-122"/>
              </a:rPr>
              <a:t>D</a:t>
            </a:r>
            <a:r>
              <a:rPr lang="zh-CN" altLang="en-US" sz="2600" dirty="0">
                <a:solidFill>
                  <a:srgbClr val="333399"/>
                </a:solidFill>
                <a:latin typeface="Arial" pitchFamily="34" charset="0"/>
                <a:ea typeface="Adobe 黑体 Std R" pitchFamily="34" charset="-122"/>
              </a:rPr>
              <a:t>类和</a:t>
            </a:r>
            <a:r>
              <a:rPr lang="en-US" altLang="zh-CN" sz="2600" dirty="0">
                <a:solidFill>
                  <a:srgbClr val="333399"/>
                </a:solidFill>
                <a:latin typeface="Arial" pitchFamily="34" charset="0"/>
                <a:ea typeface="Adobe 黑体 Std R" pitchFamily="34" charset="-122"/>
              </a:rPr>
              <a:t>E</a:t>
            </a:r>
            <a:r>
              <a:rPr lang="zh-CN" altLang="en-US" sz="2600" dirty="0">
                <a:solidFill>
                  <a:srgbClr val="333399"/>
                </a:solidFill>
                <a:latin typeface="Arial" pitchFamily="34" charset="0"/>
                <a:ea typeface="Adobe 黑体 Std R" pitchFamily="34" charset="-122"/>
              </a:rPr>
              <a:t>类火灾。</a:t>
            </a:r>
            <a:endParaRPr lang="en-US" altLang="zh-CN" sz="2600" dirty="0">
              <a:solidFill>
                <a:srgbClr val="333399"/>
              </a:solidFill>
              <a:latin typeface="Arial" pitchFamily="34" charset="0"/>
              <a:ea typeface="Adobe 黑体 Std R" pitchFamily="34" charset="-122"/>
            </a:endParaRPr>
          </a:p>
          <a:p>
            <a:pPr marL="342900" indent="-342900">
              <a:lnSpc>
                <a:spcPct val="110000"/>
              </a:lnSpc>
              <a:spcBef>
                <a:spcPts val="0"/>
              </a:spcBef>
              <a:buFont typeface="Wingdings" pitchFamily="2" charset="2"/>
              <a:buChar char="Ø"/>
              <a:defRPr/>
            </a:pPr>
            <a:r>
              <a:rPr lang="zh-CN" altLang="en-US" sz="2600" dirty="0">
                <a:solidFill>
                  <a:srgbClr val="333399"/>
                </a:solidFill>
                <a:latin typeface="Arial" pitchFamily="34" charset="0"/>
                <a:ea typeface="Adobe 黑体 Std R" pitchFamily="34" charset="-122"/>
              </a:rPr>
              <a:t>不适用于扑灭忌水物质（如电石）的火灾。</a:t>
            </a:r>
            <a:endParaRPr lang="en-US" altLang="zh-CN" sz="2600" dirty="0">
              <a:solidFill>
                <a:srgbClr val="333399"/>
              </a:solidFill>
              <a:latin typeface="Arial" pitchFamily="34" charset="0"/>
              <a:ea typeface="Adobe 黑体 Std R" pitchFamily="34" charset="-122"/>
            </a:endParaRPr>
          </a:p>
        </p:txBody>
      </p:sp>
      <p:pic>
        <p:nvPicPr>
          <p:cNvPr id="17413" name="Picture 6" descr="http://js.byf.com/biz/7440672.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9067" t="2982" r="28075"/>
          <a:stretch>
            <a:fillRect/>
          </a:stretch>
        </p:blipFill>
        <p:spPr bwMode="auto">
          <a:xfrm>
            <a:off x="7476051" y="4117371"/>
            <a:ext cx="1254308" cy="2073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8" descr="http://sup.client.img.51sole.com/images3/20110314/795287_201131416200.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1557" t="7518" r="19327" b="1900"/>
          <a:stretch>
            <a:fillRect/>
          </a:stretch>
        </p:blipFill>
        <p:spPr bwMode="auto">
          <a:xfrm>
            <a:off x="6588224" y="4309620"/>
            <a:ext cx="1186582" cy="2071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2" descr="logocolo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p:cNvSpPr>
            <a:spLocks noChangeArrowheads="1"/>
          </p:cNvSpPr>
          <p:nvPr/>
        </p:nvSpPr>
        <p:spPr bwMode="auto">
          <a:xfrm>
            <a:off x="2596807" y="272842"/>
            <a:ext cx="377539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灭火剂与</a:t>
            </a:r>
            <a:r>
              <a:rPr lang="zh-CN" altLang="en-US" sz="4000" b="1" dirty="0">
                <a:solidFill>
                  <a:srgbClr val="FF0000"/>
                </a:solidFill>
                <a:latin typeface="Helvetica" pitchFamily="34" charset="0"/>
                <a:ea typeface="Adobe 黑体 Std R" pitchFamily="34" charset="-122"/>
              </a:rPr>
              <a:t>灭火器</a:t>
            </a:r>
            <a:endParaRPr lang="en-US" altLang="zh-CN" sz="4000" b="1" dirty="0">
              <a:solidFill>
                <a:srgbClr val="FF0000"/>
              </a:solidFill>
              <a:latin typeface="Helvetica" pitchFamily="34" charset="0"/>
              <a:ea typeface="Adobe 黑体 Std R"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
          <p:cNvSpPr>
            <a:spLocks noChangeArrowheads="1"/>
          </p:cNvSpPr>
          <p:nvPr/>
        </p:nvSpPr>
        <p:spPr bwMode="auto">
          <a:xfrm>
            <a:off x="395536" y="1575429"/>
            <a:ext cx="5760640" cy="276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110000"/>
              </a:lnSpc>
              <a:spcBef>
                <a:spcPts val="1800"/>
              </a:spcBef>
            </a:pPr>
            <a:r>
              <a:rPr lang="zh-CN" altLang="en-US" sz="3000" b="1" dirty="0">
                <a:solidFill>
                  <a:srgbClr val="0070C0"/>
                </a:solidFill>
                <a:ea typeface="Adobe 黑体 Std R" pitchFamily="34" charset="-122"/>
              </a:rPr>
              <a:t>二氧化碳：</a:t>
            </a:r>
            <a:r>
              <a:rPr lang="zh-CN" altLang="en-US" sz="2800" dirty="0">
                <a:ea typeface="Adobe 黑体 Std R" pitchFamily="34" charset="-122"/>
              </a:rPr>
              <a:t>应用最早、效果良好。化学性质稳定、不可燃。</a:t>
            </a:r>
            <a:endParaRPr lang="en-US" altLang="zh-CN" sz="2800" dirty="0">
              <a:ea typeface="Adobe 黑体 Std R" pitchFamily="34" charset="-122"/>
            </a:endParaRPr>
          </a:p>
          <a:p>
            <a:pPr eaLnBrk="1" hangingPunct="1">
              <a:lnSpc>
                <a:spcPct val="110000"/>
              </a:lnSpc>
              <a:spcBef>
                <a:spcPts val="1800"/>
              </a:spcBef>
            </a:pPr>
            <a:r>
              <a:rPr lang="zh-CN" altLang="en-US" sz="3000" b="1" dirty="0">
                <a:solidFill>
                  <a:srgbClr val="0070C0"/>
                </a:solidFill>
                <a:ea typeface="Adobe 黑体 Std R" pitchFamily="34" charset="-122"/>
              </a:rPr>
              <a:t>灭火原理：</a:t>
            </a:r>
            <a:r>
              <a:rPr lang="zh-CN" altLang="en-US" sz="2800" dirty="0">
                <a:ea typeface="Adobe 黑体 Std R" pitchFamily="34" charset="-122"/>
              </a:rPr>
              <a:t>液态二氧化碳在钢瓶中喷出，立即汽化，冷却燃烧物，降低可燃气体和氧气的</a:t>
            </a:r>
            <a:r>
              <a:rPr lang="zh-CN" altLang="en-US" sz="2800" dirty="0" smtClean="0">
                <a:ea typeface="Adobe 黑体 Std R" pitchFamily="34" charset="-122"/>
              </a:rPr>
              <a:t>浓度。</a:t>
            </a:r>
            <a:endParaRPr lang="en-US" altLang="zh-CN" sz="2800" dirty="0">
              <a:solidFill>
                <a:srgbClr val="333399"/>
              </a:solidFill>
              <a:ea typeface="Adobe 黑体 Std R" pitchFamily="34" charset="-122"/>
            </a:endParaRPr>
          </a:p>
        </p:txBody>
      </p:sp>
      <p:sp>
        <p:nvSpPr>
          <p:cNvPr id="4" name="矩形 3"/>
          <p:cNvSpPr/>
          <p:nvPr/>
        </p:nvSpPr>
        <p:spPr>
          <a:xfrm>
            <a:off x="395536" y="4463821"/>
            <a:ext cx="7776864" cy="2277547"/>
          </a:xfrm>
          <a:prstGeom prst="rect">
            <a:avLst/>
          </a:prstGeom>
        </p:spPr>
        <p:txBody>
          <a:bodyPr wrap="square">
            <a:spAutoFit/>
          </a:bodyPr>
          <a:lstStyle/>
          <a:p>
            <a:pPr algn="just">
              <a:lnSpc>
                <a:spcPct val="110000"/>
              </a:lnSpc>
              <a:spcBef>
                <a:spcPts val="1200"/>
              </a:spcBef>
              <a:defRPr/>
            </a:pPr>
            <a:r>
              <a:rPr lang="zh-CN" altLang="en-US" sz="3000" b="1" dirty="0">
                <a:solidFill>
                  <a:srgbClr val="FF0000"/>
                </a:solidFill>
                <a:latin typeface="Arial" pitchFamily="34" charset="0"/>
                <a:ea typeface="Adobe 黑体 Std R" pitchFamily="34" charset="-122"/>
              </a:rPr>
              <a:t>注意：</a:t>
            </a:r>
            <a:endParaRPr lang="en-US" altLang="zh-CN" sz="3000" b="1" dirty="0">
              <a:solidFill>
                <a:srgbClr val="FF0000"/>
              </a:solidFill>
              <a:latin typeface="Arial" pitchFamily="34" charset="0"/>
              <a:ea typeface="Adobe 黑体 Std R" pitchFamily="34" charset="-122"/>
            </a:endParaRPr>
          </a:p>
          <a:p>
            <a:pPr marL="342900" indent="-342900" algn="just">
              <a:lnSpc>
                <a:spcPct val="110000"/>
              </a:lnSpc>
              <a:spcBef>
                <a:spcPts val="0"/>
              </a:spcBef>
              <a:buFont typeface="Wingdings" pitchFamily="2" charset="2"/>
              <a:buChar char="Ø"/>
              <a:defRPr/>
            </a:pPr>
            <a:r>
              <a:rPr lang="zh-CN" altLang="en-US" sz="3000" b="1" dirty="0" smtClean="0">
                <a:latin typeface="Arial" pitchFamily="34" charset="0"/>
                <a:ea typeface="Adobe 黑体 Std R" pitchFamily="34" charset="-122"/>
              </a:rPr>
              <a:t> </a:t>
            </a:r>
            <a:r>
              <a:rPr lang="zh-CN" altLang="en-US" sz="2800" dirty="0" smtClean="0">
                <a:latin typeface="Arial" pitchFamily="34" charset="0"/>
                <a:ea typeface="Adobe 黑体 Std R" pitchFamily="34" charset="-122"/>
              </a:rPr>
              <a:t>不能</a:t>
            </a:r>
            <a:r>
              <a:rPr lang="zh-CN" altLang="en-US" sz="2800" dirty="0">
                <a:latin typeface="Arial" pitchFamily="34" charset="0"/>
                <a:ea typeface="Adobe 黑体 Std R" pitchFamily="34" charset="-122"/>
              </a:rPr>
              <a:t>用于扑救钠、钾等活泼金属的火灾。</a:t>
            </a:r>
            <a:endParaRPr lang="en-US" altLang="zh-CN" sz="2800" dirty="0">
              <a:latin typeface="Arial" pitchFamily="34" charset="0"/>
              <a:ea typeface="Adobe 黑体 Std R" pitchFamily="34" charset="-122"/>
            </a:endParaRPr>
          </a:p>
          <a:p>
            <a:pPr marL="342900" indent="-342900" algn="just">
              <a:lnSpc>
                <a:spcPct val="110000"/>
              </a:lnSpc>
              <a:spcBef>
                <a:spcPts val="1200"/>
              </a:spcBef>
              <a:buFont typeface="Wingdings" pitchFamily="2" charset="2"/>
              <a:buChar char="Ø"/>
              <a:defRPr/>
            </a:pPr>
            <a:r>
              <a:rPr lang="zh-CN" altLang="en-US" sz="2800" dirty="0" smtClean="0">
                <a:latin typeface="Arial" pitchFamily="34" charset="0"/>
                <a:ea typeface="Adobe 黑体 Std R" pitchFamily="34" charset="-122"/>
              </a:rPr>
              <a:t> 不适用</a:t>
            </a:r>
            <a:r>
              <a:rPr lang="zh-CN" altLang="en-US" sz="2800" dirty="0">
                <a:latin typeface="Arial" pitchFamily="34" charset="0"/>
                <a:ea typeface="Adobe 黑体 Std R" pitchFamily="34" charset="-122"/>
              </a:rPr>
              <a:t>于扑救自身供给氧的化学药品、金属氢化物和能自燃分解的化学药品等的火灾。</a:t>
            </a:r>
            <a:endParaRPr lang="en-US" altLang="zh-CN" sz="2800" dirty="0">
              <a:latin typeface="Arial" pitchFamily="34" charset="0"/>
              <a:ea typeface="Adobe 黑体 Std R" pitchFamily="34" charset="-122"/>
            </a:endParaRPr>
          </a:p>
        </p:txBody>
      </p:sp>
      <p:pic>
        <p:nvPicPr>
          <p:cNvPr id="18437" name="Picture 6" descr="http://img.023800.com/ShopsProc/2012_03/03_16_17_07_5474442.png"/>
          <p:cNvPicPr>
            <a:picLocks noChangeAspect="1" noChangeArrowheads="1"/>
          </p:cNvPicPr>
          <p:nvPr/>
        </p:nvPicPr>
        <p:blipFill>
          <a:blip r:embed="rId2" cstate="print">
            <a:clrChange>
              <a:clrFrom>
                <a:srgbClr val="FDFDFD"/>
              </a:clrFrom>
              <a:clrTo>
                <a:srgbClr val="FDFDFD">
                  <a:alpha val="0"/>
                </a:srgbClr>
              </a:clrTo>
            </a:clrChange>
            <a:extLst>
              <a:ext uri="{28A0092B-C50C-407E-A947-70E740481C1C}">
                <a14:useLocalDpi xmlns:a14="http://schemas.microsoft.com/office/drawing/2010/main" val="0"/>
              </a:ext>
            </a:extLst>
          </a:blip>
          <a:srcRect r="4974"/>
          <a:stretch>
            <a:fillRect/>
          </a:stretch>
        </p:blipFill>
        <p:spPr bwMode="auto">
          <a:xfrm>
            <a:off x="6032142" y="1720441"/>
            <a:ext cx="2592288" cy="22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2" descr="logocol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p:cNvSpPr>
            <a:spLocks noChangeArrowheads="1"/>
          </p:cNvSpPr>
          <p:nvPr/>
        </p:nvSpPr>
        <p:spPr bwMode="auto">
          <a:xfrm>
            <a:off x="2596807" y="272842"/>
            <a:ext cx="377539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灭火剂与</a:t>
            </a:r>
            <a:r>
              <a:rPr lang="zh-CN" altLang="en-US" sz="4000" b="1" dirty="0">
                <a:solidFill>
                  <a:srgbClr val="FF0000"/>
                </a:solidFill>
                <a:latin typeface="Helvetica" pitchFamily="34" charset="0"/>
                <a:ea typeface="Adobe 黑体 Std R" pitchFamily="34" charset="-122"/>
              </a:rPr>
              <a:t>灭火器</a:t>
            </a:r>
            <a:endParaRPr lang="en-US" altLang="zh-CN" sz="4000" b="1" dirty="0">
              <a:solidFill>
                <a:srgbClr val="FF0000"/>
              </a:solidFill>
              <a:latin typeface="Helvetica" pitchFamily="34" charset="0"/>
              <a:ea typeface="Adobe 黑体 Std R"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104" y="2060507"/>
            <a:ext cx="3225441" cy="2016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323528" y="1727459"/>
            <a:ext cx="4950330" cy="2637645"/>
          </a:xfrm>
          <a:prstGeom prst="rect">
            <a:avLst/>
          </a:prstGeom>
        </p:spPr>
        <p:txBody>
          <a:bodyPr wrap="square">
            <a:spAutoFit/>
          </a:bodyPr>
          <a:lstStyle/>
          <a:p>
            <a:pPr>
              <a:lnSpc>
                <a:spcPct val="110000"/>
              </a:lnSpc>
              <a:spcBef>
                <a:spcPts val="1800"/>
              </a:spcBef>
              <a:defRPr/>
            </a:pPr>
            <a:r>
              <a:rPr lang="zh-CN" altLang="en-US" sz="3600" b="1" dirty="0">
                <a:solidFill>
                  <a:srgbClr val="FF0000"/>
                </a:solidFill>
                <a:effectLst>
                  <a:outerShdw blurRad="38100" dist="38100" dir="2700000" algn="tl">
                    <a:srgbClr val="000000">
                      <a:alpha val="43137"/>
                    </a:srgbClr>
                  </a:outerShdw>
                </a:effectLst>
                <a:latin typeface="Arial" pitchFamily="34" charset="0"/>
                <a:ea typeface="Adobe 黑体 Std R" pitchFamily="34" charset="-122"/>
              </a:rPr>
              <a:t>注意：</a:t>
            </a:r>
            <a:endParaRPr lang="en-US" altLang="zh-CN" sz="3600" b="1" dirty="0">
              <a:solidFill>
                <a:srgbClr val="FF0000"/>
              </a:solidFill>
              <a:effectLst>
                <a:outerShdw blurRad="38100" dist="38100" dir="2700000" algn="tl">
                  <a:srgbClr val="000000">
                    <a:alpha val="43137"/>
                  </a:srgbClr>
                </a:outerShdw>
              </a:effectLst>
              <a:latin typeface="Arial" pitchFamily="34" charset="0"/>
              <a:ea typeface="Adobe 黑体 Std R" pitchFamily="34" charset="-122"/>
            </a:endParaRPr>
          </a:p>
          <a:p>
            <a:pPr marL="342900" indent="-342900">
              <a:lnSpc>
                <a:spcPct val="120000"/>
              </a:lnSpc>
              <a:spcBef>
                <a:spcPts val="3000"/>
              </a:spcBef>
              <a:buFont typeface="Wingdings" pitchFamily="2" charset="2"/>
              <a:buChar char="Ø"/>
              <a:defRPr/>
            </a:pPr>
            <a:r>
              <a:rPr lang="zh-CN" altLang="en-US" sz="2800" dirty="0" smtClean="0">
                <a:latin typeface="Arial" pitchFamily="34" charset="0"/>
                <a:ea typeface="Adobe 黑体 Std R" pitchFamily="34" charset="-122"/>
              </a:rPr>
              <a:t>不</a:t>
            </a:r>
            <a:r>
              <a:rPr lang="zh-CN" altLang="en-US" sz="2800" dirty="0">
                <a:latin typeface="Arial" pitchFamily="34" charset="0"/>
                <a:ea typeface="Adobe 黑体 Std R" pitchFamily="34" charset="-122"/>
              </a:rPr>
              <a:t>适于扑救活泼金属、金属氢化物、能自行分解的化学物质、强氧化剂等的火灾</a:t>
            </a:r>
            <a:r>
              <a:rPr lang="zh-CN" altLang="en-US" sz="2800" dirty="0" smtClean="0">
                <a:latin typeface="Arial" pitchFamily="34" charset="0"/>
                <a:ea typeface="Adobe 黑体 Std R" pitchFamily="34" charset="-122"/>
              </a:rPr>
              <a:t>。</a:t>
            </a:r>
            <a:endParaRPr lang="en-US" altLang="zh-CN" sz="2800" dirty="0" smtClean="0">
              <a:latin typeface="Arial" pitchFamily="34" charset="0"/>
              <a:ea typeface="Adobe 黑体 Std R" pitchFamily="34" charset="-122"/>
            </a:endParaRPr>
          </a:p>
        </p:txBody>
      </p:sp>
      <p:sp>
        <p:nvSpPr>
          <p:cNvPr id="4" name="矩形 3"/>
          <p:cNvSpPr/>
          <p:nvPr/>
        </p:nvSpPr>
        <p:spPr>
          <a:xfrm>
            <a:off x="1481068" y="260648"/>
            <a:ext cx="5827236" cy="707886"/>
          </a:xfrm>
          <a:prstGeom prst="rect">
            <a:avLst/>
          </a:prstGeom>
        </p:spPr>
        <p:txBody>
          <a:bodyPr wrap="none">
            <a:spAutoFit/>
          </a:bodyPr>
          <a:lstStyle/>
          <a:p>
            <a:pPr lvl="0"/>
            <a:r>
              <a:rPr lang="zh-CN" altLang="en-US" sz="4000" b="1" dirty="0">
                <a:solidFill>
                  <a:srgbClr val="FF0000"/>
                </a:solidFill>
                <a:latin typeface="Arial" pitchFamily="34" charset="0"/>
                <a:ea typeface="Adobe 黑体 Std R" pitchFamily="34" charset="-122"/>
              </a:rPr>
              <a:t>卤族</a:t>
            </a:r>
            <a:r>
              <a:rPr lang="zh-CN" altLang="en-US" sz="4000" b="1" dirty="0" smtClean="0">
                <a:solidFill>
                  <a:srgbClr val="FF0000"/>
                </a:solidFill>
                <a:latin typeface="Arial" pitchFamily="34" charset="0"/>
                <a:ea typeface="Adobe 黑体 Std R" pitchFamily="34" charset="-122"/>
              </a:rPr>
              <a:t>元素</a:t>
            </a:r>
            <a:r>
              <a:rPr lang="zh-CN" altLang="en-US" sz="4000" b="1" dirty="0">
                <a:solidFill>
                  <a:srgbClr val="FF0000"/>
                </a:solidFill>
                <a:latin typeface="Helvetica" pitchFamily="34" charset="0"/>
                <a:ea typeface="Adobe 黑体 Std R" pitchFamily="34" charset="-122"/>
              </a:rPr>
              <a:t>灭火剂与</a:t>
            </a:r>
            <a:r>
              <a:rPr lang="zh-CN" altLang="en-US" sz="4000" b="1" dirty="0" smtClean="0">
                <a:solidFill>
                  <a:srgbClr val="FF0000"/>
                </a:solidFill>
                <a:latin typeface="Helvetica" pitchFamily="34" charset="0"/>
                <a:ea typeface="Adobe 黑体 Std R" pitchFamily="34" charset="-122"/>
              </a:rPr>
              <a:t>灭火器</a:t>
            </a:r>
            <a:endParaRPr lang="en-US" altLang="zh-CN" sz="4000" b="1" dirty="0">
              <a:solidFill>
                <a:srgbClr val="FF0000"/>
              </a:solidFill>
              <a:latin typeface="Helvetica" pitchFamily="34" charset="0"/>
              <a:ea typeface="Adobe 黑体 Std R" pitchFamily="34" charset="-122"/>
            </a:endParaRPr>
          </a:p>
        </p:txBody>
      </p:sp>
      <p:sp>
        <p:nvSpPr>
          <p:cNvPr id="5" name="矩形 4"/>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2" descr="logocol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23528" y="4869160"/>
            <a:ext cx="8064896" cy="1126462"/>
          </a:xfrm>
          <a:prstGeom prst="rect">
            <a:avLst/>
          </a:prstGeom>
        </p:spPr>
        <p:txBody>
          <a:bodyPr wrap="square">
            <a:spAutoFit/>
          </a:bodyPr>
          <a:lstStyle/>
          <a:p>
            <a:pPr marL="342900" indent="-342900">
              <a:lnSpc>
                <a:spcPct val="120000"/>
              </a:lnSpc>
              <a:spcBef>
                <a:spcPts val="3000"/>
              </a:spcBef>
              <a:buFont typeface="Wingdings" pitchFamily="2" charset="2"/>
              <a:buChar char="Ø"/>
              <a:defRPr/>
            </a:pPr>
            <a:r>
              <a:rPr lang="zh-CN" altLang="en-US" sz="2800" dirty="0">
                <a:latin typeface="Arial" pitchFamily="34" charset="0"/>
                <a:ea typeface="Adobe 黑体 Std R" pitchFamily="34" charset="-122"/>
              </a:rPr>
              <a:t>有一定毒性，对大气臭氧层有一定的破坏作用，可能造成环境污染，注意防护。不常用。</a:t>
            </a:r>
            <a:endParaRPr lang="en-US" altLang="zh-CN" sz="2800" dirty="0">
              <a:latin typeface="Arial" pitchFamily="34" charset="0"/>
              <a:ea typeface="Adobe 黑体 Std R" pitchFamily="34" charset="-122"/>
            </a:endParaRPr>
          </a:p>
        </p:txBody>
      </p:sp>
    </p:spTree>
    <p:extLst>
      <p:ext uri="{BB962C8B-B14F-4D97-AF65-F5344CB8AC3E}">
        <p14:creationId xmlns:p14="http://schemas.microsoft.com/office/powerpoint/2010/main" val="9002602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262162" y="260648"/>
            <a:ext cx="8229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4000" b="1" dirty="0" smtClean="0">
                <a:solidFill>
                  <a:srgbClr val="FF0000"/>
                </a:solidFill>
                <a:latin typeface="Adobe 黑体 Std R" pitchFamily="34" charset="-122"/>
                <a:ea typeface="Adobe 黑体 Std R" pitchFamily="34" charset="-122"/>
              </a:rPr>
              <a:t>主要内容</a:t>
            </a:r>
            <a:endParaRPr lang="en-US" altLang="zh-CN" sz="4000" b="1" dirty="0">
              <a:solidFill>
                <a:srgbClr val="FF0000"/>
              </a:solidFill>
              <a:latin typeface="Adobe 黑体 Std R" pitchFamily="34" charset="-122"/>
              <a:ea typeface="Adobe 黑体 Std R" pitchFamily="34" charset="-122"/>
            </a:endParaRPr>
          </a:p>
        </p:txBody>
      </p:sp>
      <p:sp>
        <p:nvSpPr>
          <p:cNvPr id="3" name="矩形 2"/>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64"/>
          <p:cNvSpPr txBox="1"/>
          <p:nvPr/>
        </p:nvSpPr>
        <p:spPr>
          <a:xfrm>
            <a:off x="2713827" y="1877347"/>
            <a:ext cx="3529165" cy="615549"/>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smtClean="0">
                <a:latin typeface="微软雅黑" panose="020B0503020204020204" pitchFamily="34" charset="-122"/>
                <a:ea typeface="微软雅黑" panose="020B0503020204020204" pitchFamily="34" charset="-122"/>
              </a:rPr>
              <a:t>火灾的概念和种类</a:t>
            </a:r>
          </a:p>
        </p:txBody>
      </p:sp>
      <p:sp>
        <p:nvSpPr>
          <p:cNvPr id="13" name="TextBox 65"/>
          <p:cNvSpPr txBox="1"/>
          <p:nvPr/>
        </p:nvSpPr>
        <p:spPr>
          <a:xfrm>
            <a:off x="2713827" y="2741443"/>
            <a:ext cx="3118796" cy="615549"/>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smtClean="0">
                <a:latin typeface="微软雅黑" panose="020B0503020204020204" pitchFamily="34" charset="-122"/>
                <a:ea typeface="微软雅黑" panose="020B0503020204020204" pitchFamily="34" charset="-122"/>
              </a:rPr>
              <a:t>灭火剂与灭火器</a:t>
            </a:r>
          </a:p>
        </p:txBody>
      </p:sp>
      <p:sp>
        <p:nvSpPr>
          <p:cNvPr id="14" name="TextBox 66"/>
          <p:cNvSpPr txBox="1"/>
          <p:nvPr/>
        </p:nvSpPr>
        <p:spPr>
          <a:xfrm>
            <a:off x="2713825" y="3607284"/>
            <a:ext cx="1887690" cy="615549"/>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smtClean="0">
                <a:latin typeface="微软雅黑" panose="020B0503020204020204" pitchFamily="34" charset="-122"/>
                <a:ea typeface="微软雅黑" panose="020B0503020204020204" pitchFamily="34" charset="-122"/>
              </a:rPr>
              <a:t>火场逃生</a:t>
            </a:r>
          </a:p>
        </p:txBody>
      </p:sp>
      <p:sp>
        <p:nvSpPr>
          <p:cNvPr id="15" name="TextBox 67"/>
          <p:cNvSpPr txBox="1"/>
          <p:nvPr/>
        </p:nvSpPr>
        <p:spPr>
          <a:xfrm>
            <a:off x="2713823" y="4479618"/>
            <a:ext cx="1887690" cy="615549"/>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smtClean="0">
                <a:latin typeface="微软雅黑" panose="020B0503020204020204" pitchFamily="34" charset="-122"/>
                <a:ea typeface="微软雅黑" panose="020B0503020204020204" pitchFamily="34" charset="-122"/>
              </a:rPr>
              <a:t>烧伤处理</a:t>
            </a:r>
          </a:p>
        </p:txBody>
      </p:sp>
      <p:sp>
        <p:nvSpPr>
          <p:cNvPr id="16" name="矩形 15"/>
          <p:cNvSpPr/>
          <p:nvPr/>
        </p:nvSpPr>
        <p:spPr>
          <a:xfrm>
            <a:off x="1495461" y="5306177"/>
            <a:ext cx="849377" cy="61527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baseline="-25000" dirty="0"/>
          </a:p>
        </p:txBody>
      </p:sp>
      <p:sp>
        <p:nvSpPr>
          <p:cNvPr id="17" name="TextBox 63"/>
          <p:cNvSpPr txBox="1"/>
          <p:nvPr/>
        </p:nvSpPr>
        <p:spPr>
          <a:xfrm>
            <a:off x="1723104" y="5338426"/>
            <a:ext cx="486666" cy="615549"/>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smtClean="0">
                <a:solidFill>
                  <a:schemeClr val="bg1"/>
                </a:solidFill>
                <a:latin typeface="微软雅黑" panose="020B0503020204020204" pitchFamily="34" charset="-122"/>
                <a:ea typeface="微软雅黑" panose="020B0503020204020204" pitchFamily="34" charset="-122"/>
              </a:rPr>
              <a:t>5</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8" name="TextBox 67"/>
          <p:cNvSpPr txBox="1"/>
          <p:nvPr/>
        </p:nvSpPr>
        <p:spPr>
          <a:xfrm>
            <a:off x="2713823" y="5333731"/>
            <a:ext cx="1887690" cy="615549"/>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smtClean="0">
                <a:latin typeface="微软雅黑" panose="020B0503020204020204" pitchFamily="34" charset="-122"/>
                <a:ea typeface="微软雅黑" panose="020B0503020204020204" pitchFamily="34" charset="-122"/>
              </a:rPr>
              <a:t>防火要点</a:t>
            </a:r>
          </a:p>
        </p:txBody>
      </p:sp>
      <p:sp>
        <p:nvSpPr>
          <p:cNvPr id="19" name="矩形 18"/>
          <p:cNvSpPr/>
          <p:nvPr/>
        </p:nvSpPr>
        <p:spPr>
          <a:xfrm>
            <a:off x="1489692" y="1878567"/>
            <a:ext cx="849377" cy="61527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baseline="-25000" dirty="0"/>
          </a:p>
        </p:txBody>
      </p:sp>
      <p:sp>
        <p:nvSpPr>
          <p:cNvPr id="20" name="TextBox 63"/>
          <p:cNvSpPr txBox="1"/>
          <p:nvPr/>
        </p:nvSpPr>
        <p:spPr>
          <a:xfrm>
            <a:off x="1705714" y="1910816"/>
            <a:ext cx="486666" cy="615549"/>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smtClean="0">
                <a:solidFill>
                  <a:schemeClr val="bg1"/>
                </a:solidFill>
                <a:latin typeface="微软雅黑" panose="020B0503020204020204" pitchFamily="34" charset="-122"/>
                <a:ea typeface="微软雅黑" panose="020B0503020204020204" pitchFamily="34" charset="-122"/>
              </a:rPr>
              <a:t>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1489692" y="2742599"/>
            <a:ext cx="849377" cy="61527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baseline="-25000" dirty="0"/>
          </a:p>
        </p:txBody>
      </p:sp>
      <p:sp>
        <p:nvSpPr>
          <p:cNvPr id="22" name="TextBox 63"/>
          <p:cNvSpPr txBox="1"/>
          <p:nvPr/>
        </p:nvSpPr>
        <p:spPr>
          <a:xfrm>
            <a:off x="1675746" y="2774848"/>
            <a:ext cx="486666" cy="615549"/>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smtClean="0">
                <a:solidFill>
                  <a:schemeClr val="bg1"/>
                </a:solidFill>
                <a:latin typeface="微软雅黑" panose="020B0503020204020204" pitchFamily="34" charset="-122"/>
                <a:ea typeface="微软雅黑" panose="020B0503020204020204" pitchFamily="34" charset="-122"/>
              </a:rPr>
              <a:t>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1489692" y="3610625"/>
            <a:ext cx="849377" cy="61527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baseline="-25000" dirty="0"/>
          </a:p>
        </p:txBody>
      </p:sp>
      <p:sp>
        <p:nvSpPr>
          <p:cNvPr id="24" name="TextBox 63"/>
          <p:cNvSpPr txBox="1"/>
          <p:nvPr/>
        </p:nvSpPr>
        <p:spPr>
          <a:xfrm>
            <a:off x="1705714" y="3642874"/>
            <a:ext cx="486666" cy="615549"/>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smtClean="0">
                <a:solidFill>
                  <a:schemeClr val="bg1"/>
                </a:solidFill>
                <a:latin typeface="微软雅黑" panose="020B0503020204020204" pitchFamily="34" charset="-122"/>
                <a:ea typeface="微软雅黑" panose="020B0503020204020204" pitchFamily="34" charset="-122"/>
              </a:rPr>
              <a:t>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1489692" y="4457128"/>
            <a:ext cx="849377" cy="61527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baseline="-25000" dirty="0"/>
          </a:p>
        </p:txBody>
      </p:sp>
      <p:sp>
        <p:nvSpPr>
          <p:cNvPr id="26" name="TextBox 63"/>
          <p:cNvSpPr txBox="1"/>
          <p:nvPr/>
        </p:nvSpPr>
        <p:spPr>
          <a:xfrm>
            <a:off x="1705714" y="4489377"/>
            <a:ext cx="486666" cy="615549"/>
          </a:xfrm>
          <a:prstGeom prst="rect">
            <a:avLst/>
          </a:prstGeom>
          <a:noFill/>
        </p:spPr>
        <p:txBody>
          <a:bodyPr wrap="none" lIns="121917" tIns="60958" rIns="121917" bIns="6095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smtClean="0">
                <a:solidFill>
                  <a:schemeClr val="bg1"/>
                </a:solidFill>
                <a:latin typeface="微软雅黑" panose="020B0503020204020204" pitchFamily="34" charset="-122"/>
                <a:ea typeface="微软雅黑" panose="020B0503020204020204" pitchFamily="34" charset="-122"/>
              </a:rPr>
              <a:t>4</a:t>
            </a:r>
            <a:endParaRPr lang="zh-CN" altLang="en-US" sz="3200" dirty="0">
              <a:solidFill>
                <a:schemeClr val="bg1"/>
              </a:solidFill>
              <a:latin typeface="微软雅黑" panose="020B0503020204020204" pitchFamily="34" charset="-122"/>
              <a:ea typeface="微软雅黑" panose="020B0503020204020204" pitchFamily="34" charset="-122"/>
            </a:endParaRPr>
          </a:p>
        </p:txBody>
      </p:sp>
      <p:pic>
        <p:nvPicPr>
          <p:cNvPr id="27" name="Picture 2" descr="logocolo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3"/>
          <a:stretch>
            <a:fillRect/>
          </a:stretch>
        </p:blipFill>
        <p:spPr>
          <a:xfrm>
            <a:off x="5384188" y="3873386"/>
            <a:ext cx="3133333" cy="2095238"/>
          </a:xfrm>
          <a:prstGeom prst="rect">
            <a:avLst/>
          </a:prstGeom>
          <a:effectLst>
            <a:softEdge rad="127000"/>
          </a:effectLst>
        </p:spPr>
      </p:pic>
    </p:spTree>
    <p:extLst>
      <p:ext uri="{BB962C8B-B14F-4D97-AF65-F5344CB8AC3E}">
        <p14:creationId xmlns:p14="http://schemas.microsoft.com/office/powerpoint/2010/main" val="12825637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4043" y="1548404"/>
            <a:ext cx="6800245" cy="4745915"/>
          </a:xfrm>
          <a:prstGeom prst="rect">
            <a:avLst/>
          </a:prstGeom>
        </p:spPr>
        <p:txBody>
          <a:bodyPr wrap="square">
            <a:spAutoFit/>
          </a:bodyPr>
          <a:lstStyle/>
          <a:p>
            <a:pPr>
              <a:lnSpc>
                <a:spcPct val="150000"/>
              </a:lnSpc>
              <a:spcBef>
                <a:spcPts val="1200"/>
              </a:spcBef>
              <a:defRPr/>
            </a:pPr>
            <a:r>
              <a:rPr lang="zh-CN" altLang="en-US" sz="3600" b="1" dirty="0">
                <a:solidFill>
                  <a:srgbClr val="FF0000"/>
                </a:solidFill>
                <a:effectLst>
                  <a:outerShdw blurRad="38100" dist="38100" dir="2700000" algn="tl">
                    <a:srgbClr val="000000">
                      <a:alpha val="43137"/>
                    </a:srgbClr>
                  </a:outerShdw>
                </a:effectLst>
                <a:latin typeface="Arial" pitchFamily="34" charset="0"/>
                <a:ea typeface="Adobe 黑体 Std R" pitchFamily="34" charset="-122"/>
              </a:rPr>
              <a:t>注意：</a:t>
            </a:r>
            <a:endParaRPr lang="en-US" altLang="zh-CN" sz="3600" b="1" dirty="0">
              <a:solidFill>
                <a:srgbClr val="FF0000"/>
              </a:solidFill>
              <a:effectLst>
                <a:outerShdw blurRad="38100" dist="38100" dir="2700000" algn="tl">
                  <a:srgbClr val="000000">
                    <a:alpha val="43137"/>
                  </a:srgbClr>
                </a:outerShdw>
              </a:effectLst>
              <a:latin typeface="Arial" pitchFamily="34" charset="0"/>
              <a:ea typeface="Adobe 黑体 Std R" pitchFamily="34" charset="-122"/>
            </a:endParaRPr>
          </a:p>
          <a:p>
            <a:pPr marL="342900" indent="-342900">
              <a:lnSpc>
                <a:spcPct val="110000"/>
              </a:lnSpc>
              <a:spcBef>
                <a:spcPts val="1800"/>
              </a:spcBef>
              <a:buFont typeface="Wingdings" pitchFamily="2" charset="2"/>
              <a:buChar char="Ø"/>
              <a:defRPr/>
            </a:pPr>
            <a:r>
              <a:rPr lang="zh-CN" altLang="en-US" sz="2800" dirty="0" smtClean="0">
                <a:latin typeface="Arial" pitchFamily="34" charset="0"/>
                <a:ea typeface="Adobe 黑体 Std R" pitchFamily="34" charset="-122"/>
              </a:rPr>
              <a:t>灭火</a:t>
            </a:r>
            <a:r>
              <a:rPr lang="zh-CN" altLang="en-US" sz="2800" dirty="0">
                <a:latin typeface="Arial" pitchFamily="34" charset="0"/>
                <a:ea typeface="Adobe 黑体 Std R" pitchFamily="34" charset="-122"/>
              </a:rPr>
              <a:t>后有残渣，不适于扑救精密设备以其及转动设备内部的火灾。</a:t>
            </a:r>
            <a:endParaRPr lang="en-US" altLang="zh-CN" sz="2800" dirty="0">
              <a:latin typeface="Arial" pitchFamily="34" charset="0"/>
              <a:ea typeface="Adobe 黑体 Std R" pitchFamily="34" charset="-122"/>
            </a:endParaRPr>
          </a:p>
          <a:p>
            <a:pPr marL="342900" indent="-342900">
              <a:lnSpc>
                <a:spcPct val="110000"/>
              </a:lnSpc>
              <a:spcBef>
                <a:spcPts val="1800"/>
              </a:spcBef>
              <a:buFont typeface="Wingdings" pitchFamily="2" charset="2"/>
              <a:buChar char="Ø"/>
              <a:defRPr/>
            </a:pPr>
            <a:r>
              <a:rPr lang="zh-CN" altLang="en-US" sz="2800" dirty="0" smtClean="0">
                <a:latin typeface="Arial" pitchFamily="34" charset="0"/>
                <a:ea typeface="Adobe 黑体 Std R" pitchFamily="34" charset="-122"/>
              </a:rPr>
              <a:t>不能</a:t>
            </a:r>
            <a:r>
              <a:rPr lang="zh-CN" altLang="en-US" sz="2800" dirty="0">
                <a:latin typeface="Arial" pitchFamily="34" charset="0"/>
                <a:ea typeface="Adobe 黑体 Std R" pitchFamily="34" charset="-122"/>
              </a:rPr>
              <a:t>用于扑救自身释放氧气或作为供氧源的化合物的火灾。</a:t>
            </a:r>
            <a:endParaRPr lang="en-US" altLang="zh-CN" sz="2800" dirty="0">
              <a:latin typeface="Arial" pitchFamily="34" charset="0"/>
              <a:ea typeface="Adobe 黑体 Std R" pitchFamily="34" charset="-122"/>
            </a:endParaRPr>
          </a:p>
          <a:p>
            <a:pPr marL="342900" indent="-342900">
              <a:lnSpc>
                <a:spcPct val="110000"/>
              </a:lnSpc>
              <a:spcBef>
                <a:spcPts val="1800"/>
              </a:spcBef>
              <a:buFont typeface="Wingdings" pitchFamily="2" charset="2"/>
              <a:buChar char="Ø"/>
              <a:defRPr/>
            </a:pPr>
            <a:r>
              <a:rPr lang="zh-CN" altLang="en-US" sz="2800" dirty="0" smtClean="0">
                <a:latin typeface="Arial" pitchFamily="34" charset="0"/>
                <a:ea typeface="Adobe 黑体 Std R" pitchFamily="34" charset="-122"/>
              </a:rPr>
              <a:t>不能</a:t>
            </a:r>
            <a:r>
              <a:rPr lang="zh-CN" altLang="en-US" sz="2800" dirty="0">
                <a:latin typeface="Arial" pitchFamily="34" charset="0"/>
                <a:ea typeface="Adobe 黑体 Std R" pitchFamily="34" charset="-122"/>
              </a:rPr>
              <a:t>用于扑救钠、钾等金属的火灾。</a:t>
            </a:r>
            <a:endParaRPr lang="en-US" altLang="zh-CN" sz="2800" dirty="0">
              <a:latin typeface="Arial" pitchFamily="34" charset="0"/>
              <a:ea typeface="Adobe 黑体 Std R" pitchFamily="34" charset="-122"/>
            </a:endParaRPr>
          </a:p>
          <a:p>
            <a:pPr marL="342900" indent="-342900">
              <a:lnSpc>
                <a:spcPct val="110000"/>
              </a:lnSpc>
              <a:spcBef>
                <a:spcPts val="1800"/>
              </a:spcBef>
              <a:buFont typeface="Wingdings" pitchFamily="2" charset="2"/>
              <a:buChar char="Ø"/>
              <a:defRPr/>
            </a:pPr>
            <a:r>
              <a:rPr lang="zh-CN" altLang="en-US" sz="2800" dirty="0" smtClean="0">
                <a:latin typeface="Arial" pitchFamily="34" charset="0"/>
                <a:ea typeface="Adobe 黑体 Std R" pitchFamily="34" charset="-122"/>
              </a:rPr>
              <a:t>不适用</a:t>
            </a:r>
            <a:r>
              <a:rPr lang="zh-CN" altLang="en-US" sz="2800" dirty="0">
                <a:latin typeface="Arial" pitchFamily="34" charset="0"/>
                <a:ea typeface="Adobe 黑体 Std R" pitchFamily="34" charset="-122"/>
              </a:rPr>
              <a:t>于扑救深度阴燃物质的火灾。</a:t>
            </a:r>
            <a:endParaRPr lang="en-US" altLang="zh-CN" sz="2800" dirty="0">
              <a:latin typeface="Arial" pitchFamily="34" charset="0"/>
              <a:ea typeface="Adobe 黑体 Std R" pitchFamily="34" charset="-122"/>
            </a:endParaRPr>
          </a:p>
        </p:txBody>
      </p:sp>
      <p:sp>
        <p:nvSpPr>
          <p:cNvPr id="5" name="矩形 4"/>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02934" y="272842"/>
            <a:ext cx="4801314" cy="707886"/>
          </a:xfrm>
          <a:prstGeom prst="rect">
            <a:avLst/>
          </a:prstGeom>
        </p:spPr>
        <p:txBody>
          <a:bodyPr wrap="none">
            <a:spAutoFit/>
          </a:bodyPr>
          <a:lstStyle/>
          <a:p>
            <a:pPr lvl="0"/>
            <a:r>
              <a:rPr lang="zh-CN" altLang="en-US" sz="4000" b="1" dirty="0" smtClean="0">
                <a:solidFill>
                  <a:srgbClr val="FF0000"/>
                </a:solidFill>
                <a:latin typeface="Helvetica" pitchFamily="34" charset="0"/>
                <a:ea typeface="Adobe 黑体 Std R" pitchFamily="34" charset="-122"/>
              </a:rPr>
              <a:t>干粉灭火剂</a:t>
            </a:r>
            <a:r>
              <a:rPr lang="zh-CN" altLang="en-US" sz="4000" b="1" dirty="0">
                <a:solidFill>
                  <a:srgbClr val="FF0000"/>
                </a:solidFill>
                <a:latin typeface="Helvetica" pitchFamily="34" charset="0"/>
                <a:ea typeface="Adobe 黑体 Std R" pitchFamily="34" charset="-122"/>
              </a:rPr>
              <a:t>与</a:t>
            </a:r>
            <a:r>
              <a:rPr lang="zh-CN" altLang="en-US" sz="4000" b="1" dirty="0" smtClean="0">
                <a:solidFill>
                  <a:srgbClr val="FF0000"/>
                </a:solidFill>
                <a:latin typeface="Helvetica" pitchFamily="34" charset="0"/>
                <a:ea typeface="Adobe 黑体 Std R" pitchFamily="34" charset="-122"/>
              </a:rPr>
              <a:t>灭火器</a:t>
            </a:r>
            <a:endParaRPr lang="en-US" altLang="zh-CN" sz="4000" b="1" dirty="0">
              <a:solidFill>
                <a:srgbClr val="FF0000"/>
              </a:solidFill>
              <a:latin typeface="Helvetica" pitchFamily="34" charset="0"/>
              <a:ea typeface="Adobe 黑体 Std R" pitchFamily="34" charset="-122"/>
            </a:endParaRPr>
          </a:p>
        </p:txBody>
      </p:sp>
      <p:pic>
        <p:nvPicPr>
          <p:cNvPr id="3" name="图片 2"/>
          <p:cNvPicPr>
            <a:picLocks noChangeAspect="1"/>
          </p:cNvPicPr>
          <p:nvPr/>
        </p:nvPicPr>
        <p:blipFill>
          <a:blip r:embed="rId2" cstate="print"/>
          <a:stretch>
            <a:fillRect/>
          </a:stretch>
        </p:blipFill>
        <p:spPr>
          <a:xfrm>
            <a:off x="7020272" y="3501008"/>
            <a:ext cx="1616512" cy="2356979"/>
          </a:xfrm>
          <a:prstGeom prst="rect">
            <a:avLst/>
          </a:prstGeom>
        </p:spPr>
      </p:pic>
      <p:pic>
        <p:nvPicPr>
          <p:cNvPr id="8" name="Picture 2" descr="logocol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51746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5"/>
          <p:cNvSpPr>
            <a:spLocks noChangeArrowheads="1"/>
          </p:cNvSpPr>
          <p:nvPr/>
        </p:nvSpPr>
        <p:spPr bwMode="auto">
          <a:xfrm>
            <a:off x="2821736" y="272842"/>
            <a:ext cx="326243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a:solidFill>
                  <a:srgbClr val="FF0000"/>
                </a:solidFill>
                <a:latin typeface="Helvetica" pitchFamily="34" charset="0"/>
                <a:ea typeface="Adobe 黑体 Std R" pitchFamily="34" charset="-122"/>
              </a:rPr>
              <a:t>灭火器的选择</a:t>
            </a:r>
            <a:endParaRPr lang="en-US" altLang="zh-CN" sz="4000" b="1" dirty="0">
              <a:solidFill>
                <a:srgbClr val="FF0000"/>
              </a:solidFill>
              <a:latin typeface="Helvetica" pitchFamily="34" charset="0"/>
              <a:ea typeface="Adobe 黑体 Std R" pitchFamily="34" charset="-122"/>
            </a:endParaRPr>
          </a:p>
        </p:txBody>
      </p:sp>
      <p:sp>
        <p:nvSpPr>
          <p:cNvPr id="19459" name="矩形 3"/>
          <p:cNvSpPr>
            <a:spLocks noChangeArrowheads="1"/>
          </p:cNvSpPr>
          <p:nvPr/>
        </p:nvSpPr>
        <p:spPr bwMode="auto">
          <a:xfrm>
            <a:off x="197768" y="1539613"/>
            <a:ext cx="8820472" cy="373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eaLnBrk="1" hangingPunct="1">
              <a:spcBef>
                <a:spcPts val="1800"/>
              </a:spcBef>
              <a:spcAft>
                <a:spcPts val="0"/>
              </a:spcAft>
            </a:pPr>
            <a:r>
              <a:rPr lang="zh-CN" altLang="en-US" sz="3000" b="1" dirty="0">
                <a:solidFill>
                  <a:srgbClr val="FF0000"/>
                </a:solidFill>
                <a:ea typeface="Adobe 黑体 Std R" pitchFamily="34" charset="-122"/>
              </a:rPr>
              <a:t>根据灭火类别和灭火器的适用</a:t>
            </a:r>
            <a:r>
              <a:rPr lang="zh-CN" altLang="en-US" sz="3000" b="1" dirty="0" smtClean="0">
                <a:solidFill>
                  <a:srgbClr val="FF0000"/>
                </a:solidFill>
                <a:ea typeface="Adobe 黑体 Std R" pitchFamily="34" charset="-122"/>
              </a:rPr>
              <a:t>性选择</a:t>
            </a:r>
            <a:r>
              <a:rPr lang="zh-CN" altLang="en-US" sz="3000" b="1" dirty="0">
                <a:solidFill>
                  <a:srgbClr val="FF0000"/>
                </a:solidFill>
                <a:ea typeface="Adobe 黑体 Std R" pitchFamily="34" charset="-122"/>
              </a:rPr>
              <a:t>灭火器：</a:t>
            </a:r>
            <a:endParaRPr lang="en-US" altLang="zh-CN" sz="3000" b="1" dirty="0">
              <a:solidFill>
                <a:srgbClr val="FF0000"/>
              </a:solidFill>
              <a:ea typeface="Adobe 黑体 Std R" pitchFamily="34" charset="-122"/>
            </a:endParaRPr>
          </a:p>
          <a:p>
            <a:pPr algn="just" eaLnBrk="1" hangingPunct="1">
              <a:spcBef>
                <a:spcPts val="1800"/>
              </a:spcBef>
              <a:spcAft>
                <a:spcPts val="0"/>
              </a:spcAft>
            </a:pPr>
            <a:r>
              <a:rPr lang="en-US" altLang="zh-CN" sz="2600" b="1" dirty="0" smtClean="0">
                <a:solidFill>
                  <a:srgbClr val="0070C0"/>
                </a:solidFill>
                <a:ea typeface="Adobe 黑体 Std R" pitchFamily="34" charset="-122"/>
              </a:rPr>
              <a:t>A</a:t>
            </a:r>
            <a:r>
              <a:rPr lang="zh-CN" altLang="en-US" sz="2600" b="1" dirty="0">
                <a:solidFill>
                  <a:srgbClr val="0070C0"/>
                </a:solidFill>
                <a:ea typeface="Adobe 黑体 Std R" pitchFamily="34" charset="-122"/>
              </a:rPr>
              <a:t>类火灾</a:t>
            </a:r>
            <a:r>
              <a:rPr lang="zh-CN" altLang="en-US" sz="2600" dirty="0">
                <a:ea typeface="Adobe 黑体 Std R" pitchFamily="34" charset="-122"/>
              </a:rPr>
              <a:t>：</a:t>
            </a:r>
            <a:r>
              <a:rPr lang="zh-CN" altLang="en-US" sz="2500" dirty="0">
                <a:ea typeface="Adobe 黑体 Std R" pitchFamily="34" charset="-122"/>
              </a:rPr>
              <a:t>水、泡沫、磷酸盐干粉、</a:t>
            </a:r>
            <a:r>
              <a:rPr lang="zh-CN" altLang="en-US" sz="2500" dirty="0" smtClean="0">
                <a:ea typeface="Adobe 黑体 Std R" pitchFamily="34" charset="-122"/>
              </a:rPr>
              <a:t>卤代烷</a:t>
            </a:r>
            <a:endParaRPr lang="en-US" altLang="zh-CN" sz="2500" dirty="0">
              <a:ea typeface="Adobe 黑体 Std R" pitchFamily="34" charset="-122"/>
            </a:endParaRPr>
          </a:p>
          <a:p>
            <a:pPr algn="just" eaLnBrk="1" hangingPunct="1">
              <a:spcBef>
                <a:spcPts val="1800"/>
              </a:spcBef>
              <a:spcAft>
                <a:spcPts val="0"/>
              </a:spcAft>
            </a:pPr>
            <a:r>
              <a:rPr lang="en-US" altLang="zh-CN" sz="2600" b="1" dirty="0">
                <a:solidFill>
                  <a:srgbClr val="0070C0"/>
                </a:solidFill>
                <a:ea typeface="Adobe 黑体 Std R" pitchFamily="34" charset="-122"/>
              </a:rPr>
              <a:t>B</a:t>
            </a:r>
            <a:r>
              <a:rPr lang="zh-CN" altLang="en-US" sz="2600" b="1" dirty="0">
                <a:solidFill>
                  <a:srgbClr val="0070C0"/>
                </a:solidFill>
                <a:ea typeface="Adobe 黑体 Std R" pitchFamily="34" charset="-122"/>
              </a:rPr>
              <a:t>类火灾</a:t>
            </a:r>
            <a:r>
              <a:rPr lang="zh-CN" altLang="en-US" sz="2600" dirty="0">
                <a:ea typeface="Adobe 黑体 Std R" pitchFamily="34" charset="-122"/>
              </a:rPr>
              <a:t>：</a:t>
            </a:r>
            <a:r>
              <a:rPr lang="zh-CN" altLang="en-US" sz="2500" dirty="0">
                <a:ea typeface="Adobe 黑体 Std R" pitchFamily="34" charset="-122"/>
              </a:rPr>
              <a:t>水、</a:t>
            </a:r>
            <a:r>
              <a:rPr lang="zh-CN" altLang="en-US" sz="2500" dirty="0" smtClean="0">
                <a:ea typeface="Adobe 黑体 Std R" pitchFamily="34" charset="-122"/>
              </a:rPr>
              <a:t>泡沫（极性溶剂除外</a:t>
            </a:r>
            <a:r>
              <a:rPr lang="zh-CN" altLang="en-US" sz="2500" dirty="0">
                <a:ea typeface="Adobe 黑体 Std R" pitchFamily="34" charset="-122"/>
              </a:rPr>
              <a:t>）</a:t>
            </a:r>
            <a:r>
              <a:rPr lang="zh-CN" altLang="en-US" sz="2500" dirty="0" smtClean="0">
                <a:ea typeface="Adobe 黑体 Std R" pitchFamily="34" charset="-122"/>
              </a:rPr>
              <a:t>、卤代烷、二氧化碳</a:t>
            </a:r>
            <a:endParaRPr lang="en-US" altLang="zh-CN" sz="2500" dirty="0" smtClean="0">
              <a:ea typeface="Adobe 黑体 Std R" pitchFamily="34" charset="-122"/>
            </a:endParaRPr>
          </a:p>
          <a:p>
            <a:pPr algn="just" eaLnBrk="1" hangingPunct="1">
              <a:spcBef>
                <a:spcPts val="1800"/>
              </a:spcBef>
              <a:spcAft>
                <a:spcPts val="0"/>
              </a:spcAft>
            </a:pPr>
            <a:r>
              <a:rPr lang="en-US" altLang="zh-CN" sz="2600" b="1" dirty="0" smtClean="0">
                <a:solidFill>
                  <a:srgbClr val="0070C0"/>
                </a:solidFill>
                <a:ea typeface="Adobe 黑体 Std R" pitchFamily="34" charset="-122"/>
              </a:rPr>
              <a:t>C</a:t>
            </a:r>
            <a:r>
              <a:rPr lang="zh-CN" altLang="en-US" sz="2600" b="1" dirty="0">
                <a:solidFill>
                  <a:srgbClr val="0070C0"/>
                </a:solidFill>
                <a:ea typeface="Adobe 黑体 Std R" pitchFamily="34" charset="-122"/>
              </a:rPr>
              <a:t>类火灾</a:t>
            </a:r>
            <a:r>
              <a:rPr lang="zh-CN" altLang="en-US" sz="2600" dirty="0">
                <a:ea typeface="Adobe 黑体 Std R" pitchFamily="34" charset="-122"/>
              </a:rPr>
              <a:t>：</a:t>
            </a:r>
            <a:r>
              <a:rPr lang="zh-CN" altLang="en-US" sz="2500" dirty="0">
                <a:ea typeface="Adobe 黑体 Std R" pitchFamily="34" charset="-122"/>
              </a:rPr>
              <a:t>干粉、卤代烷、</a:t>
            </a:r>
            <a:r>
              <a:rPr lang="zh-CN" altLang="en-US" sz="2500" dirty="0" smtClean="0">
                <a:ea typeface="Adobe 黑体 Std R" pitchFamily="34" charset="-122"/>
              </a:rPr>
              <a:t>二氧化碳</a:t>
            </a:r>
            <a:endParaRPr lang="en-US" altLang="zh-CN" sz="2500" dirty="0">
              <a:ea typeface="Adobe 黑体 Std R" pitchFamily="34" charset="-122"/>
            </a:endParaRPr>
          </a:p>
          <a:p>
            <a:pPr eaLnBrk="1" hangingPunct="1">
              <a:spcBef>
                <a:spcPts val="1800"/>
              </a:spcBef>
              <a:spcAft>
                <a:spcPts val="0"/>
              </a:spcAft>
            </a:pPr>
            <a:r>
              <a:rPr lang="en-US" altLang="zh-CN" sz="2600" b="1" dirty="0">
                <a:solidFill>
                  <a:srgbClr val="0070C0"/>
                </a:solidFill>
                <a:ea typeface="Adobe 黑体 Std R" pitchFamily="34" charset="-122"/>
              </a:rPr>
              <a:t>D</a:t>
            </a:r>
            <a:r>
              <a:rPr lang="zh-CN" altLang="en-US" sz="2600" b="1" dirty="0">
                <a:solidFill>
                  <a:srgbClr val="0070C0"/>
                </a:solidFill>
                <a:ea typeface="Adobe 黑体 Std R" pitchFamily="34" charset="-122"/>
              </a:rPr>
              <a:t>类火灾</a:t>
            </a:r>
            <a:r>
              <a:rPr lang="zh-CN" altLang="en-US" sz="2600" dirty="0">
                <a:ea typeface="Adobe 黑体 Std R" pitchFamily="34" charset="-122"/>
              </a:rPr>
              <a:t>：</a:t>
            </a:r>
            <a:r>
              <a:rPr lang="zh-CN" altLang="en-US" sz="2500" dirty="0">
                <a:ea typeface="Adobe 黑体 Std R" pitchFamily="34" charset="-122"/>
              </a:rPr>
              <a:t>粉状石墨灭火器和专用</a:t>
            </a:r>
            <a:r>
              <a:rPr lang="zh-CN" altLang="en-US" sz="2500" dirty="0" smtClean="0">
                <a:ea typeface="Adobe 黑体 Std R" pitchFamily="34" charset="-122"/>
              </a:rPr>
              <a:t>干粉灭火器（国外）</a:t>
            </a:r>
            <a:endParaRPr lang="en-US" altLang="zh-CN" sz="2500" dirty="0" smtClean="0">
              <a:ea typeface="Adobe 黑体 Std R" pitchFamily="34" charset="-122"/>
            </a:endParaRPr>
          </a:p>
          <a:p>
            <a:pPr algn="just" eaLnBrk="1" hangingPunct="1">
              <a:spcBef>
                <a:spcPts val="1800"/>
              </a:spcBef>
              <a:spcAft>
                <a:spcPts val="0"/>
              </a:spcAft>
            </a:pPr>
            <a:r>
              <a:rPr lang="en-US" altLang="zh-CN" sz="2600" b="1" dirty="0" smtClean="0">
                <a:solidFill>
                  <a:srgbClr val="0070C0"/>
                </a:solidFill>
                <a:ea typeface="Adobe 黑体 Std R" pitchFamily="34" charset="-122"/>
              </a:rPr>
              <a:t>E</a:t>
            </a:r>
            <a:r>
              <a:rPr lang="zh-CN" altLang="en-US" sz="2600" b="1" dirty="0">
                <a:solidFill>
                  <a:srgbClr val="0070C0"/>
                </a:solidFill>
                <a:ea typeface="Adobe 黑体 Std R" pitchFamily="34" charset="-122"/>
              </a:rPr>
              <a:t>类火灾</a:t>
            </a:r>
            <a:r>
              <a:rPr lang="zh-CN" altLang="en-US" sz="2600" dirty="0">
                <a:ea typeface="Adobe 黑体 Std R" pitchFamily="34" charset="-122"/>
              </a:rPr>
              <a:t>：</a:t>
            </a:r>
            <a:r>
              <a:rPr lang="zh-CN" altLang="en-US" sz="2500" dirty="0">
                <a:ea typeface="Adobe 黑体 Std R" pitchFamily="34" charset="-122"/>
              </a:rPr>
              <a:t>卤代烷、二氧化碳、</a:t>
            </a:r>
            <a:r>
              <a:rPr lang="zh-CN" altLang="en-US" sz="2500" dirty="0" smtClean="0">
                <a:ea typeface="Adobe 黑体 Std R" pitchFamily="34" charset="-122"/>
              </a:rPr>
              <a:t>干粉</a:t>
            </a:r>
            <a:endParaRPr lang="en-US" altLang="zh-CN" sz="2500" dirty="0">
              <a:ea typeface="Adobe 黑体 Std R" pitchFamily="34" charset="-122"/>
            </a:endParaRPr>
          </a:p>
        </p:txBody>
      </p:sp>
      <p:sp>
        <p:nvSpPr>
          <p:cNvPr id="4" name="矩形 3"/>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2" descr="logocol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10455" y="5467173"/>
            <a:ext cx="8266001" cy="1274195"/>
          </a:xfrm>
          <a:prstGeom prst="rect">
            <a:avLst/>
          </a:prstGeom>
        </p:spPr>
        <p:txBody>
          <a:bodyPr wrap="square">
            <a:spAutoFit/>
          </a:bodyPr>
          <a:lstStyle/>
          <a:p>
            <a:pPr>
              <a:lnSpc>
                <a:spcPct val="120000"/>
              </a:lnSpc>
              <a:spcBef>
                <a:spcPts val="1200"/>
              </a:spcBef>
              <a:defRPr/>
            </a:pPr>
            <a:r>
              <a:rPr lang="zh-CN" altLang="en-US" sz="3600" b="1" dirty="0">
                <a:solidFill>
                  <a:srgbClr val="FF0000"/>
                </a:solidFill>
                <a:effectLst>
                  <a:outerShdw blurRad="38100" dist="38100" dir="2700000" algn="tl">
                    <a:srgbClr val="000000">
                      <a:alpha val="43137"/>
                    </a:srgbClr>
                  </a:outerShdw>
                </a:effectLst>
                <a:latin typeface="Arial" pitchFamily="34" charset="0"/>
                <a:ea typeface="Adobe 黑体 Std R" pitchFamily="34" charset="-122"/>
              </a:rPr>
              <a:t>注意</a:t>
            </a:r>
            <a:r>
              <a:rPr lang="zh-CN" altLang="en-US" sz="3600" b="1" dirty="0" smtClean="0">
                <a:solidFill>
                  <a:srgbClr val="FF0000"/>
                </a:solidFill>
                <a:effectLst>
                  <a:outerShdw blurRad="38100" dist="38100" dir="2700000" algn="tl">
                    <a:srgbClr val="000000">
                      <a:alpha val="43137"/>
                    </a:srgbClr>
                  </a:outerShdw>
                </a:effectLst>
                <a:latin typeface="Arial" pitchFamily="34" charset="0"/>
                <a:ea typeface="Adobe 黑体 Std R" pitchFamily="34" charset="-122"/>
              </a:rPr>
              <a:t>：</a:t>
            </a:r>
            <a:r>
              <a:rPr lang="en-US" altLang="zh-CN" sz="2800" b="1" dirty="0" smtClean="0">
                <a:solidFill>
                  <a:srgbClr val="0070C0"/>
                </a:solidFill>
                <a:ea typeface="Adobe 黑体 Std R" pitchFamily="34" charset="-122"/>
              </a:rPr>
              <a:t>D</a:t>
            </a:r>
            <a:r>
              <a:rPr lang="zh-CN" altLang="en-US" sz="2800" b="1" dirty="0" smtClean="0">
                <a:solidFill>
                  <a:srgbClr val="0070C0"/>
                </a:solidFill>
                <a:ea typeface="Adobe 黑体 Std R" pitchFamily="34" charset="-122"/>
              </a:rPr>
              <a:t>、</a:t>
            </a:r>
            <a:r>
              <a:rPr lang="en-US" altLang="zh-CN" sz="2800" b="1" dirty="0">
                <a:solidFill>
                  <a:srgbClr val="0070C0"/>
                </a:solidFill>
                <a:ea typeface="Adobe 黑体 Std R" pitchFamily="34" charset="-122"/>
              </a:rPr>
              <a:t>E</a:t>
            </a:r>
            <a:r>
              <a:rPr lang="zh-CN" altLang="en-US" sz="2800" b="1" dirty="0">
                <a:solidFill>
                  <a:srgbClr val="0070C0"/>
                </a:solidFill>
                <a:ea typeface="Adobe 黑体 Std R" pitchFamily="34" charset="-122"/>
              </a:rPr>
              <a:t>类火灾，切勿随意使用水枪，以防化学药品遇水发生剧烈反应</a:t>
            </a:r>
            <a:r>
              <a:rPr lang="zh-CN" altLang="en-US" sz="2800" b="1" dirty="0" smtClean="0">
                <a:solidFill>
                  <a:srgbClr val="0070C0"/>
                </a:solidFill>
                <a:ea typeface="Adobe 黑体 Std R" pitchFamily="34" charset="-122"/>
              </a:rPr>
              <a:t>。</a:t>
            </a:r>
            <a:endParaRPr lang="en-US" altLang="zh-CN" sz="3600" b="1" dirty="0">
              <a:solidFill>
                <a:srgbClr val="0070C0"/>
              </a:solidFill>
              <a:effectLst>
                <a:outerShdw blurRad="38100" dist="38100" dir="2700000" algn="tl">
                  <a:srgbClr val="000000">
                    <a:alpha val="43137"/>
                  </a:srgbClr>
                </a:outerShdw>
              </a:effectLst>
              <a:latin typeface="Arial" pitchFamily="34" charset="0"/>
              <a:ea typeface="Adobe 黑体 Std R"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15"/>
          <p:cNvSpPr>
            <a:spLocks noChangeArrowheads="1"/>
          </p:cNvSpPr>
          <p:nvPr/>
        </p:nvSpPr>
        <p:spPr bwMode="auto">
          <a:xfrm>
            <a:off x="1705997" y="260648"/>
            <a:ext cx="53142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a:solidFill>
                  <a:srgbClr val="FF0000"/>
                </a:solidFill>
                <a:latin typeface="Helvetica" pitchFamily="34" charset="0"/>
                <a:ea typeface="Adobe 黑体 Std R" pitchFamily="34" charset="-122"/>
              </a:rPr>
              <a:t>一般灭火器的</a:t>
            </a:r>
            <a:r>
              <a:rPr lang="zh-CN" altLang="en-US" sz="4000" b="1" dirty="0" smtClean="0">
                <a:solidFill>
                  <a:srgbClr val="FF0000"/>
                </a:solidFill>
                <a:latin typeface="Helvetica" pitchFamily="34" charset="0"/>
                <a:ea typeface="Adobe 黑体 Std R" pitchFamily="34" charset="-122"/>
              </a:rPr>
              <a:t>使用方法</a:t>
            </a:r>
            <a:endParaRPr lang="en-US" altLang="zh-CN" sz="4000" b="1" dirty="0">
              <a:solidFill>
                <a:srgbClr val="FF0000"/>
              </a:solidFill>
              <a:latin typeface="Helvetica" pitchFamily="34" charset="0"/>
              <a:ea typeface="Adobe 黑体 Std R" pitchFamily="34" charset="-122"/>
            </a:endParaRPr>
          </a:p>
        </p:txBody>
      </p:sp>
      <p:pic>
        <p:nvPicPr>
          <p:cNvPr id="21507" name="Picture 2" descr="http://pic12.nipic.com/20101231/5688264_192717009152_2.jpg"/>
          <p:cNvPicPr>
            <a:picLocks noChangeAspect="1" noChangeArrowheads="1"/>
          </p:cNvPicPr>
          <p:nvPr/>
        </p:nvPicPr>
        <p:blipFill>
          <a:blip r:embed="rId3" cstate="print">
            <a:extLst>
              <a:ext uri="{28A0092B-C50C-407E-A947-70E740481C1C}">
                <a14:useLocalDpi xmlns:a14="http://schemas.microsoft.com/office/drawing/2010/main" val="0"/>
              </a:ext>
            </a:extLst>
          </a:blip>
          <a:srcRect l="9027" t="34441" r="4401" b="15140"/>
          <a:stretch>
            <a:fillRect/>
          </a:stretch>
        </p:blipFill>
        <p:spPr bwMode="auto">
          <a:xfrm>
            <a:off x="587427" y="1474193"/>
            <a:ext cx="7681277" cy="2530871"/>
          </a:xfrm>
          <a:prstGeom prst="rect">
            <a:avLst/>
          </a:prstGeom>
          <a:noFill/>
          <a:ln>
            <a:noFill/>
          </a:ln>
          <a:extLst/>
        </p:spPr>
      </p:pic>
      <p:sp>
        <p:nvSpPr>
          <p:cNvPr id="6" name="矩形 5"/>
          <p:cNvSpPr/>
          <p:nvPr/>
        </p:nvSpPr>
        <p:spPr>
          <a:xfrm>
            <a:off x="611560" y="4290056"/>
            <a:ext cx="5328592" cy="2354491"/>
          </a:xfrm>
          <a:prstGeom prst="rect">
            <a:avLst/>
          </a:prstGeom>
        </p:spPr>
        <p:txBody>
          <a:bodyPr wrap="square">
            <a:spAutoFit/>
          </a:bodyPr>
          <a:lstStyle/>
          <a:p>
            <a:pPr>
              <a:lnSpc>
                <a:spcPct val="110000"/>
              </a:lnSpc>
              <a:spcBef>
                <a:spcPts val="600"/>
              </a:spcBef>
              <a:defRPr/>
            </a:pPr>
            <a:r>
              <a:rPr lang="zh-CN" altLang="en-US" sz="3200" b="1" dirty="0">
                <a:solidFill>
                  <a:srgbClr val="FF0000"/>
                </a:solidFill>
                <a:latin typeface="Arial" pitchFamily="34" charset="0"/>
                <a:ea typeface="Adobe 黑体 Std R" pitchFamily="34" charset="-122"/>
              </a:rPr>
              <a:t>注意：</a:t>
            </a:r>
            <a:endParaRPr lang="en-US" altLang="zh-CN" sz="3200" b="1" dirty="0">
              <a:solidFill>
                <a:srgbClr val="FF0000"/>
              </a:solidFill>
              <a:latin typeface="Arial" pitchFamily="34" charset="0"/>
              <a:ea typeface="Adobe 黑体 Std R" pitchFamily="34" charset="-122"/>
            </a:endParaRPr>
          </a:p>
          <a:p>
            <a:pPr marL="342900" indent="-342900">
              <a:lnSpc>
                <a:spcPct val="110000"/>
              </a:lnSpc>
              <a:spcBef>
                <a:spcPts val="600"/>
              </a:spcBef>
              <a:buFont typeface="Wingdings" pitchFamily="2" charset="2"/>
              <a:buChar char="Ø"/>
              <a:defRPr/>
            </a:pPr>
            <a:r>
              <a:rPr lang="zh-CN" altLang="en-US" sz="3200" b="1" dirty="0" smtClean="0">
                <a:latin typeface="Arial" pitchFamily="34" charset="0"/>
                <a:ea typeface="Adobe 黑体 Std R" pitchFamily="34" charset="-122"/>
              </a:rPr>
              <a:t> </a:t>
            </a:r>
            <a:r>
              <a:rPr lang="zh-CN" altLang="en-US" sz="2800" dirty="0" smtClean="0">
                <a:latin typeface="Arial" pitchFamily="34" charset="0"/>
                <a:ea typeface="Adobe 黑体 Std R" pitchFamily="34" charset="-122"/>
              </a:rPr>
              <a:t>站</a:t>
            </a:r>
            <a:r>
              <a:rPr lang="zh-CN" altLang="en-US" sz="2800" dirty="0">
                <a:latin typeface="Arial" pitchFamily="34" charset="0"/>
                <a:ea typeface="Adobe 黑体 Std R" pitchFamily="34" charset="-122"/>
              </a:rPr>
              <a:t>在上风位置。</a:t>
            </a:r>
            <a:endParaRPr lang="en-US" altLang="zh-CN" sz="2800" dirty="0">
              <a:latin typeface="Arial" pitchFamily="34" charset="0"/>
              <a:ea typeface="Adobe 黑体 Std R" pitchFamily="34" charset="-122"/>
            </a:endParaRPr>
          </a:p>
          <a:p>
            <a:pPr marL="342900" indent="-342900">
              <a:lnSpc>
                <a:spcPct val="110000"/>
              </a:lnSpc>
              <a:spcBef>
                <a:spcPts val="600"/>
              </a:spcBef>
              <a:buFont typeface="Wingdings" pitchFamily="2" charset="2"/>
              <a:buChar char="Ø"/>
              <a:defRPr/>
            </a:pPr>
            <a:r>
              <a:rPr lang="zh-CN" altLang="en-US" sz="2800" dirty="0" smtClean="0">
                <a:latin typeface="Arial" pitchFamily="34" charset="0"/>
                <a:ea typeface="Adobe 黑体 Std R" pitchFamily="34" charset="-122"/>
              </a:rPr>
              <a:t> 掌握</a:t>
            </a:r>
            <a:r>
              <a:rPr lang="zh-CN" altLang="en-US" sz="2800" dirty="0">
                <a:latin typeface="Arial" pitchFamily="34" charset="0"/>
                <a:ea typeface="Adobe 黑体 Std R" pitchFamily="34" charset="-122"/>
              </a:rPr>
              <a:t>好灭火距离。</a:t>
            </a:r>
            <a:endParaRPr lang="en-US" altLang="zh-CN" sz="2800" dirty="0">
              <a:latin typeface="Arial" pitchFamily="34" charset="0"/>
              <a:ea typeface="Adobe 黑体 Std R" pitchFamily="34" charset="-122"/>
            </a:endParaRPr>
          </a:p>
          <a:p>
            <a:pPr marL="342900" indent="-342900">
              <a:lnSpc>
                <a:spcPct val="110000"/>
              </a:lnSpc>
              <a:spcBef>
                <a:spcPts val="600"/>
              </a:spcBef>
              <a:buFont typeface="Wingdings" pitchFamily="2" charset="2"/>
              <a:buChar char="Ø"/>
              <a:defRPr/>
            </a:pPr>
            <a:r>
              <a:rPr lang="zh-CN" altLang="en-US" sz="2800" dirty="0" smtClean="0">
                <a:latin typeface="Arial" pitchFamily="34" charset="0"/>
                <a:ea typeface="Adobe 黑体 Std R" pitchFamily="34" charset="-122"/>
              </a:rPr>
              <a:t> 对准</a:t>
            </a:r>
            <a:r>
              <a:rPr lang="zh-CN" altLang="en-US" sz="2800" dirty="0">
                <a:latin typeface="Arial" pitchFamily="34" charset="0"/>
                <a:ea typeface="Adobe 黑体 Std R" pitchFamily="34" charset="-122"/>
              </a:rPr>
              <a:t>火源根部喷射。</a:t>
            </a:r>
            <a:endParaRPr lang="en-US" altLang="zh-CN" sz="2800" dirty="0">
              <a:latin typeface="Arial" pitchFamily="34" charset="0"/>
              <a:ea typeface="Adobe 黑体 Std R" pitchFamily="34" charset="-122"/>
            </a:endParaRPr>
          </a:p>
        </p:txBody>
      </p:sp>
      <p:pic>
        <p:nvPicPr>
          <p:cNvPr id="21509" name="Picture 6" descr="http://file.youboy.com/a/26/26/18/1/416374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1256" y="4293096"/>
            <a:ext cx="2065141" cy="2450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2" descr="logocolo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矩形 15"/>
          <p:cNvSpPr>
            <a:spLocks noChangeArrowheads="1"/>
          </p:cNvSpPr>
          <p:nvPr/>
        </p:nvSpPr>
        <p:spPr bwMode="auto">
          <a:xfrm>
            <a:off x="1619672" y="272842"/>
            <a:ext cx="53142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a:solidFill>
                  <a:srgbClr val="FF0000"/>
                </a:solidFill>
                <a:latin typeface="Helvetica" pitchFamily="34" charset="0"/>
                <a:ea typeface="Adobe 黑体 Std R" pitchFamily="34" charset="-122"/>
              </a:rPr>
              <a:t>干粉</a:t>
            </a:r>
            <a:r>
              <a:rPr lang="zh-CN" altLang="en-US" sz="4000" b="1" dirty="0" smtClean="0">
                <a:solidFill>
                  <a:srgbClr val="FF0000"/>
                </a:solidFill>
                <a:latin typeface="Helvetica" pitchFamily="34" charset="0"/>
                <a:ea typeface="Adobe 黑体 Std R" pitchFamily="34" charset="-122"/>
              </a:rPr>
              <a:t>灭火器</a:t>
            </a:r>
            <a:r>
              <a:rPr lang="zh-CN" altLang="en-US" sz="4000" b="1" dirty="0">
                <a:solidFill>
                  <a:srgbClr val="FF0000"/>
                </a:solidFill>
                <a:latin typeface="Helvetica" pitchFamily="34" charset="0"/>
                <a:ea typeface="Adobe 黑体 Std R" pitchFamily="34" charset="-122"/>
              </a:rPr>
              <a:t>的</a:t>
            </a:r>
            <a:r>
              <a:rPr lang="zh-CN" altLang="en-US" sz="4000" b="1" dirty="0" smtClean="0">
                <a:solidFill>
                  <a:srgbClr val="FF0000"/>
                </a:solidFill>
                <a:latin typeface="Helvetica" pitchFamily="34" charset="0"/>
                <a:ea typeface="Adobe 黑体 Std R" pitchFamily="34" charset="-122"/>
              </a:rPr>
              <a:t>使用方法</a:t>
            </a:r>
            <a:endParaRPr lang="en-US" altLang="zh-CN" sz="4000" b="1" dirty="0">
              <a:solidFill>
                <a:srgbClr val="FF0000"/>
              </a:solidFill>
              <a:latin typeface="Helvetica" pitchFamily="34" charset="0"/>
              <a:ea typeface="Adobe 黑体 Std R" pitchFamily="34" charset="-122"/>
            </a:endParaRPr>
          </a:p>
        </p:txBody>
      </p:sp>
      <p:sp>
        <p:nvSpPr>
          <p:cNvPr id="4" name="矩形 3"/>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2" descr="logocol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 name="图片 440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8806" y="3875374"/>
            <a:ext cx="7949618" cy="2721978"/>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2"/>
          <p:cNvSpPr txBox="1">
            <a:spLocks noChangeArrowheads="1"/>
          </p:cNvSpPr>
          <p:nvPr/>
        </p:nvSpPr>
        <p:spPr bwMode="auto">
          <a:xfrm>
            <a:off x="3131840" y="2071619"/>
            <a:ext cx="3580567" cy="1200329"/>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algn="just">
              <a:spcAft>
                <a:spcPts val="0"/>
              </a:spcAft>
            </a:pPr>
            <a:r>
              <a:rPr lang="zh-CN" sz="2400" kern="100" dirty="0">
                <a:solidFill>
                  <a:srgbClr val="000000"/>
                </a:solidFill>
                <a:effectLst/>
                <a:latin typeface="Calibri" panose="020F0502020204030204" pitchFamily="34" charset="0"/>
                <a:ea typeface="黑体" panose="02010609060101010101" pitchFamily="49" charset="-122"/>
                <a:cs typeface="Arial" panose="020B0604020202020204" pitchFamily="34" charset="0"/>
              </a:rPr>
              <a:t>适用于扑救各种易燃</a:t>
            </a:r>
            <a:r>
              <a:rPr lang="en-US" sz="2400" kern="100" dirty="0">
                <a:solidFill>
                  <a:srgbClr val="000000"/>
                </a:solidFill>
                <a:effectLst/>
                <a:latin typeface="Calibri" panose="020F0502020204030204" pitchFamily="34" charset="0"/>
                <a:ea typeface="黑体" panose="02010609060101010101" pitchFamily="49" charset="-122"/>
                <a:cs typeface="Arial" panose="020B0604020202020204" pitchFamily="34" charset="0"/>
              </a:rPr>
              <a:t>/</a:t>
            </a:r>
            <a:r>
              <a:rPr lang="zh-CN" sz="2400" kern="100" dirty="0">
                <a:solidFill>
                  <a:srgbClr val="000000"/>
                </a:solidFill>
                <a:effectLst/>
                <a:latin typeface="Calibri" panose="020F0502020204030204" pitchFamily="34" charset="0"/>
                <a:ea typeface="黑体" panose="02010609060101010101" pitchFamily="49" charset="-122"/>
                <a:cs typeface="Arial" panose="020B0604020202020204" pitchFamily="34" charset="0"/>
              </a:rPr>
              <a:t>可燃液体、易燃</a:t>
            </a:r>
            <a:r>
              <a:rPr lang="en-US" sz="2400" kern="100" dirty="0">
                <a:solidFill>
                  <a:srgbClr val="000000"/>
                </a:solidFill>
                <a:effectLst/>
                <a:latin typeface="Calibri" panose="020F0502020204030204" pitchFamily="34" charset="0"/>
                <a:ea typeface="黑体" panose="02010609060101010101" pitchFamily="49" charset="-122"/>
                <a:cs typeface="Arial" panose="020B0604020202020204" pitchFamily="34" charset="0"/>
              </a:rPr>
              <a:t>/</a:t>
            </a:r>
            <a:r>
              <a:rPr lang="zh-CN" sz="2400" kern="100" dirty="0">
                <a:solidFill>
                  <a:srgbClr val="000000"/>
                </a:solidFill>
                <a:effectLst/>
                <a:latin typeface="Calibri" panose="020F0502020204030204" pitchFamily="34" charset="0"/>
                <a:ea typeface="黑体" panose="02010609060101010101" pitchFamily="49" charset="-122"/>
                <a:cs typeface="Arial" panose="020B0604020202020204" pitchFamily="34" charset="0"/>
              </a:rPr>
              <a:t>可燃气体火灾，以及电器设备火灾</a:t>
            </a:r>
            <a:endParaRPr lang="zh-CN" sz="2400" kern="100" dirty="0">
              <a:effectLst/>
              <a:latin typeface="Calibri" panose="020F0502020204030204" pitchFamily="34" charset="0"/>
              <a:cs typeface="Times New Roman" panose="02020603050405020304" pitchFamily="18" charset="0"/>
            </a:endParaRPr>
          </a:p>
        </p:txBody>
      </p:sp>
      <p:sp>
        <p:nvSpPr>
          <p:cNvPr id="7" name="Rectangle 7"/>
          <p:cNvSpPr>
            <a:spLocks noChangeArrowheads="1"/>
          </p:cNvSpPr>
          <p:nvPr/>
        </p:nvSpPr>
        <p:spPr bwMode="auto">
          <a:xfrm>
            <a:off x="830790" y="2394784"/>
            <a:ext cx="2108269"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r>
              <a:rPr lang="zh-CN" altLang="en-US" sz="3000" b="1" dirty="0">
                <a:solidFill>
                  <a:srgbClr val="7030A0"/>
                </a:solidFill>
                <a:latin typeface="Helvetica" pitchFamily="34" charset="0"/>
                <a:ea typeface="Adobe 黑体 Std R" pitchFamily="34" charset="-122"/>
              </a:rPr>
              <a:t>干粉灭火器</a:t>
            </a:r>
            <a:endParaRPr lang="zh-CN" altLang="en-US" sz="3000" dirty="0">
              <a:solidFill>
                <a:srgbClr val="7030A0"/>
              </a:solidFill>
            </a:endParaRPr>
          </a:p>
        </p:txBody>
      </p:sp>
      <p:sp>
        <p:nvSpPr>
          <p:cNvPr id="8" name="Rectangle 8"/>
          <p:cNvSpPr>
            <a:spLocks noChangeArrowheads="1"/>
          </p:cNvSpPr>
          <p:nvPr/>
        </p:nvSpPr>
        <p:spPr bwMode="auto">
          <a:xfrm>
            <a:off x="755576" y="371514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圆角矩形 13"/>
          <p:cNvSpPr/>
          <p:nvPr/>
        </p:nvSpPr>
        <p:spPr>
          <a:xfrm>
            <a:off x="251520" y="1757429"/>
            <a:ext cx="8352928" cy="4983939"/>
          </a:xfrm>
          <a:prstGeom prst="round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pic>
        <p:nvPicPr>
          <p:cNvPr id="15" name="图片 440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92281" y="1340768"/>
            <a:ext cx="1775876" cy="24471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79512" y="1475848"/>
            <a:ext cx="8568952" cy="5382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2" descr="logocol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5"/>
          <p:cNvSpPr>
            <a:spLocks noChangeArrowheads="1"/>
          </p:cNvSpPr>
          <p:nvPr/>
        </p:nvSpPr>
        <p:spPr bwMode="auto">
          <a:xfrm>
            <a:off x="899592" y="260648"/>
            <a:ext cx="634019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二氧化碳灭火器</a:t>
            </a:r>
            <a:r>
              <a:rPr lang="zh-CN" altLang="en-US" sz="4000" b="1" dirty="0">
                <a:solidFill>
                  <a:srgbClr val="FF0000"/>
                </a:solidFill>
                <a:latin typeface="Helvetica" pitchFamily="34" charset="0"/>
                <a:ea typeface="Adobe 黑体 Std R" pitchFamily="34" charset="-122"/>
              </a:rPr>
              <a:t>的</a:t>
            </a:r>
            <a:r>
              <a:rPr lang="zh-CN" altLang="en-US" sz="4000" b="1" dirty="0" smtClean="0">
                <a:solidFill>
                  <a:srgbClr val="FF0000"/>
                </a:solidFill>
                <a:latin typeface="Helvetica" pitchFamily="34" charset="0"/>
                <a:ea typeface="Adobe 黑体 Std R" pitchFamily="34" charset="-122"/>
              </a:rPr>
              <a:t>使用方法</a:t>
            </a:r>
            <a:endParaRPr lang="en-US" altLang="zh-CN" sz="4000" b="1" dirty="0">
              <a:solidFill>
                <a:srgbClr val="FF0000"/>
              </a:solidFill>
              <a:latin typeface="Helvetica" pitchFamily="34" charset="0"/>
              <a:ea typeface="Adobe 黑体 Std R" pitchFamily="34" charset="-122"/>
            </a:endParaRPr>
          </a:p>
        </p:txBody>
      </p:sp>
      <p:pic>
        <p:nvPicPr>
          <p:cNvPr id="5" name="图片 4"/>
          <p:cNvPicPr>
            <a:picLocks noChangeAspect="1"/>
          </p:cNvPicPr>
          <p:nvPr/>
        </p:nvPicPr>
        <p:blipFill>
          <a:blip r:embed="rId5"/>
          <a:stretch>
            <a:fillRect/>
          </a:stretch>
        </p:blipFill>
        <p:spPr>
          <a:xfrm>
            <a:off x="3783383" y="4581128"/>
            <a:ext cx="1769688" cy="180020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79512" y="1464503"/>
            <a:ext cx="8596368" cy="5379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15"/>
          <p:cNvSpPr>
            <a:spLocks noChangeArrowheads="1"/>
          </p:cNvSpPr>
          <p:nvPr/>
        </p:nvSpPr>
        <p:spPr bwMode="auto">
          <a:xfrm>
            <a:off x="527154" y="260648"/>
            <a:ext cx="685315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推车式干粉灭火器</a:t>
            </a:r>
            <a:r>
              <a:rPr lang="zh-CN" altLang="en-US" sz="4000" b="1" dirty="0">
                <a:solidFill>
                  <a:srgbClr val="FF0000"/>
                </a:solidFill>
                <a:latin typeface="Helvetica" pitchFamily="34" charset="0"/>
                <a:ea typeface="Adobe 黑体 Std R" pitchFamily="34" charset="-122"/>
              </a:rPr>
              <a:t>的</a:t>
            </a:r>
            <a:r>
              <a:rPr lang="zh-CN" altLang="en-US" sz="4000" b="1" dirty="0" smtClean="0">
                <a:solidFill>
                  <a:srgbClr val="FF0000"/>
                </a:solidFill>
                <a:latin typeface="Helvetica" pitchFamily="34" charset="0"/>
                <a:ea typeface="Adobe 黑体 Std R" pitchFamily="34" charset="-122"/>
              </a:rPr>
              <a:t>使用方法</a:t>
            </a:r>
            <a:endParaRPr lang="en-US" altLang="zh-CN" sz="4000" b="1" dirty="0">
              <a:solidFill>
                <a:srgbClr val="FF0000"/>
              </a:solidFill>
              <a:latin typeface="Helvetica" pitchFamily="34" charset="0"/>
              <a:ea typeface="Adobe 黑体 Std R" pitchFamily="34" charset="-122"/>
            </a:endParaRPr>
          </a:p>
        </p:txBody>
      </p:sp>
      <p:sp>
        <p:nvSpPr>
          <p:cNvPr id="6" name="矩形 5"/>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2" descr="logocol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15"/>
          <p:cNvSpPr>
            <a:spLocks noChangeArrowheads="1"/>
          </p:cNvSpPr>
          <p:nvPr/>
        </p:nvSpPr>
        <p:spPr bwMode="auto">
          <a:xfrm>
            <a:off x="1409060" y="272842"/>
            <a:ext cx="582723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其它灭火</a:t>
            </a:r>
            <a:r>
              <a:rPr lang="zh-CN" altLang="en-US" sz="4000" b="1" dirty="0">
                <a:solidFill>
                  <a:srgbClr val="FF0000"/>
                </a:solidFill>
                <a:latin typeface="Helvetica" pitchFamily="34" charset="0"/>
                <a:ea typeface="Adobe 黑体 Std R" pitchFamily="34" charset="-122"/>
              </a:rPr>
              <a:t>设备的</a:t>
            </a:r>
            <a:r>
              <a:rPr lang="zh-CN" altLang="en-US" sz="4000" b="1" dirty="0" smtClean="0">
                <a:solidFill>
                  <a:srgbClr val="FF0000"/>
                </a:solidFill>
                <a:latin typeface="Helvetica" pitchFamily="34" charset="0"/>
                <a:ea typeface="Adobe 黑体 Std R" pitchFamily="34" charset="-122"/>
              </a:rPr>
              <a:t>使用方法</a:t>
            </a:r>
            <a:endParaRPr lang="en-US" altLang="zh-CN" sz="4000" b="1" dirty="0">
              <a:solidFill>
                <a:srgbClr val="FF0000"/>
              </a:solidFill>
              <a:latin typeface="Helvetica" pitchFamily="34" charset="0"/>
              <a:ea typeface="Adobe 黑体 Std R" pitchFamily="34" charset="-122"/>
            </a:endParaRPr>
          </a:p>
        </p:txBody>
      </p:sp>
      <p:sp>
        <p:nvSpPr>
          <p:cNvPr id="26627" name="矩形 2"/>
          <p:cNvSpPr>
            <a:spLocks noChangeArrowheads="1"/>
          </p:cNvSpPr>
          <p:nvPr/>
        </p:nvSpPr>
        <p:spPr bwMode="auto">
          <a:xfrm>
            <a:off x="615352" y="4221088"/>
            <a:ext cx="5210649" cy="2179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150000"/>
              </a:lnSpc>
            </a:pPr>
            <a:endParaRPr lang="en-US" altLang="zh-CN" sz="2000" b="1" dirty="0">
              <a:solidFill>
                <a:srgbClr val="333399"/>
              </a:solidFill>
              <a:ea typeface="Adobe 黑体 Std R" pitchFamily="34" charset="-122"/>
            </a:endParaRPr>
          </a:p>
          <a:p>
            <a:pPr eaLnBrk="1" hangingPunct="1">
              <a:lnSpc>
                <a:spcPct val="110000"/>
              </a:lnSpc>
            </a:pPr>
            <a:r>
              <a:rPr lang="zh-CN" altLang="en-US" sz="3600" b="1" dirty="0">
                <a:solidFill>
                  <a:srgbClr val="333399"/>
                </a:solidFill>
                <a:ea typeface="Adobe 黑体 Std R" pitchFamily="34" charset="-122"/>
              </a:rPr>
              <a:t>其他：</a:t>
            </a:r>
            <a:endParaRPr lang="en-US" altLang="zh-CN" sz="3600" b="1" dirty="0">
              <a:solidFill>
                <a:srgbClr val="333399"/>
              </a:solidFill>
              <a:ea typeface="Adobe 黑体 Std R" pitchFamily="34" charset="-122"/>
            </a:endParaRPr>
          </a:p>
          <a:p>
            <a:pPr eaLnBrk="1" hangingPunct="1">
              <a:lnSpc>
                <a:spcPct val="110000"/>
              </a:lnSpc>
            </a:pPr>
            <a:r>
              <a:rPr lang="zh-CN" altLang="en-US" sz="3000" b="1" dirty="0">
                <a:solidFill>
                  <a:srgbClr val="333399"/>
                </a:solidFill>
                <a:ea typeface="Adobe 黑体 Std R" pitchFamily="34" charset="-122"/>
              </a:rPr>
              <a:t>因地制宜、适当物品</a:t>
            </a:r>
            <a:r>
              <a:rPr lang="zh-CN" altLang="en-US" sz="3000" b="1" dirty="0" smtClean="0">
                <a:solidFill>
                  <a:srgbClr val="333399"/>
                </a:solidFill>
                <a:ea typeface="Adobe 黑体 Std R" pitchFamily="34" charset="-122"/>
              </a:rPr>
              <a:t>。</a:t>
            </a:r>
            <a:endParaRPr lang="en-US" altLang="zh-CN" sz="3000" b="1" dirty="0" smtClean="0">
              <a:solidFill>
                <a:srgbClr val="333399"/>
              </a:solidFill>
              <a:ea typeface="Adobe 黑体 Std R" pitchFamily="34" charset="-122"/>
            </a:endParaRPr>
          </a:p>
          <a:p>
            <a:pPr eaLnBrk="1" hangingPunct="1">
              <a:lnSpc>
                <a:spcPct val="110000"/>
              </a:lnSpc>
            </a:pPr>
            <a:r>
              <a:rPr lang="zh-CN" altLang="en-US" sz="3000" b="1" dirty="0" smtClean="0">
                <a:solidFill>
                  <a:srgbClr val="333399"/>
                </a:solidFill>
                <a:ea typeface="Adobe 黑体 Std R" pitchFamily="34" charset="-122"/>
              </a:rPr>
              <a:t>湿</a:t>
            </a:r>
            <a:r>
              <a:rPr lang="zh-CN" altLang="en-US" sz="3000" b="1" dirty="0">
                <a:solidFill>
                  <a:srgbClr val="333399"/>
                </a:solidFill>
                <a:ea typeface="Adobe 黑体 Std R" pitchFamily="34" charset="-122"/>
              </a:rPr>
              <a:t>抹布、沙土等。</a:t>
            </a:r>
            <a:endParaRPr lang="en-US" altLang="zh-CN" sz="3000" b="1" dirty="0">
              <a:solidFill>
                <a:srgbClr val="333399"/>
              </a:solidFill>
              <a:ea typeface="Adobe 黑体 Std R" pitchFamily="34" charset="-122"/>
            </a:endParaRPr>
          </a:p>
        </p:txBody>
      </p:sp>
      <p:pic>
        <p:nvPicPr>
          <p:cNvPr id="26628" name="图片 14" descr="调整大小 SDC10774.JPG"/>
          <p:cNvPicPr>
            <a:picLocks noChangeAspect="1"/>
          </p:cNvPicPr>
          <p:nvPr/>
        </p:nvPicPr>
        <p:blipFill>
          <a:blip r:embed="rId2" cstate="print">
            <a:extLst>
              <a:ext uri="{28A0092B-C50C-407E-A947-70E740481C1C}">
                <a14:useLocalDpi xmlns:a14="http://schemas.microsoft.com/office/drawing/2010/main" val="0"/>
              </a:ext>
            </a:extLst>
          </a:blip>
          <a:srcRect r="3929" b="13026"/>
          <a:stretch>
            <a:fillRect/>
          </a:stretch>
        </p:blipFill>
        <p:spPr bwMode="auto">
          <a:xfrm>
            <a:off x="6813760" y="4437112"/>
            <a:ext cx="1954824"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2" descr="logocol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4"/>
          <a:stretch>
            <a:fillRect/>
          </a:stretch>
        </p:blipFill>
        <p:spPr>
          <a:xfrm>
            <a:off x="308381" y="1511439"/>
            <a:ext cx="8203500" cy="272080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lum bright="10000"/>
            <a:extLst>
              <a:ext uri="{28A0092B-C50C-407E-A947-70E740481C1C}">
                <a14:useLocalDpi xmlns:a14="http://schemas.microsoft.com/office/drawing/2010/main" val="0"/>
              </a:ext>
            </a:extLst>
          </a:blip>
          <a:srcRect/>
          <a:stretch>
            <a:fillRect/>
          </a:stretch>
        </p:blipFill>
        <p:spPr bwMode="auto">
          <a:xfrm>
            <a:off x="515098" y="1327856"/>
            <a:ext cx="2415907" cy="339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2" name="Picture 3"/>
          <p:cNvPicPr>
            <a:picLocks noChangeAspect="1" noChangeArrowheads="1"/>
          </p:cNvPicPr>
          <p:nvPr/>
        </p:nvPicPr>
        <p:blipFill>
          <a:blip r:embed="rId3" cstate="print">
            <a:lum bright="10000"/>
            <a:extLst>
              <a:ext uri="{28A0092B-C50C-407E-A947-70E740481C1C}">
                <a14:useLocalDpi xmlns:a14="http://schemas.microsoft.com/office/drawing/2010/main" val="0"/>
              </a:ext>
            </a:extLst>
          </a:blip>
          <a:srcRect/>
          <a:stretch>
            <a:fillRect/>
          </a:stretch>
        </p:blipFill>
        <p:spPr bwMode="auto">
          <a:xfrm>
            <a:off x="6649775" y="1529516"/>
            <a:ext cx="2384688" cy="3042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AutoShape 5"/>
          <p:cNvSpPr>
            <a:spLocks noChangeArrowheads="1"/>
          </p:cNvSpPr>
          <p:nvPr/>
        </p:nvSpPr>
        <p:spPr bwMode="auto">
          <a:xfrm rot="10800000">
            <a:off x="3996530" y="5243477"/>
            <a:ext cx="719138" cy="379413"/>
          </a:xfrm>
          <a:prstGeom prst="rightArrow">
            <a:avLst>
              <a:gd name="adj1" fmla="val 50000"/>
              <a:gd name="adj2" fmla="val 71033"/>
            </a:avLst>
          </a:prstGeom>
          <a:solidFill>
            <a:srgbClr val="FF9900"/>
          </a:solidFill>
          <a:ln w="9525">
            <a:solidFill>
              <a:schemeClr val="tx1"/>
            </a:solidFill>
            <a:miter lim="800000"/>
            <a:headEnd/>
            <a:tailEnd/>
          </a:ln>
        </p:spPr>
        <p:txBody>
          <a:bodyPr rot="10800000"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dirty="0">
              <a:solidFill>
                <a:schemeClr val="accent1"/>
              </a:solidFill>
              <a:ea typeface="Adobe 黑体 Std R" pitchFamily="34" charset="-122"/>
            </a:endParaRPr>
          </a:p>
        </p:txBody>
      </p:sp>
      <p:pic>
        <p:nvPicPr>
          <p:cNvPr id="27654" name="Picture 4"/>
          <p:cNvPicPr>
            <a:picLocks noChangeAspect="1" noChangeArrowheads="1"/>
          </p:cNvPicPr>
          <p:nvPr/>
        </p:nvPicPr>
        <p:blipFill>
          <a:blip r:embed="rId4" cstate="print">
            <a:lum bright="10000"/>
            <a:extLst>
              <a:ext uri="{28A0092B-C50C-407E-A947-70E740481C1C}">
                <a14:useLocalDpi xmlns:a14="http://schemas.microsoft.com/office/drawing/2010/main" val="0"/>
              </a:ext>
            </a:extLst>
          </a:blip>
          <a:srcRect/>
          <a:stretch>
            <a:fillRect/>
          </a:stretch>
        </p:blipFill>
        <p:spPr bwMode="auto">
          <a:xfrm>
            <a:off x="3336669" y="1327856"/>
            <a:ext cx="2530732" cy="3244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2"/>
          <p:cNvPicPr>
            <a:picLocks noChangeAspect="1" noChangeArrowheads="1"/>
          </p:cNvPicPr>
          <p:nvPr/>
        </p:nvPicPr>
        <p:blipFill>
          <a:blip r:embed="rId5" cstate="print">
            <a:lum bright="10000"/>
            <a:extLst>
              <a:ext uri="{28A0092B-C50C-407E-A947-70E740481C1C}">
                <a14:useLocalDpi xmlns:a14="http://schemas.microsoft.com/office/drawing/2010/main" val="0"/>
              </a:ext>
            </a:extLst>
          </a:blip>
          <a:srcRect/>
          <a:stretch>
            <a:fillRect/>
          </a:stretch>
        </p:blipFill>
        <p:spPr bwMode="auto">
          <a:xfrm>
            <a:off x="899592" y="3933262"/>
            <a:ext cx="2907109" cy="292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6" name="AutoShape 5"/>
          <p:cNvSpPr>
            <a:spLocks noChangeArrowheads="1"/>
          </p:cNvSpPr>
          <p:nvPr/>
        </p:nvSpPr>
        <p:spPr bwMode="auto">
          <a:xfrm>
            <a:off x="5756275" y="2376488"/>
            <a:ext cx="720725" cy="379412"/>
          </a:xfrm>
          <a:prstGeom prst="rightArrow">
            <a:avLst>
              <a:gd name="adj1" fmla="val 50000"/>
              <a:gd name="adj2" fmla="val 71190"/>
            </a:avLst>
          </a:prstGeom>
          <a:solidFill>
            <a:srgbClr val="FF9900"/>
          </a:solidFill>
          <a:ln w="9525">
            <a:solidFill>
              <a:schemeClr val="tx1"/>
            </a:solidFill>
            <a:miter lim="800000"/>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dirty="0">
              <a:solidFill>
                <a:schemeClr val="accent1"/>
              </a:solidFill>
              <a:ea typeface="Adobe 黑体 Std R" pitchFamily="34" charset="-122"/>
            </a:endParaRPr>
          </a:p>
        </p:txBody>
      </p:sp>
      <p:pic>
        <p:nvPicPr>
          <p:cNvPr id="27657" name="Picture 4"/>
          <p:cNvPicPr>
            <a:picLocks noChangeAspect="1" noChangeArrowheads="1"/>
          </p:cNvPicPr>
          <p:nvPr/>
        </p:nvPicPr>
        <p:blipFill>
          <a:blip r:embed="rId6" cstate="print">
            <a:lum bright="10000"/>
            <a:extLst>
              <a:ext uri="{28A0092B-C50C-407E-A947-70E740481C1C}">
                <a14:useLocalDpi xmlns:a14="http://schemas.microsoft.com/office/drawing/2010/main" val="0"/>
              </a:ext>
            </a:extLst>
          </a:blip>
          <a:srcRect/>
          <a:stretch>
            <a:fillRect/>
          </a:stretch>
        </p:blipFill>
        <p:spPr bwMode="auto">
          <a:xfrm>
            <a:off x="4644008" y="3864581"/>
            <a:ext cx="2781830" cy="2993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8" name="AutoShape 18"/>
          <p:cNvSpPr>
            <a:spLocks noChangeArrowheads="1"/>
          </p:cNvSpPr>
          <p:nvPr/>
        </p:nvSpPr>
        <p:spPr bwMode="auto">
          <a:xfrm rot="-10607878">
            <a:off x="7788275" y="4572000"/>
            <a:ext cx="609600" cy="10668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FF9900"/>
          </a:solidFill>
          <a:ln w="9525">
            <a:solidFill>
              <a:schemeClr val="tx1"/>
            </a:solidFill>
            <a:miter lim="800000"/>
            <a:headEnd/>
            <a:tailEnd/>
          </a:ln>
        </p:spPr>
        <p:txBody>
          <a:bodyPr wrap="none" anchor="ctr"/>
          <a:lstStyle/>
          <a:p>
            <a:endParaRPr lang="zh-CN" altLang="en-US" dirty="0">
              <a:ea typeface="Adobe 黑体 Std R" pitchFamily="34" charset="-122"/>
            </a:endParaRPr>
          </a:p>
        </p:txBody>
      </p:sp>
      <p:sp>
        <p:nvSpPr>
          <p:cNvPr id="27659" name="矩形 15"/>
          <p:cNvSpPr>
            <a:spLocks noChangeArrowheads="1"/>
          </p:cNvSpPr>
          <p:nvPr/>
        </p:nvSpPr>
        <p:spPr bwMode="auto">
          <a:xfrm>
            <a:off x="2749728" y="272842"/>
            <a:ext cx="326243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a:solidFill>
                  <a:srgbClr val="FF0000"/>
                </a:solidFill>
                <a:latin typeface="Helvetica" pitchFamily="34" charset="0"/>
                <a:ea typeface="Adobe 黑体 Std R" pitchFamily="34" charset="-122"/>
              </a:rPr>
              <a:t>消火栓的使用</a:t>
            </a:r>
            <a:endParaRPr lang="en-US" altLang="zh-CN" sz="4000" b="1" dirty="0">
              <a:solidFill>
                <a:srgbClr val="FF0000"/>
              </a:solidFill>
              <a:latin typeface="Helvetica" pitchFamily="34" charset="0"/>
              <a:ea typeface="Adobe 黑体 Std R" pitchFamily="34" charset="-122"/>
            </a:endParaRPr>
          </a:p>
        </p:txBody>
      </p:sp>
      <p:sp>
        <p:nvSpPr>
          <p:cNvPr id="12" name="AutoShape 5"/>
          <p:cNvSpPr>
            <a:spLocks noChangeArrowheads="1"/>
          </p:cNvSpPr>
          <p:nvPr/>
        </p:nvSpPr>
        <p:spPr bwMode="auto">
          <a:xfrm>
            <a:off x="2481263" y="2376488"/>
            <a:ext cx="719137" cy="379412"/>
          </a:xfrm>
          <a:prstGeom prst="rightArrow">
            <a:avLst>
              <a:gd name="adj1" fmla="val 50000"/>
              <a:gd name="adj2" fmla="val 71034"/>
            </a:avLst>
          </a:prstGeom>
          <a:solidFill>
            <a:srgbClr val="FF9900"/>
          </a:solidFill>
          <a:ln w="9525">
            <a:solidFill>
              <a:schemeClr val="tx1"/>
            </a:solidFill>
            <a:miter lim="800000"/>
            <a:headEnd/>
            <a:tailEnd/>
          </a:ln>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dirty="0">
              <a:solidFill>
                <a:schemeClr val="accent1"/>
              </a:solidFill>
              <a:ea typeface="Adobe 黑体 Std R" pitchFamily="34" charset="-122"/>
            </a:endParaRPr>
          </a:p>
        </p:txBody>
      </p:sp>
      <p:sp>
        <p:nvSpPr>
          <p:cNvPr id="13" name="矩形 12"/>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Picture 2" descr="logocolo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15"/>
          <p:cNvSpPr>
            <a:spLocks noChangeArrowheads="1"/>
          </p:cNvSpPr>
          <p:nvPr/>
        </p:nvSpPr>
        <p:spPr bwMode="auto">
          <a:xfrm>
            <a:off x="3203848" y="272842"/>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a:solidFill>
                  <a:srgbClr val="FF0000"/>
                </a:solidFill>
                <a:latin typeface="Helvetica" pitchFamily="34" charset="0"/>
                <a:ea typeface="Adobe 黑体 Std R" pitchFamily="34" charset="-122"/>
              </a:rPr>
              <a:t>准确报警</a:t>
            </a:r>
            <a:endParaRPr lang="en-US" altLang="zh-CN" sz="4000" b="1" dirty="0">
              <a:solidFill>
                <a:srgbClr val="FF0000"/>
              </a:solidFill>
              <a:latin typeface="Helvetica" pitchFamily="34" charset="0"/>
              <a:ea typeface="Adobe 黑体 Std R" pitchFamily="34" charset="-122"/>
            </a:endParaRPr>
          </a:p>
        </p:txBody>
      </p:sp>
      <p:sp>
        <p:nvSpPr>
          <p:cNvPr id="28675" name="矩形 2"/>
          <p:cNvSpPr>
            <a:spLocks noChangeArrowheads="1"/>
          </p:cNvSpPr>
          <p:nvPr/>
        </p:nvSpPr>
        <p:spPr bwMode="auto">
          <a:xfrm>
            <a:off x="611560" y="1525833"/>
            <a:ext cx="7560840" cy="492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ts val="800"/>
              </a:spcBef>
              <a:spcAft>
                <a:spcPts val="1200"/>
              </a:spcAft>
            </a:pPr>
            <a:r>
              <a:rPr lang="en-US" altLang="zh-CN" sz="4400" b="1" dirty="0">
                <a:solidFill>
                  <a:srgbClr val="FF0000"/>
                </a:solidFill>
                <a:effectLst>
                  <a:outerShdw blurRad="38100" dist="38100" dir="2700000" algn="tl">
                    <a:srgbClr val="000000">
                      <a:alpha val="43137"/>
                    </a:srgbClr>
                  </a:outerShdw>
                </a:effectLst>
                <a:ea typeface="Adobe 黑体 Std R" pitchFamily="34" charset="-122"/>
              </a:rPr>
              <a:t>119</a:t>
            </a:r>
            <a:r>
              <a:rPr lang="zh-CN" altLang="en-US" sz="4400" b="1" dirty="0">
                <a:solidFill>
                  <a:srgbClr val="FF0000"/>
                </a:solidFill>
                <a:effectLst>
                  <a:outerShdw blurRad="38100" dist="38100" dir="2700000" algn="tl">
                    <a:srgbClr val="000000">
                      <a:alpha val="43137"/>
                    </a:srgbClr>
                  </a:outerShdw>
                </a:effectLst>
                <a:ea typeface="Adobe 黑体 Std R" pitchFamily="34" charset="-122"/>
              </a:rPr>
              <a:t>：</a:t>
            </a:r>
            <a:endParaRPr lang="en-US" altLang="zh-CN" sz="4400" b="1" dirty="0">
              <a:solidFill>
                <a:srgbClr val="FF0000"/>
              </a:solidFill>
              <a:effectLst>
                <a:outerShdw blurRad="38100" dist="38100" dir="2700000" algn="tl">
                  <a:srgbClr val="000000">
                    <a:alpha val="43137"/>
                  </a:srgbClr>
                </a:outerShdw>
              </a:effectLst>
              <a:ea typeface="Adobe 黑体 Std R" pitchFamily="34" charset="-122"/>
            </a:endParaRPr>
          </a:p>
          <a:p>
            <a:pPr marL="457200" indent="-457200" eaLnBrk="1" hangingPunct="1">
              <a:lnSpc>
                <a:spcPct val="110000"/>
              </a:lnSpc>
              <a:spcBef>
                <a:spcPts val="1200"/>
              </a:spcBef>
              <a:spcAft>
                <a:spcPts val="0"/>
              </a:spcAft>
              <a:buFont typeface="Arial" panose="020B0604020202020204" pitchFamily="34" charset="0"/>
              <a:buChar char="•"/>
            </a:pPr>
            <a:r>
              <a:rPr lang="zh-CN" altLang="en-US" sz="2600" b="1" dirty="0">
                <a:latin typeface="微软雅黑" panose="020B0503020204020204" pitchFamily="34" charset="-122"/>
                <a:ea typeface="微软雅黑" panose="020B0503020204020204" pitchFamily="34" charset="-122"/>
              </a:rPr>
              <a:t>着火</a:t>
            </a:r>
            <a:r>
              <a:rPr lang="zh-CN" altLang="en-US" sz="2600" b="1" dirty="0">
                <a:solidFill>
                  <a:srgbClr val="C00000"/>
                </a:solidFill>
                <a:latin typeface="微软雅黑" panose="020B0503020204020204" pitchFamily="34" charset="-122"/>
                <a:ea typeface="微软雅黑" panose="020B0503020204020204" pitchFamily="34" charset="-122"/>
              </a:rPr>
              <a:t>单位名称、详细地址</a:t>
            </a:r>
            <a:endParaRPr lang="en-US" altLang="zh-CN" sz="2600" b="1" dirty="0">
              <a:solidFill>
                <a:srgbClr val="C00000"/>
              </a:solidFill>
              <a:latin typeface="微软雅黑" panose="020B0503020204020204" pitchFamily="34" charset="-122"/>
              <a:ea typeface="微软雅黑" panose="020B0503020204020204" pitchFamily="34" charset="-122"/>
            </a:endParaRPr>
          </a:p>
          <a:p>
            <a:pPr marL="457200" indent="-457200" eaLnBrk="1" hangingPunct="1">
              <a:lnSpc>
                <a:spcPct val="110000"/>
              </a:lnSpc>
              <a:spcBef>
                <a:spcPts val="1200"/>
              </a:spcBef>
              <a:spcAft>
                <a:spcPts val="0"/>
              </a:spcAft>
              <a:buFont typeface="Arial" panose="020B0604020202020204" pitchFamily="34" charset="0"/>
              <a:buChar char="•"/>
            </a:pPr>
            <a:r>
              <a:rPr lang="zh-CN" altLang="en-US" sz="2600" b="1" dirty="0">
                <a:latin typeface="微软雅黑" panose="020B0503020204020204" pitchFamily="34" charset="-122"/>
                <a:ea typeface="微软雅黑" panose="020B0503020204020204" pitchFamily="34" charset="-122"/>
              </a:rPr>
              <a:t>具体着火平房还是楼房、楼层</a:t>
            </a:r>
            <a:endParaRPr lang="en-US" altLang="zh-CN" sz="2600" b="1" dirty="0">
              <a:latin typeface="微软雅黑" panose="020B0503020204020204" pitchFamily="34" charset="-122"/>
              <a:ea typeface="微软雅黑" panose="020B0503020204020204" pitchFamily="34" charset="-122"/>
            </a:endParaRPr>
          </a:p>
          <a:p>
            <a:pPr marL="457200" indent="-457200" eaLnBrk="1" hangingPunct="1">
              <a:lnSpc>
                <a:spcPct val="110000"/>
              </a:lnSpc>
              <a:spcBef>
                <a:spcPts val="1200"/>
              </a:spcBef>
              <a:spcAft>
                <a:spcPts val="0"/>
              </a:spcAft>
              <a:buFont typeface="Arial" panose="020B0604020202020204" pitchFamily="34" charset="0"/>
              <a:buChar char="•"/>
            </a:pPr>
            <a:r>
              <a:rPr lang="zh-CN" altLang="en-US" sz="2600" b="1" dirty="0">
                <a:latin typeface="微软雅黑" panose="020B0503020204020204" pitchFamily="34" charset="-122"/>
                <a:ea typeface="微软雅黑" panose="020B0503020204020204" pitchFamily="34" charset="-122"/>
              </a:rPr>
              <a:t>讲清燃烧物质，</a:t>
            </a:r>
            <a:r>
              <a:rPr lang="zh-CN" altLang="en-US" sz="2600" b="1" dirty="0">
                <a:solidFill>
                  <a:srgbClr val="0070C0"/>
                </a:solidFill>
                <a:latin typeface="微软雅黑" panose="020B0503020204020204" pitchFamily="34" charset="-122"/>
                <a:ea typeface="微软雅黑" panose="020B0503020204020204" pitchFamily="34" charset="-122"/>
              </a:rPr>
              <a:t>火势情况</a:t>
            </a:r>
            <a:endParaRPr lang="en-US" altLang="zh-CN" sz="2600" b="1" dirty="0">
              <a:solidFill>
                <a:srgbClr val="0070C0"/>
              </a:solidFill>
              <a:latin typeface="微软雅黑" panose="020B0503020204020204" pitchFamily="34" charset="-122"/>
              <a:ea typeface="微软雅黑" panose="020B0503020204020204" pitchFamily="34" charset="-122"/>
            </a:endParaRPr>
          </a:p>
          <a:p>
            <a:pPr marL="457200" indent="-457200" eaLnBrk="1" hangingPunct="1">
              <a:lnSpc>
                <a:spcPct val="110000"/>
              </a:lnSpc>
              <a:spcBef>
                <a:spcPts val="1200"/>
              </a:spcBef>
              <a:spcAft>
                <a:spcPts val="0"/>
              </a:spcAft>
              <a:buFont typeface="Arial" panose="020B0604020202020204" pitchFamily="34" charset="0"/>
              <a:buChar char="•"/>
            </a:pPr>
            <a:r>
              <a:rPr lang="zh-CN" altLang="en-US" sz="2600" b="1" dirty="0">
                <a:latin typeface="微软雅黑" panose="020B0503020204020204" pitchFamily="34" charset="-122"/>
                <a:ea typeface="微软雅黑" panose="020B0503020204020204" pitchFamily="34" charset="-122"/>
              </a:rPr>
              <a:t>报警人员的姓名、</a:t>
            </a:r>
            <a:r>
              <a:rPr lang="zh-CN" altLang="en-US" sz="2600" b="1" dirty="0" smtClean="0">
                <a:latin typeface="微软雅黑" panose="020B0503020204020204" pitchFamily="34" charset="-122"/>
                <a:ea typeface="微软雅黑" panose="020B0503020204020204" pitchFamily="34" charset="-122"/>
              </a:rPr>
              <a:t>电话</a:t>
            </a:r>
            <a:endParaRPr lang="en-US" altLang="zh-CN" sz="2600" b="1" dirty="0">
              <a:latin typeface="微软雅黑" panose="020B0503020204020204" pitchFamily="34" charset="-122"/>
              <a:ea typeface="微软雅黑" panose="020B0503020204020204" pitchFamily="34" charset="-122"/>
            </a:endParaRPr>
          </a:p>
          <a:p>
            <a:pPr marL="457200" indent="-457200" eaLnBrk="1" hangingPunct="1">
              <a:lnSpc>
                <a:spcPct val="110000"/>
              </a:lnSpc>
              <a:spcBef>
                <a:spcPts val="1200"/>
              </a:spcBef>
              <a:spcAft>
                <a:spcPts val="0"/>
              </a:spcAft>
              <a:buFont typeface="Arial" panose="020B0604020202020204" pitchFamily="34" charset="0"/>
              <a:buChar char="•"/>
            </a:pPr>
            <a:r>
              <a:rPr lang="zh-CN" altLang="en-US" sz="2600" b="1" dirty="0">
                <a:latin typeface="微软雅黑" panose="020B0503020204020204" pitchFamily="34" charset="-122"/>
                <a:ea typeface="微软雅黑" panose="020B0503020204020204" pitchFamily="34" charset="-122"/>
              </a:rPr>
              <a:t>报警后派人到门口或路口等候</a:t>
            </a:r>
            <a:r>
              <a:rPr lang="zh-CN" altLang="en-US" sz="2600" b="1" dirty="0" smtClean="0">
                <a:latin typeface="微软雅黑" panose="020B0503020204020204" pitchFamily="34" charset="-122"/>
                <a:ea typeface="微软雅黑" panose="020B0503020204020204" pitchFamily="34" charset="-122"/>
              </a:rPr>
              <a:t>消防车</a:t>
            </a:r>
            <a:endParaRPr lang="en-US" altLang="zh-CN" sz="2600" b="1" dirty="0">
              <a:latin typeface="微软雅黑" panose="020B0503020204020204" pitchFamily="34" charset="-122"/>
              <a:ea typeface="微软雅黑" panose="020B0503020204020204" pitchFamily="34" charset="-122"/>
            </a:endParaRPr>
          </a:p>
          <a:p>
            <a:pPr marL="457200" indent="-457200" eaLnBrk="1" hangingPunct="1">
              <a:lnSpc>
                <a:spcPct val="110000"/>
              </a:lnSpc>
              <a:spcBef>
                <a:spcPts val="1200"/>
              </a:spcBef>
              <a:spcAft>
                <a:spcPts val="0"/>
              </a:spcAft>
              <a:buFont typeface="Arial" panose="020B0604020202020204" pitchFamily="34" charset="0"/>
              <a:buChar char="•"/>
            </a:pPr>
            <a:r>
              <a:rPr lang="zh-CN" altLang="en-US" sz="2600" b="1" dirty="0">
                <a:latin typeface="微软雅黑" panose="020B0503020204020204" pitchFamily="34" charset="-122"/>
                <a:ea typeface="微软雅黑" panose="020B0503020204020204" pitchFamily="34" charset="-122"/>
              </a:rPr>
              <a:t>发现火警应及时</a:t>
            </a:r>
            <a:r>
              <a:rPr lang="zh-CN" altLang="en-US" sz="2600" b="1" dirty="0" smtClean="0">
                <a:latin typeface="微软雅黑" panose="020B0503020204020204" pitchFamily="34" charset="-122"/>
                <a:ea typeface="微软雅黑" panose="020B0503020204020204" pitchFamily="34" charset="-122"/>
              </a:rPr>
              <a:t>报警是</a:t>
            </a:r>
            <a:r>
              <a:rPr lang="zh-CN" altLang="en-US" sz="2600" b="1" dirty="0">
                <a:latin typeface="微软雅黑" panose="020B0503020204020204" pitchFamily="34" charset="-122"/>
                <a:ea typeface="微软雅黑" panose="020B0503020204020204" pitchFamily="34" charset="-122"/>
              </a:rPr>
              <a:t>每个公民的责任</a:t>
            </a:r>
            <a:r>
              <a:rPr lang="zh-CN" altLang="en-US" sz="2600" b="1" dirty="0" smtClean="0">
                <a:latin typeface="微软雅黑" panose="020B0503020204020204" pitchFamily="34" charset="-122"/>
                <a:ea typeface="微软雅黑" panose="020B0503020204020204" pitchFamily="34" charset="-122"/>
              </a:rPr>
              <a:t>，如果</a:t>
            </a:r>
            <a:r>
              <a:rPr lang="zh-CN" altLang="en-US" sz="2600" b="1" dirty="0">
                <a:latin typeface="微软雅黑" panose="020B0503020204020204" pitchFamily="34" charset="-122"/>
                <a:ea typeface="微软雅黑" panose="020B0503020204020204" pitchFamily="34" charset="-122"/>
              </a:rPr>
              <a:t>谎报火警公安机关将依法追究其</a:t>
            </a:r>
            <a:r>
              <a:rPr lang="zh-CN" altLang="en-US" sz="2600" b="1" dirty="0" smtClean="0">
                <a:latin typeface="微软雅黑" panose="020B0503020204020204" pitchFamily="34" charset="-122"/>
                <a:ea typeface="微软雅黑" panose="020B0503020204020204" pitchFamily="34" charset="-122"/>
              </a:rPr>
              <a:t>刑事责任 </a:t>
            </a:r>
            <a:endParaRPr lang="en-US" altLang="zh-CN" sz="2600" b="1" dirty="0">
              <a:latin typeface="微软雅黑" panose="020B0503020204020204" pitchFamily="34" charset="-122"/>
              <a:ea typeface="微软雅黑" panose="020B0503020204020204" pitchFamily="34" charset="-122"/>
            </a:endParaRPr>
          </a:p>
        </p:txBody>
      </p:sp>
      <p:pic>
        <p:nvPicPr>
          <p:cNvPr id="28676" name="Picture 5" descr="http://picm.photophoto.cn/092/074/010/0740100054.jpg"/>
          <p:cNvPicPr>
            <a:picLocks noChangeAspect="1" noChangeArrowheads="1"/>
          </p:cNvPicPr>
          <p:nvPr/>
        </p:nvPicPr>
        <p:blipFill>
          <a:blip r:embed="rId2" cstate="print">
            <a:extLst>
              <a:ext uri="{28A0092B-C50C-407E-A947-70E740481C1C}">
                <a14:useLocalDpi xmlns:a14="http://schemas.microsoft.com/office/drawing/2010/main" val="0"/>
              </a:ext>
            </a:extLst>
          </a:blip>
          <a:srcRect l="2779" t="3874"/>
          <a:stretch>
            <a:fillRect/>
          </a:stretch>
        </p:blipFill>
        <p:spPr bwMode="auto">
          <a:xfrm>
            <a:off x="6372200" y="1988840"/>
            <a:ext cx="2186012" cy="216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2" descr="logocol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15"/>
          <p:cNvSpPr>
            <a:spLocks noChangeArrowheads="1"/>
          </p:cNvSpPr>
          <p:nvPr/>
        </p:nvSpPr>
        <p:spPr bwMode="auto">
          <a:xfrm>
            <a:off x="1959044" y="250897"/>
            <a:ext cx="480131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a:solidFill>
                  <a:srgbClr val="FF0000"/>
                </a:solidFill>
                <a:latin typeface="Helvetica" pitchFamily="34" charset="0"/>
                <a:ea typeface="Adobe 黑体 Std R" pitchFamily="34" charset="-122"/>
              </a:rPr>
              <a:t>自动报警、灭火系统</a:t>
            </a:r>
            <a:endParaRPr lang="en-US" altLang="zh-CN" sz="4000" b="1" dirty="0">
              <a:solidFill>
                <a:srgbClr val="FF0000"/>
              </a:solidFill>
              <a:latin typeface="Helvetica" pitchFamily="34" charset="0"/>
              <a:ea typeface="Adobe 黑体 Std R" pitchFamily="34" charset="-122"/>
            </a:endParaRPr>
          </a:p>
        </p:txBody>
      </p:sp>
      <p:pic>
        <p:nvPicPr>
          <p:cNvPr id="29699" name="Picture 6" descr="http://image2.huangye88.com/2012/03/11/0d7def16849a6ae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3447" y="2708920"/>
            <a:ext cx="7025585" cy="4015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矩形 2"/>
          <p:cNvSpPr>
            <a:spLocks noChangeArrowheads="1"/>
          </p:cNvSpPr>
          <p:nvPr/>
        </p:nvSpPr>
        <p:spPr bwMode="auto">
          <a:xfrm>
            <a:off x="567879" y="1481402"/>
            <a:ext cx="8540625" cy="104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110000"/>
              </a:lnSpc>
              <a:spcBef>
                <a:spcPts val="600"/>
              </a:spcBef>
            </a:pPr>
            <a:r>
              <a:rPr lang="zh-CN" altLang="en-US" sz="2600" b="1" dirty="0">
                <a:solidFill>
                  <a:srgbClr val="0070C0"/>
                </a:solidFill>
                <a:ea typeface="Adobe 黑体 Std R" pitchFamily="34" charset="-122"/>
              </a:rPr>
              <a:t>自动报警：</a:t>
            </a:r>
            <a:r>
              <a:rPr lang="zh-CN" altLang="en-US" sz="2600" dirty="0">
                <a:ea typeface="Adobe 黑体 Std R" pitchFamily="34" charset="-122"/>
              </a:rPr>
              <a:t>能在发生火灾时自动发出</a:t>
            </a:r>
            <a:r>
              <a:rPr lang="zh-CN" altLang="en-US" sz="2600" dirty="0" smtClean="0">
                <a:ea typeface="Adobe 黑体 Std R" pitchFamily="34" charset="-122"/>
              </a:rPr>
              <a:t>警报</a:t>
            </a:r>
            <a:endParaRPr lang="en-US" altLang="zh-CN" sz="2600" dirty="0" smtClean="0">
              <a:ea typeface="Adobe 黑体 Std R" pitchFamily="34" charset="-122"/>
            </a:endParaRPr>
          </a:p>
          <a:p>
            <a:pPr eaLnBrk="1" hangingPunct="1">
              <a:lnSpc>
                <a:spcPct val="110000"/>
              </a:lnSpc>
              <a:spcBef>
                <a:spcPts val="600"/>
              </a:spcBef>
            </a:pPr>
            <a:r>
              <a:rPr lang="zh-CN" altLang="en-US" sz="2600" b="1" dirty="0" smtClean="0">
                <a:solidFill>
                  <a:srgbClr val="0070C0"/>
                </a:solidFill>
                <a:ea typeface="Adobe 黑体 Std R" pitchFamily="34" charset="-122"/>
              </a:rPr>
              <a:t>自动报警</a:t>
            </a:r>
            <a:r>
              <a:rPr lang="zh-CN" altLang="en-US" sz="2600" b="1" dirty="0">
                <a:solidFill>
                  <a:srgbClr val="0070C0"/>
                </a:solidFill>
                <a:ea typeface="Adobe 黑体 Std R" pitchFamily="34" charset="-122"/>
              </a:rPr>
              <a:t>灭火：</a:t>
            </a:r>
            <a:r>
              <a:rPr lang="zh-CN" altLang="en-US" sz="2600" dirty="0">
                <a:ea typeface="Adobe 黑体 Std R" pitchFamily="34" charset="-122"/>
              </a:rPr>
              <a:t>将报警与灭火联动并加以</a:t>
            </a:r>
            <a:r>
              <a:rPr lang="zh-CN" altLang="en-US" sz="2600" dirty="0" smtClean="0">
                <a:ea typeface="Adobe 黑体 Std R" pitchFamily="34" charset="-122"/>
              </a:rPr>
              <a:t>控制</a:t>
            </a:r>
            <a:endParaRPr lang="en-US" altLang="zh-CN" sz="2600" dirty="0">
              <a:ea typeface="Adobe 黑体 Std R" pitchFamily="34" charset="-122"/>
            </a:endParaRPr>
          </a:p>
        </p:txBody>
      </p:sp>
      <p:pic>
        <p:nvPicPr>
          <p:cNvPr id="29701" name="Picture 10" descr="http://static.freepik.com/free-photo/no-smoking_2115167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6702582" y="5246157"/>
            <a:ext cx="1596380" cy="1568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2" descr="logocol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262162" y="260648"/>
            <a:ext cx="8229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4000" b="1" dirty="0" smtClean="0">
                <a:solidFill>
                  <a:srgbClr val="FF0000"/>
                </a:solidFill>
                <a:latin typeface="Adobe 黑体 Std R" pitchFamily="34" charset="-122"/>
                <a:ea typeface="Adobe 黑体 Std R" pitchFamily="34" charset="-122"/>
              </a:rPr>
              <a:t>防 火 安 全</a:t>
            </a:r>
            <a:endParaRPr lang="en-US" altLang="zh-CN" sz="4000" b="1" dirty="0">
              <a:solidFill>
                <a:srgbClr val="FF0000"/>
              </a:solidFill>
              <a:latin typeface="Adobe 黑体 Std R" pitchFamily="34" charset="-122"/>
              <a:ea typeface="Adobe 黑体 Std R" pitchFamily="34" charset="-122"/>
            </a:endParaRPr>
          </a:p>
        </p:txBody>
      </p:sp>
      <p:sp>
        <p:nvSpPr>
          <p:cNvPr id="2051" name="Rectangle 4"/>
          <p:cNvSpPr>
            <a:spLocks noChangeArrowheads="1"/>
          </p:cNvSpPr>
          <p:nvPr/>
        </p:nvSpPr>
        <p:spPr bwMode="auto">
          <a:xfrm>
            <a:off x="457200" y="1538725"/>
            <a:ext cx="8048625" cy="1263359"/>
          </a:xfrm>
          <a:prstGeom prst="rect">
            <a:avLst/>
          </a:prstGeom>
          <a:noFill/>
          <a:ln>
            <a:noFill/>
          </a:ln>
          <a:extLst/>
        </p:spPr>
        <p:txBody>
          <a:bodyPr wrap="square">
            <a:spAutoFit/>
          </a:bodyPr>
          <a:lstStyle/>
          <a:p>
            <a:pPr>
              <a:lnSpc>
                <a:spcPct val="120000"/>
              </a:lnSpc>
              <a:spcBef>
                <a:spcPts val="600"/>
              </a:spcBef>
              <a:defRPr/>
            </a:pPr>
            <a:r>
              <a:rPr lang="zh-CN" altLang="en-US" sz="3600" b="1" dirty="0">
                <a:solidFill>
                  <a:srgbClr val="3366FF"/>
                </a:solidFill>
                <a:latin typeface="Arial" pitchFamily="34" charset="0"/>
                <a:ea typeface="Adobe 黑体 Std R" pitchFamily="34" charset="-122"/>
              </a:rPr>
              <a:t>火灾</a:t>
            </a:r>
            <a:r>
              <a:rPr lang="zh-CN" altLang="en-US" sz="3000" dirty="0">
                <a:latin typeface="Arial" pitchFamily="34" charset="0"/>
                <a:ea typeface="Adobe 黑体 Std R" pitchFamily="34" charset="-122"/>
              </a:rPr>
              <a:t>，是失去控制并对人身和财产造成危害的燃烧现象，是最常见的安全事故</a:t>
            </a:r>
            <a:r>
              <a:rPr lang="zh-CN" altLang="en-US" sz="3000" dirty="0" smtClean="0">
                <a:latin typeface="Arial" pitchFamily="34" charset="0"/>
                <a:ea typeface="Adobe 黑体 Std R" pitchFamily="34" charset="-122"/>
              </a:rPr>
              <a:t>。</a:t>
            </a:r>
            <a:endParaRPr lang="en-US" altLang="zh-CN" sz="3400" b="1" dirty="0">
              <a:latin typeface="Arial" pitchFamily="34" charset="0"/>
              <a:ea typeface="Adobe 黑体 Std R" pitchFamily="34" charset="-122"/>
            </a:endParaRPr>
          </a:p>
        </p:txBody>
      </p:sp>
      <p:sp>
        <p:nvSpPr>
          <p:cNvPr id="2" name="矩形 1"/>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2" descr="logocol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4"/>
          <a:stretch>
            <a:fillRect/>
          </a:stretch>
        </p:blipFill>
        <p:spPr>
          <a:xfrm>
            <a:off x="4710757" y="3415547"/>
            <a:ext cx="3780420" cy="2520280"/>
          </a:xfrm>
          <a:prstGeom prst="rect">
            <a:avLst/>
          </a:prstGeom>
        </p:spPr>
      </p:pic>
      <p:pic>
        <p:nvPicPr>
          <p:cNvPr id="4" name="图片 3"/>
          <p:cNvPicPr>
            <a:picLocks noChangeAspect="1"/>
          </p:cNvPicPr>
          <p:nvPr/>
        </p:nvPicPr>
        <p:blipFill>
          <a:blip r:embed="rId5"/>
          <a:stretch>
            <a:fillRect/>
          </a:stretch>
        </p:blipFill>
        <p:spPr>
          <a:xfrm>
            <a:off x="585086" y="3415547"/>
            <a:ext cx="3791876" cy="252028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15"/>
          <p:cNvSpPr>
            <a:spLocks noChangeArrowheads="1"/>
          </p:cNvSpPr>
          <p:nvPr/>
        </p:nvSpPr>
        <p:spPr bwMode="auto">
          <a:xfrm>
            <a:off x="3271594" y="272842"/>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a:solidFill>
                  <a:srgbClr val="FF0000"/>
                </a:solidFill>
                <a:latin typeface="Helvetica" pitchFamily="34" charset="0"/>
                <a:ea typeface="Adobe 黑体 Std R" pitchFamily="34" charset="-122"/>
              </a:rPr>
              <a:t>火灾现场</a:t>
            </a:r>
            <a:endParaRPr lang="en-US" altLang="zh-CN" sz="4000" b="1" dirty="0">
              <a:solidFill>
                <a:srgbClr val="FF0000"/>
              </a:solidFill>
              <a:latin typeface="Helvetica" pitchFamily="34" charset="0"/>
              <a:ea typeface="Adobe 黑体 Std R" pitchFamily="34" charset="-122"/>
            </a:endParaRPr>
          </a:p>
        </p:txBody>
      </p:sp>
      <p:sp>
        <p:nvSpPr>
          <p:cNvPr id="30723" name="矩形 2"/>
          <p:cNvSpPr>
            <a:spLocks noChangeArrowheads="1"/>
          </p:cNvSpPr>
          <p:nvPr/>
        </p:nvSpPr>
        <p:spPr bwMode="auto">
          <a:xfrm>
            <a:off x="449812" y="1772816"/>
            <a:ext cx="7074516" cy="3949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110000"/>
              </a:lnSpc>
              <a:spcBef>
                <a:spcPts val="600"/>
              </a:spcBef>
              <a:spcAft>
                <a:spcPts val="0"/>
              </a:spcAft>
            </a:pPr>
            <a:r>
              <a:rPr lang="zh-CN" altLang="en-US" sz="3000" b="1" dirty="0">
                <a:solidFill>
                  <a:srgbClr val="0070C0"/>
                </a:solidFill>
                <a:ea typeface="Adobe 黑体 Std R" pitchFamily="34" charset="-122"/>
              </a:rPr>
              <a:t>火灾现场：</a:t>
            </a:r>
            <a:endParaRPr lang="en-US" altLang="zh-CN" sz="3000" b="1" dirty="0">
              <a:solidFill>
                <a:srgbClr val="0070C0"/>
              </a:solidFill>
              <a:ea typeface="Adobe 黑体 Std R" pitchFamily="34" charset="-122"/>
            </a:endParaRPr>
          </a:p>
          <a:p>
            <a:pPr eaLnBrk="1" hangingPunct="1">
              <a:lnSpc>
                <a:spcPct val="110000"/>
              </a:lnSpc>
              <a:spcBef>
                <a:spcPts val="600"/>
              </a:spcBef>
              <a:spcAft>
                <a:spcPts val="0"/>
              </a:spcAft>
            </a:pPr>
            <a:r>
              <a:rPr lang="zh-CN" altLang="en-US" sz="2800" dirty="0">
                <a:ea typeface="Adobe 黑体 Std R" pitchFamily="34" charset="-122"/>
              </a:rPr>
              <a:t>高温</a:t>
            </a:r>
            <a:r>
              <a:rPr lang="zh-CN" altLang="en-US" sz="2800" dirty="0" smtClean="0">
                <a:ea typeface="Adobe 黑体 Std R" pitchFamily="34" charset="-122"/>
              </a:rPr>
              <a:t>高热、缺氧、有害气体</a:t>
            </a:r>
            <a:r>
              <a:rPr lang="zh-CN" altLang="en-US" sz="2800" dirty="0">
                <a:ea typeface="Adobe 黑体 Std R" pitchFamily="34" charset="-122"/>
              </a:rPr>
              <a:t>和烟尘</a:t>
            </a:r>
            <a:endParaRPr lang="en-US" altLang="zh-CN" sz="2800" dirty="0">
              <a:ea typeface="Adobe 黑体 Std R" pitchFamily="34" charset="-122"/>
            </a:endParaRPr>
          </a:p>
          <a:p>
            <a:pPr eaLnBrk="1" hangingPunct="1">
              <a:lnSpc>
                <a:spcPct val="110000"/>
              </a:lnSpc>
              <a:spcBef>
                <a:spcPts val="2400"/>
              </a:spcBef>
              <a:spcAft>
                <a:spcPts val="0"/>
              </a:spcAft>
            </a:pPr>
            <a:r>
              <a:rPr lang="zh-CN" altLang="en-US" sz="3000" b="1" dirty="0" smtClean="0">
                <a:solidFill>
                  <a:srgbClr val="0070C0"/>
                </a:solidFill>
                <a:ea typeface="Adobe 黑体 Std R" pitchFamily="34" charset="-122"/>
              </a:rPr>
              <a:t>人</a:t>
            </a:r>
            <a:r>
              <a:rPr lang="zh-CN" altLang="en-US" sz="3000" b="1" dirty="0">
                <a:solidFill>
                  <a:srgbClr val="0070C0"/>
                </a:solidFill>
                <a:ea typeface="Adobe 黑体 Std R" pitchFamily="34" charset="-122"/>
              </a:rPr>
              <a:t>的心理：</a:t>
            </a:r>
            <a:endParaRPr lang="en-US" altLang="zh-CN" sz="3000" b="1" dirty="0">
              <a:solidFill>
                <a:srgbClr val="0070C0"/>
              </a:solidFill>
              <a:ea typeface="Adobe 黑体 Std R" pitchFamily="34" charset="-122"/>
            </a:endParaRPr>
          </a:p>
          <a:p>
            <a:pPr eaLnBrk="1" hangingPunct="1">
              <a:lnSpc>
                <a:spcPct val="110000"/>
              </a:lnSpc>
              <a:spcBef>
                <a:spcPts val="600"/>
              </a:spcBef>
              <a:spcAft>
                <a:spcPts val="0"/>
              </a:spcAft>
            </a:pPr>
            <a:r>
              <a:rPr lang="zh-CN" altLang="en-US" sz="2800" dirty="0">
                <a:ea typeface="Adobe 黑体 Std R" pitchFamily="34" charset="-122"/>
              </a:rPr>
              <a:t>惊慌失措、判断失误、冲动、侥幸</a:t>
            </a:r>
            <a:endParaRPr lang="en-US" altLang="zh-CN" sz="2800" dirty="0">
              <a:ea typeface="Adobe 黑体 Std R" pitchFamily="34" charset="-122"/>
            </a:endParaRPr>
          </a:p>
          <a:p>
            <a:pPr eaLnBrk="1" hangingPunct="1">
              <a:lnSpc>
                <a:spcPct val="110000"/>
              </a:lnSpc>
              <a:spcBef>
                <a:spcPts val="2400"/>
              </a:spcBef>
              <a:spcAft>
                <a:spcPts val="0"/>
              </a:spcAft>
            </a:pPr>
            <a:r>
              <a:rPr lang="zh-CN" altLang="en-US" sz="3000" b="1" dirty="0" smtClean="0">
                <a:solidFill>
                  <a:srgbClr val="0070C0"/>
                </a:solidFill>
                <a:ea typeface="Adobe 黑体 Std R" pitchFamily="34" charset="-122"/>
              </a:rPr>
              <a:t>人</a:t>
            </a:r>
            <a:r>
              <a:rPr lang="zh-CN" altLang="en-US" sz="3000" b="1" dirty="0">
                <a:solidFill>
                  <a:srgbClr val="0070C0"/>
                </a:solidFill>
                <a:ea typeface="Adobe 黑体 Std R" pitchFamily="34" charset="-122"/>
              </a:rPr>
              <a:t>的行为：</a:t>
            </a:r>
            <a:endParaRPr lang="en-US" altLang="zh-CN" sz="3000" b="1" dirty="0">
              <a:solidFill>
                <a:srgbClr val="0070C0"/>
              </a:solidFill>
              <a:ea typeface="Adobe 黑体 Std R" pitchFamily="34" charset="-122"/>
            </a:endParaRPr>
          </a:p>
          <a:p>
            <a:pPr eaLnBrk="1" hangingPunct="1">
              <a:lnSpc>
                <a:spcPct val="110000"/>
              </a:lnSpc>
              <a:spcBef>
                <a:spcPts val="600"/>
              </a:spcBef>
              <a:spcAft>
                <a:spcPts val="0"/>
              </a:spcAft>
            </a:pPr>
            <a:r>
              <a:rPr lang="zh-CN" altLang="en-US" sz="2800" dirty="0">
                <a:ea typeface="Adobe 黑体 Std R" pitchFamily="34" charset="-122"/>
              </a:rPr>
              <a:t>回返性、从众性、向光性、意向性、暂避</a:t>
            </a:r>
            <a:r>
              <a:rPr lang="zh-CN" altLang="en-US" sz="2800" dirty="0" smtClean="0">
                <a:ea typeface="Adobe 黑体 Std R" pitchFamily="34" charset="-122"/>
              </a:rPr>
              <a:t>性</a:t>
            </a:r>
            <a:endParaRPr lang="en-US" altLang="zh-CN" sz="2800" dirty="0">
              <a:ea typeface="Adobe 黑体 Std R" pitchFamily="34" charset="-122"/>
            </a:endParaRPr>
          </a:p>
        </p:txBody>
      </p:sp>
      <p:sp>
        <p:nvSpPr>
          <p:cNvPr id="30724" name="Control 1"/>
          <p:cNvSpPr>
            <a:spLocks noChangeArrowheads="1" noChangeShapeType="1"/>
          </p:cNvSpPr>
          <p:nvPr/>
        </p:nvSpPr>
        <p:spPr bwMode="auto">
          <a:xfrm>
            <a:off x="0" y="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dirty="0">
              <a:ea typeface="Adobe 黑体 Std R" pitchFamily="34" charset="-122"/>
            </a:endParaRPr>
          </a:p>
        </p:txBody>
      </p:sp>
      <p:sp>
        <p:nvSpPr>
          <p:cNvPr id="30725" name="Control 2"/>
          <p:cNvSpPr>
            <a:spLocks noChangeArrowheads="1" noChangeShapeType="1"/>
          </p:cNvSpPr>
          <p:nvPr/>
        </p:nvSpPr>
        <p:spPr bwMode="auto">
          <a:xfrm>
            <a:off x="0" y="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dirty="0">
              <a:ea typeface="Adobe 黑体 Std R" pitchFamily="34" charset="-122"/>
            </a:endParaRPr>
          </a:p>
        </p:txBody>
      </p:sp>
      <p:pic>
        <p:nvPicPr>
          <p:cNvPr id="30726" name="Picture 4" descr="http://nanshan.cuepa.cn/newspic/276764/s_ed545784064f0d5bac046b9f07287e4545098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83705" y="2060848"/>
            <a:ext cx="1735916" cy="1823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2" descr="logocol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15"/>
          <p:cNvSpPr>
            <a:spLocks noChangeArrowheads="1"/>
          </p:cNvSpPr>
          <p:nvPr/>
        </p:nvSpPr>
        <p:spPr bwMode="auto">
          <a:xfrm>
            <a:off x="3203848" y="272842"/>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火场逃生</a:t>
            </a:r>
            <a:endParaRPr lang="en-US" altLang="zh-CN" sz="4000" b="1" dirty="0">
              <a:solidFill>
                <a:srgbClr val="FF0000"/>
              </a:solidFill>
              <a:latin typeface="Helvetica" pitchFamily="34" charset="0"/>
              <a:ea typeface="Adobe 黑体 Std R" pitchFamily="34" charset="-122"/>
            </a:endParaRPr>
          </a:p>
        </p:txBody>
      </p:sp>
      <p:sp>
        <p:nvSpPr>
          <p:cNvPr id="31748" name="Control 1"/>
          <p:cNvSpPr>
            <a:spLocks noChangeArrowheads="1" noChangeShapeType="1"/>
          </p:cNvSpPr>
          <p:nvPr/>
        </p:nvSpPr>
        <p:spPr bwMode="auto">
          <a:xfrm>
            <a:off x="0" y="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dirty="0">
              <a:ea typeface="Adobe 黑体 Std R" pitchFamily="34" charset="-122"/>
            </a:endParaRPr>
          </a:p>
        </p:txBody>
      </p:sp>
      <p:sp>
        <p:nvSpPr>
          <p:cNvPr id="31749" name="Control 2"/>
          <p:cNvSpPr>
            <a:spLocks noChangeArrowheads="1" noChangeShapeType="1"/>
          </p:cNvSpPr>
          <p:nvPr/>
        </p:nvSpPr>
        <p:spPr bwMode="auto">
          <a:xfrm>
            <a:off x="0" y="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dirty="0">
              <a:ea typeface="Adobe 黑体 Std R" pitchFamily="34" charset="-122"/>
            </a:endParaRPr>
          </a:p>
        </p:txBody>
      </p:sp>
      <p:pic>
        <p:nvPicPr>
          <p:cNvPr id="31750" name="Picture 7" descr="http://zhen.baoliwuye.com/resfile/2010-12-25/36/p38_b.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0032" y="1700808"/>
            <a:ext cx="3711634" cy="2861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24422" y="4396169"/>
            <a:ext cx="8828098" cy="1985159"/>
          </a:xfrm>
          <a:prstGeom prst="rect">
            <a:avLst/>
          </a:prstGeom>
        </p:spPr>
        <p:txBody>
          <a:bodyPr wrap="square">
            <a:spAutoFit/>
          </a:bodyPr>
          <a:lstStyle/>
          <a:p>
            <a:pPr eaLnBrk="1" hangingPunct="1">
              <a:spcBef>
                <a:spcPts val="600"/>
              </a:spcBef>
              <a:spcAft>
                <a:spcPts val="0"/>
              </a:spcAft>
            </a:pPr>
            <a:r>
              <a:rPr lang="zh-CN" altLang="en-US" sz="3000" b="1" dirty="0">
                <a:solidFill>
                  <a:srgbClr val="0070C0"/>
                </a:solidFill>
                <a:ea typeface="Adobe 黑体 Std R" pitchFamily="34" charset="-122"/>
              </a:rPr>
              <a:t>注意：</a:t>
            </a:r>
            <a:endParaRPr lang="en-US" altLang="zh-CN" sz="3000" b="1" dirty="0">
              <a:solidFill>
                <a:srgbClr val="0070C0"/>
              </a:solidFill>
              <a:ea typeface="Adobe 黑体 Std R" pitchFamily="34" charset="-122"/>
            </a:endParaRPr>
          </a:p>
          <a:p>
            <a:pPr marL="457200" indent="-457200" eaLnBrk="1" hangingPunct="1">
              <a:spcBef>
                <a:spcPts val="600"/>
              </a:spcBef>
              <a:spcAft>
                <a:spcPts val="0"/>
              </a:spcAft>
              <a:buFont typeface="Arial" panose="020B0604020202020204" pitchFamily="34" charset="0"/>
              <a:buChar char="•"/>
            </a:pPr>
            <a:r>
              <a:rPr lang="zh-CN" altLang="en-US" sz="2600" dirty="0">
                <a:ea typeface="Adobe 黑体 Std R" pitchFamily="34" charset="-122"/>
              </a:rPr>
              <a:t>疏散秩序和安全，防止拥挤、践踏和摔</a:t>
            </a:r>
            <a:r>
              <a:rPr lang="zh-CN" altLang="en-US" sz="2600" dirty="0" smtClean="0">
                <a:ea typeface="Adobe 黑体 Std R" pitchFamily="34" charset="-122"/>
              </a:rPr>
              <a:t>伤</a:t>
            </a:r>
            <a:endParaRPr lang="en-US" altLang="zh-CN" sz="2600" dirty="0">
              <a:ea typeface="Adobe 黑体 Std R" pitchFamily="34" charset="-122"/>
            </a:endParaRPr>
          </a:p>
          <a:p>
            <a:pPr marL="457200" indent="-457200" eaLnBrk="1" hangingPunct="1">
              <a:spcBef>
                <a:spcPts val="600"/>
              </a:spcBef>
              <a:spcAft>
                <a:spcPts val="0"/>
              </a:spcAft>
              <a:buFont typeface="Arial" panose="020B0604020202020204" pitchFamily="34" charset="0"/>
              <a:buChar char="•"/>
            </a:pPr>
            <a:r>
              <a:rPr lang="zh-CN" altLang="en-US" sz="2600" dirty="0">
                <a:ea typeface="Adobe 黑体 Std R" pitchFamily="34" charset="-122"/>
              </a:rPr>
              <a:t>先着火层、后上层、再下层的顺序疏散到</a:t>
            </a:r>
            <a:r>
              <a:rPr lang="zh-CN" altLang="en-US" sz="2600" dirty="0" smtClean="0">
                <a:ea typeface="Adobe 黑体 Std R" pitchFamily="34" charset="-122"/>
              </a:rPr>
              <a:t>地面</a:t>
            </a:r>
            <a:endParaRPr lang="en-US" altLang="zh-CN" sz="2600" dirty="0">
              <a:ea typeface="Adobe 黑体 Std R" pitchFamily="34" charset="-122"/>
            </a:endParaRPr>
          </a:p>
          <a:p>
            <a:pPr marL="457200" indent="-457200" eaLnBrk="1" hangingPunct="1">
              <a:spcBef>
                <a:spcPts val="600"/>
              </a:spcBef>
              <a:spcAft>
                <a:spcPts val="0"/>
              </a:spcAft>
              <a:buFont typeface="Arial" panose="020B0604020202020204" pitchFamily="34" charset="0"/>
              <a:buChar char="•"/>
            </a:pPr>
            <a:r>
              <a:rPr lang="zh-CN" altLang="en-US" sz="2600" dirty="0">
                <a:ea typeface="Adobe 黑体 Std R" pitchFamily="34" charset="-122"/>
              </a:rPr>
              <a:t>疏散同时，组织控制</a:t>
            </a:r>
            <a:r>
              <a:rPr lang="zh-CN" altLang="en-US" sz="2600" dirty="0" smtClean="0">
                <a:ea typeface="Adobe 黑体 Std R" pitchFamily="34" charset="-122"/>
              </a:rPr>
              <a:t>火势</a:t>
            </a:r>
            <a:endParaRPr lang="en-US" altLang="zh-CN" sz="2600" dirty="0">
              <a:ea typeface="Adobe 黑体 Std R" pitchFamily="34" charset="-122"/>
            </a:endParaRPr>
          </a:p>
        </p:txBody>
      </p:sp>
      <p:sp>
        <p:nvSpPr>
          <p:cNvPr id="8" name="矩形 2"/>
          <p:cNvSpPr>
            <a:spLocks noChangeArrowheads="1"/>
          </p:cNvSpPr>
          <p:nvPr/>
        </p:nvSpPr>
        <p:spPr bwMode="auto">
          <a:xfrm>
            <a:off x="409723" y="1512654"/>
            <a:ext cx="7186613"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ts val="600"/>
              </a:spcBef>
              <a:spcAft>
                <a:spcPts val="0"/>
              </a:spcAft>
            </a:pPr>
            <a:r>
              <a:rPr lang="zh-CN" altLang="en-US" sz="3000" b="1" dirty="0">
                <a:solidFill>
                  <a:srgbClr val="0070C0"/>
                </a:solidFill>
                <a:ea typeface="Adobe 黑体 Std R" pitchFamily="34" charset="-122"/>
              </a:rPr>
              <a:t>疏散方法：</a:t>
            </a:r>
            <a:endParaRPr lang="en-US" altLang="zh-CN" sz="3000" b="1" dirty="0">
              <a:solidFill>
                <a:srgbClr val="0070C0"/>
              </a:solidFill>
              <a:ea typeface="Adobe 黑体 Std R" pitchFamily="34" charset="-122"/>
            </a:endParaRPr>
          </a:p>
          <a:p>
            <a:pPr marL="457200" indent="-457200" eaLnBrk="1" hangingPunct="1">
              <a:spcBef>
                <a:spcPts val="600"/>
              </a:spcBef>
              <a:spcAft>
                <a:spcPts val="0"/>
              </a:spcAft>
              <a:buFont typeface="Arial" panose="020B0604020202020204" pitchFamily="34" charset="0"/>
              <a:buChar char="•"/>
            </a:pPr>
            <a:r>
              <a:rPr lang="zh-CN" altLang="en-US" sz="2600" dirty="0">
                <a:ea typeface="Adobe 黑体 Std R" pitchFamily="34" charset="-122"/>
              </a:rPr>
              <a:t>正确通报，防止混乱</a:t>
            </a:r>
            <a:endParaRPr lang="en-US" altLang="zh-CN" sz="2600" dirty="0">
              <a:ea typeface="Adobe 黑体 Std R" pitchFamily="34" charset="-122"/>
            </a:endParaRPr>
          </a:p>
          <a:p>
            <a:pPr marL="457200" indent="-457200" eaLnBrk="1" hangingPunct="1">
              <a:spcBef>
                <a:spcPts val="600"/>
              </a:spcBef>
              <a:spcAft>
                <a:spcPts val="0"/>
              </a:spcAft>
              <a:buFont typeface="Arial" panose="020B0604020202020204" pitchFamily="34" charset="0"/>
              <a:buChar char="•"/>
            </a:pPr>
            <a:r>
              <a:rPr lang="zh-CN" altLang="en-US" sz="2600" dirty="0">
                <a:ea typeface="Adobe 黑体 Std R" pitchFamily="34" charset="-122"/>
              </a:rPr>
              <a:t>加强疏散引导</a:t>
            </a:r>
            <a:endParaRPr lang="en-US" altLang="zh-CN" sz="2600" dirty="0">
              <a:ea typeface="Adobe 黑体 Std R" pitchFamily="34" charset="-122"/>
            </a:endParaRPr>
          </a:p>
          <a:p>
            <a:pPr marL="457200" indent="-457200" eaLnBrk="1" hangingPunct="1">
              <a:spcBef>
                <a:spcPts val="600"/>
              </a:spcBef>
              <a:spcAft>
                <a:spcPts val="0"/>
              </a:spcAft>
              <a:buFont typeface="Arial" panose="020B0604020202020204" pitchFamily="34" charset="0"/>
              <a:buChar char="•"/>
            </a:pPr>
            <a:r>
              <a:rPr lang="zh-CN" altLang="en-US" sz="2600" dirty="0">
                <a:ea typeface="Adobe 黑体 Std R" pitchFamily="34" charset="-122"/>
              </a:rPr>
              <a:t>制止脱险者重返火场</a:t>
            </a:r>
            <a:endParaRPr lang="en-US" altLang="zh-CN" sz="2600" dirty="0">
              <a:ea typeface="Adobe 黑体 Std R" pitchFamily="34" charset="-122"/>
            </a:endParaRPr>
          </a:p>
          <a:p>
            <a:pPr marL="457200" indent="-457200" eaLnBrk="1" hangingPunct="1">
              <a:spcBef>
                <a:spcPts val="600"/>
              </a:spcBef>
              <a:spcAft>
                <a:spcPts val="0"/>
              </a:spcAft>
              <a:buFont typeface="Arial" panose="020B0604020202020204" pitchFamily="34" charset="0"/>
              <a:buChar char="•"/>
            </a:pPr>
            <a:r>
              <a:rPr lang="zh-CN" altLang="en-US" sz="2600" dirty="0">
                <a:ea typeface="Adobe 黑体 Std R" pitchFamily="34" charset="-122"/>
              </a:rPr>
              <a:t>积极配合</a:t>
            </a:r>
            <a:r>
              <a:rPr lang="zh-CN" altLang="en-US" sz="2600" dirty="0" smtClean="0">
                <a:ea typeface="Adobe 黑体 Std R" pitchFamily="34" charset="-122"/>
              </a:rPr>
              <a:t>消防队</a:t>
            </a:r>
            <a:endParaRPr lang="en-US" altLang="zh-CN" sz="2600" dirty="0">
              <a:ea typeface="Adobe 黑体 Std R" pitchFamily="34" charset="-122"/>
            </a:endParaRPr>
          </a:p>
        </p:txBody>
      </p:sp>
      <p:sp>
        <p:nvSpPr>
          <p:cNvPr id="9" name="矩形 8"/>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2" descr="logocol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http://pic26.nipic.com/20121229/11624588_085017633130_2.jpg"/>
          <p:cNvPicPr>
            <a:picLocks noChangeAspect="1" noChangeArrowheads="1"/>
          </p:cNvPicPr>
          <p:nvPr/>
        </p:nvPicPr>
        <p:blipFill rotWithShape="1">
          <a:blip r:embed="rId2" cstate="print">
            <a:extLst/>
          </a:blip>
          <a:srcRect b="3475"/>
          <a:stretch/>
        </p:blipFill>
        <p:spPr bwMode="auto">
          <a:xfrm>
            <a:off x="1925960" y="1471871"/>
            <a:ext cx="5040560" cy="5054668"/>
          </a:xfrm>
          <a:prstGeom prst="rect">
            <a:avLst/>
          </a:prstGeom>
          <a:ln w="127000" cap="rnd">
            <a:solidFill>
              <a:srgbClr val="FFFFFF"/>
            </a:solidFill>
          </a:ln>
          <a:effectLst/>
          <a:scene3d>
            <a:camera prst="orthographicFront"/>
            <a:lightRig rig="twoPt" dir="t">
              <a:rot lat="0" lon="0" rev="7800000"/>
            </a:lightRig>
          </a:scene3d>
          <a:sp3d contourW="6350">
            <a:bevelT w="50800" h="16510"/>
            <a:contourClr>
              <a:srgbClr val="C0C0C0"/>
            </a:contourClr>
          </a:sp3d>
          <a:extLst/>
        </p:spPr>
      </p:pic>
      <p:sp>
        <p:nvSpPr>
          <p:cNvPr id="4" name="矩形 3"/>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2" descr="logocol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15"/>
          <p:cNvSpPr>
            <a:spLocks noChangeArrowheads="1"/>
          </p:cNvSpPr>
          <p:nvPr/>
        </p:nvSpPr>
        <p:spPr bwMode="auto">
          <a:xfrm>
            <a:off x="3203848" y="272842"/>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火场逃生</a:t>
            </a:r>
            <a:endParaRPr lang="en-US" altLang="zh-CN" sz="4000" b="1" dirty="0">
              <a:solidFill>
                <a:srgbClr val="FF0000"/>
              </a:solidFill>
              <a:latin typeface="Helvetica" pitchFamily="34" charset="0"/>
              <a:ea typeface="Adobe 黑体 Std R"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矩形 4"/>
          <p:cNvSpPr>
            <a:spLocks noChangeArrowheads="1"/>
          </p:cNvSpPr>
          <p:nvPr/>
        </p:nvSpPr>
        <p:spPr bwMode="auto">
          <a:xfrm>
            <a:off x="323528" y="1556792"/>
            <a:ext cx="4392488"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125000"/>
              </a:lnSpc>
              <a:buFont typeface="Wingdings" pitchFamily="2" charset="2"/>
              <a:buChar char="Ø"/>
            </a:pPr>
            <a:r>
              <a:rPr lang="zh-CN" altLang="en-US" sz="2400" b="1" dirty="0" smtClean="0">
                <a:solidFill>
                  <a:srgbClr val="0070C0"/>
                </a:solidFill>
                <a:ea typeface="Adobe 黑体 Std R" pitchFamily="34" charset="-122"/>
              </a:rPr>
              <a:t>逃生</a:t>
            </a:r>
            <a:r>
              <a:rPr lang="zh-CN" altLang="en-US" sz="2400" b="1" dirty="0">
                <a:solidFill>
                  <a:srgbClr val="0070C0"/>
                </a:solidFill>
                <a:ea typeface="Adobe 黑体 Std R" pitchFamily="34" charset="-122"/>
              </a:rPr>
              <a:t>预演，临危不乱</a:t>
            </a:r>
            <a:r>
              <a:rPr lang="zh-CN" altLang="en-US" sz="2400" b="1" dirty="0">
                <a:ea typeface="Adobe 黑体 Std R" pitchFamily="34" charset="-122"/>
              </a:rPr>
              <a:t>：</a:t>
            </a:r>
            <a:r>
              <a:rPr lang="zh-CN" altLang="en-US" sz="2400" dirty="0">
                <a:ea typeface="Adobe 黑体 Std R" pitchFamily="34" charset="-122"/>
              </a:rPr>
              <a:t>事先可制定较为详细的逃生计划，想好几条不同方向的逃生路线，以及进行必要的逃生训练和演练。</a:t>
            </a:r>
          </a:p>
        </p:txBody>
      </p:sp>
      <p:pic>
        <p:nvPicPr>
          <p:cNvPr id="33796" name="Picture 2" descr="http://119.china.com.cn/zbjs/images/attachement/jpg/site1/20110520/0016767fdbfc0f40175a1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70562" y="1689377"/>
            <a:ext cx="2835287" cy="2152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2" descr="logocol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5"/>
          <p:cNvSpPr>
            <a:spLocks noChangeArrowheads="1"/>
          </p:cNvSpPr>
          <p:nvPr/>
        </p:nvSpPr>
        <p:spPr bwMode="auto">
          <a:xfrm>
            <a:off x="3203848" y="272842"/>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火场逃生</a:t>
            </a:r>
            <a:endParaRPr lang="en-US" altLang="zh-CN" sz="4000" b="1" dirty="0">
              <a:solidFill>
                <a:srgbClr val="FF0000"/>
              </a:solidFill>
              <a:latin typeface="Helvetica" pitchFamily="34" charset="0"/>
              <a:ea typeface="Adobe 黑体 Std R" pitchFamily="34" charset="-122"/>
            </a:endParaRPr>
          </a:p>
        </p:txBody>
      </p:sp>
      <p:sp>
        <p:nvSpPr>
          <p:cNvPr id="9" name="矩形 2"/>
          <p:cNvSpPr>
            <a:spLocks noChangeArrowheads="1"/>
          </p:cNvSpPr>
          <p:nvPr/>
        </p:nvSpPr>
        <p:spPr bwMode="auto">
          <a:xfrm>
            <a:off x="3779912" y="4820968"/>
            <a:ext cx="4839454" cy="177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eaLnBrk="1" hangingPunct="1">
              <a:lnSpc>
                <a:spcPct val="114000"/>
              </a:lnSpc>
              <a:buFont typeface="Wingdings" pitchFamily="2" charset="2"/>
              <a:buChar char="Ø"/>
            </a:pPr>
            <a:r>
              <a:rPr lang="zh-CN" altLang="en-US" sz="2400" b="1" dirty="0" smtClean="0">
                <a:solidFill>
                  <a:srgbClr val="0070C0"/>
                </a:solidFill>
                <a:ea typeface="Adobe 黑体 Std R" pitchFamily="34" charset="-122"/>
              </a:rPr>
              <a:t>熟悉</a:t>
            </a:r>
            <a:r>
              <a:rPr lang="zh-CN" altLang="en-US" sz="2400" b="1" dirty="0">
                <a:solidFill>
                  <a:srgbClr val="0070C0"/>
                </a:solidFill>
                <a:ea typeface="Adobe 黑体 Std R" pitchFamily="34" charset="-122"/>
              </a:rPr>
              <a:t>环境，暗记出口</a:t>
            </a:r>
            <a:r>
              <a:rPr lang="zh-CN" altLang="en-US" sz="2400" b="1" dirty="0">
                <a:solidFill>
                  <a:srgbClr val="333399"/>
                </a:solidFill>
                <a:ea typeface="Adobe 黑体 Std R" pitchFamily="34" charset="-122"/>
              </a:rPr>
              <a:t>：</a:t>
            </a:r>
            <a:r>
              <a:rPr lang="zh-CN" altLang="en-US" sz="2400" dirty="0" smtClean="0">
                <a:ea typeface="Adobe 黑体 Std R" pitchFamily="34" charset="-122"/>
              </a:rPr>
              <a:t>熟悉紧急出口、</a:t>
            </a:r>
            <a:r>
              <a:rPr lang="zh-CN" altLang="en-US" sz="2400" dirty="0">
                <a:ea typeface="Adobe 黑体 Std R" pitchFamily="34" charset="-122"/>
              </a:rPr>
              <a:t>防火楼梯的具体位置</a:t>
            </a:r>
            <a:r>
              <a:rPr lang="zh-CN" altLang="en-US" sz="2400" dirty="0" smtClean="0">
                <a:ea typeface="Adobe 黑体 Std R" pitchFamily="34" charset="-122"/>
              </a:rPr>
              <a:t>，</a:t>
            </a:r>
            <a:r>
              <a:rPr lang="zh-CN" altLang="en-US" sz="2400" dirty="0">
                <a:ea typeface="Adobe 黑体 Std R" pitchFamily="34" charset="-122"/>
              </a:rPr>
              <a:t>一旦发生火灾时，可通过这些通道、楼梯撤出火场，进行应急避难。</a:t>
            </a:r>
            <a:endParaRPr lang="en-US" altLang="zh-CN" sz="2400" dirty="0">
              <a:ea typeface="Adobe 黑体 Std R" pitchFamily="34" charset="-122"/>
            </a:endParaRPr>
          </a:p>
        </p:txBody>
      </p:sp>
      <p:pic>
        <p:nvPicPr>
          <p:cNvPr id="10"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35896" y="3645024"/>
            <a:ext cx="1728192" cy="673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组合 7"/>
          <p:cNvGrpSpPr>
            <a:grpSpLocks/>
          </p:cNvGrpSpPr>
          <p:nvPr/>
        </p:nvGrpSpPr>
        <p:grpSpPr bwMode="auto">
          <a:xfrm>
            <a:off x="899592" y="4437113"/>
            <a:ext cx="2682552" cy="2405992"/>
            <a:chOff x="648325" y="3356992"/>
            <a:chExt cx="3035240" cy="2655308"/>
          </a:xfrm>
        </p:grpSpPr>
        <p:pic>
          <p:nvPicPr>
            <p:cNvPr id="12" name="Picture 2" descr="http://119.china.com.cn/ztbd/images/attachement/jpg/site1/20111220/001e90ac13f4105a7c3504.jpg"/>
            <p:cNvPicPr>
              <a:picLocks noChangeAspect="1" noChangeArrowheads="1"/>
            </p:cNvPicPr>
            <p:nvPr/>
          </p:nvPicPr>
          <p:blipFill>
            <a:blip r:embed="rId5" cstate="print">
              <a:extLst>
                <a:ext uri="{28A0092B-C50C-407E-A947-70E740481C1C}">
                  <a14:useLocalDpi xmlns:a14="http://schemas.microsoft.com/office/drawing/2010/main" val="0"/>
                </a:ext>
              </a:extLst>
            </a:blip>
            <a:srcRect l="9798" r="11684" b="12540"/>
            <a:stretch>
              <a:fillRect/>
            </a:stretch>
          </p:blipFill>
          <p:spPr bwMode="auto">
            <a:xfrm>
              <a:off x="648325" y="3356992"/>
              <a:ext cx="2991555" cy="2499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乘号 12"/>
            <p:cNvSpPr/>
            <p:nvPr/>
          </p:nvSpPr>
          <p:spPr>
            <a:xfrm>
              <a:off x="2540588" y="4868866"/>
              <a:ext cx="1142977" cy="1143434"/>
            </a:xfrm>
            <a:prstGeom prst="mathMultiply">
              <a:avLst>
                <a:gd name="adj1" fmla="val 87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矩形 2"/>
          <p:cNvSpPr>
            <a:spLocks noChangeArrowheads="1"/>
          </p:cNvSpPr>
          <p:nvPr/>
        </p:nvSpPr>
        <p:spPr bwMode="auto">
          <a:xfrm>
            <a:off x="766302" y="2128788"/>
            <a:ext cx="495782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indent="0" algn="just" eaLnBrk="1" hangingPunct="1">
              <a:lnSpc>
                <a:spcPct val="120000"/>
              </a:lnSpc>
            </a:pPr>
            <a:r>
              <a:rPr lang="zh-CN" altLang="en-US" sz="2400" dirty="0" smtClean="0">
                <a:ea typeface="Adobe 黑体 Std R" pitchFamily="34" charset="-122"/>
              </a:rPr>
              <a:t>逃生</a:t>
            </a:r>
            <a:r>
              <a:rPr lang="zh-CN" altLang="en-US" sz="2400" dirty="0">
                <a:ea typeface="Adobe 黑体 Std R" pitchFamily="34" charset="-122"/>
              </a:rPr>
              <a:t>行动是争分夺秒的行动。一旦听到火灾警报或意识到自己可能被烟火包围</a:t>
            </a:r>
            <a:r>
              <a:rPr lang="zh-CN" altLang="en-US" sz="2400" dirty="0" smtClean="0">
                <a:ea typeface="Adobe 黑体 Std R" pitchFamily="34" charset="-122"/>
              </a:rPr>
              <a:t>，要</a:t>
            </a:r>
            <a:r>
              <a:rPr lang="zh-CN" altLang="en-US" sz="2400" dirty="0">
                <a:ea typeface="Adobe 黑体 Std R" pitchFamily="34" charset="-122"/>
              </a:rPr>
              <a:t>立即跑出房间，设法</a:t>
            </a:r>
            <a:r>
              <a:rPr lang="zh-CN" altLang="en-US" sz="2400" dirty="0" smtClean="0">
                <a:ea typeface="Adobe 黑体 Std R" pitchFamily="34" charset="-122"/>
              </a:rPr>
              <a:t>脱险。</a:t>
            </a:r>
            <a:r>
              <a:rPr lang="zh-CN" altLang="en-US" sz="2400" dirty="0">
                <a:ea typeface="Adobe 黑体 Std R" pitchFamily="34" charset="-122"/>
              </a:rPr>
              <a:t>不要留恋财物，尽快逃出火场，即已逃出决不回跑</a:t>
            </a:r>
            <a:r>
              <a:rPr lang="zh-CN" altLang="en-US" sz="2400" dirty="0" smtClean="0">
                <a:ea typeface="Adobe 黑体 Std R" pitchFamily="34" charset="-122"/>
              </a:rPr>
              <a:t>。</a:t>
            </a:r>
            <a:endParaRPr lang="zh-CN" altLang="en-US" sz="2400" dirty="0">
              <a:ea typeface="Adobe 黑体 Std R" pitchFamily="34" charset="-122"/>
            </a:endParaRPr>
          </a:p>
        </p:txBody>
      </p:sp>
      <p:pic>
        <p:nvPicPr>
          <p:cNvPr id="35843" name="Picture 4" descr="怎样使用防毒面具应对纵火恐怖袭击">
            <a:hlinkClick r:id=""/>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42847" y="1955262"/>
            <a:ext cx="2296228" cy="2063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2" descr="logocol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2241" y="4366356"/>
            <a:ext cx="1906834" cy="2239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744850" y="5069624"/>
            <a:ext cx="4979278" cy="1421928"/>
          </a:xfrm>
          <a:prstGeom prst="rect">
            <a:avLst/>
          </a:prstGeom>
        </p:spPr>
        <p:txBody>
          <a:bodyPr wrap="square">
            <a:spAutoFit/>
          </a:bodyPr>
          <a:lstStyle/>
          <a:p>
            <a:pPr>
              <a:lnSpc>
                <a:spcPct val="120000"/>
              </a:lnSpc>
            </a:pPr>
            <a:r>
              <a:rPr lang="zh-CN" altLang="en-US" sz="2400" dirty="0" smtClean="0">
                <a:ea typeface="Adobe 黑体 Std R" pitchFamily="34" charset="-122"/>
              </a:rPr>
              <a:t>以</a:t>
            </a:r>
            <a:r>
              <a:rPr lang="zh-CN" altLang="en-US" sz="2400" dirty="0">
                <a:ea typeface="Adobe 黑体 Std R" pitchFamily="34" charset="-122"/>
              </a:rPr>
              <a:t>湿毛巾掩口鼻呼吸，降低姿势，匍匐前进，以减少吸入浓烟。</a:t>
            </a:r>
            <a:r>
              <a:rPr lang="zh-CN" altLang="en-US" sz="2400" dirty="0">
                <a:solidFill>
                  <a:srgbClr val="FF0000"/>
                </a:solidFill>
                <a:ea typeface="Adobe 黑体 Std R" pitchFamily="34" charset="-122"/>
              </a:rPr>
              <a:t>爬行时沿墙壁边缘逃生</a:t>
            </a:r>
            <a:r>
              <a:rPr lang="zh-CN" altLang="en-US" sz="2400" dirty="0">
                <a:ea typeface="Adobe 黑体 Std R" pitchFamily="34" charset="-122"/>
              </a:rPr>
              <a:t>，以免跑错方向</a:t>
            </a:r>
            <a:r>
              <a:rPr lang="zh-CN" altLang="en-US" sz="2400" dirty="0" smtClean="0">
                <a:ea typeface="Adobe 黑体 Std R" pitchFamily="34" charset="-122"/>
              </a:rPr>
              <a:t>。</a:t>
            </a:r>
            <a:endParaRPr lang="zh-CN" altLang="en-US" sz="2400" dirty="0">
              <a:ea typeface="Adobe 黑体 Std R" pitchFamily="34" charset="-122"/>
            </a:endParaRPr>
          </a:p>
        </p:txBody>
      </p:sp>
      <p:sp>
        <p:nvSpPr>
          <p:cNvPr id="3" name="矩形 2"/>
          <p:cNvSpPr/>
          <p:nvPr/>
        </p:nvSpPr>
        <p:spPr>
          <a:xfrm>
            <a:off x="179512" y="1599183"/>
            <a:ext cx="6686446" cy="461665"/>
          </a:xfrm>
          <a:prstGeom prst="rect">
            <a:avLst/>
          </a:prstGeom>
        </p:spPr>
        <p:txBody>
          <a:bodyPr wrap="none">
            <a:spAutoFit/>
          </a:bodyPr>
          <a:lstStyle/>
          <a:p>
            <a:pPr marL="342900" indent="-342900">
              <a:buFont typeface="Wingdings" panose="05000000000000000000" pitchFamily="2" charset="2"/>
              <a:buChar char="Ø"/>
            </a:pPr>
            <a:r>
              <a:rPr lang="zh-CN" altLang="en-US" sz="2400" b="1" dirty="0">
                <a:solidFill>
                  <a:srgbClr val="0070C0"/>
                </a:solidFill>
                <a:ea typeface="Adobe 黑体 Std R" pitchFamily="34" charset="-122"/>
              </a:rPr>
              <a:t>呼唤他人，不拖时间，不入险地，不贪财物</a:t>
            </a:r>
            <a:r>
              <a:rPr lang="zh-CN" altLang="en-US" sz="2400" b="1" dirty="0">
                <a:solidFill>
                  <a:srgbClr val="333399"/>
                </a:solidFill>
                <a:ea typeface="Adobe 黑体 Std R" pitchFamily="34" charset="-122"/>
              </a:rPr>
              <a:t>：</a:t>
            </a:r>
            <a:endParaRPr lang="zh-CN" altLang="en-US" sz="2400" dirty="0"/>
          </a:p>
        </p:txBody>
      </p:sp>
      <p:sp>
        <p:nvSpPr>
          <p:cNvPr id="4" name="矩形 3"/>
          <p:cNvSpPr/>
          <p:nvPr/>
        </p:nvSpPr>
        <p:spPr>
          <a:xfrm>
            <a:off x="179512" y="4565568"/>
            <a:ext cx="6713697" cy="461665"/>
          </a:xfrm>
          <a:prstGeom prst="rect">
            <a:avLst/>
          </a:prstGeom>
        </p:spPr>
        <p:txBody>
          <a:bodyPr wrap="none">
            <a:spAutoFit/>
          </a:bodyPr>
          <a:lstStyle/>
          <a:p>
            <a:pPr marL="285750" indent="-285750">
              <a:buFont typeface="Wingdings" panose="05000000000000000000" pitchFamily="2" charset="2"/>
              <a:buChar char="Ø"/>
            </a:pPr>
            <a:r>
              <a:rPr lang="zh-CN" altLang="en-US" sz="2400" b="1" dirty="0" smtClean="0">
                <a:solidFill>
                  <a:srgbClr val="0070C0"/>
                </a:solidFill>
                <a:ea typeface="Adobe 黑体 Std R" pitchFamily="34" charset="-122"/>
              </a:rPr>
              <a:t> 保持</a:t>
            </a:r>
            <a:r>
              <a:rPr lang="zh-CN" altLang="en-US" sz="2400" b="1" dirty="0">
                <a:solidFill>
                  <a:srgbClr val="0070C0"/>
                </a:solidFill>
                <a:ea typeface="Adobe 黑体 Std R" pitchFamily="34" charset="-122"/>
              </a:rPr>
              <a:t>镇静，明辨方向，简易防护，迅速撤离</a:t>
            </a:r>
            <a:r>
              <a:rPr lang="zh-CN" altLang="en-US" sz="2400" b="1" dirty="0">
                <a:solidFill>
                  <a:srgbClr val="333399"/>
                </a:solidFill>
                <a:ea typeface="Adobe 黑体 Std R" pitchFamily="34" charset="-122"/>
              </a:rPr>
              <a:t>：</a:t>
            </a:r>
            <a:endParaRPr lang="zh-CN" altLang="en-US" sz="2400" dirty="0"/>
          </a:p>
        </p:txBody>
      </p:sp>
      <p:sp>
        <p:nvSpPr>
          <p:cNvPr id="13" name="矩形 15"/>
          <p:cNvSpPr>
            <a:spLocks noChangeArrowheads="1"/>
          </p:cNvSpPr>
          <p:nvPr/>
        </p:nvSpPr>
        <p:spPr bwMode="auto">
          <a:xfrm>
            <a:off x="3203848" y="272842"/>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火场逃生</a:t>
            </a:r>
            <a:endParaRPr lang="en-US" altLang="zh-CN" sz="4000" b="1" dirty="0">
              <a:solidFill>
                <a:srgbClr val="FF0000"/>
              </a:solidFill>
              <a:latin typeface="Helvetica" pitchFamily="34" charset="0"/>
              <a:ea typeface="Adobe 黑体 Std R"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5" descr="http://images.china.cn/attachement/jpg/site1000/20101118/002564bb3a250e4f02b66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91332" y="1556792"/>
            <a:ext cx="2137051" cy="2518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矩形 4"/>
          <p:cNvSpPr>
            <a:spLocks noChangeArrowheads="1"/>
          </p:cNvSpPr>
          <p:nvPr/>
        </p:nvSpPr>
        <p:spPr bwMode="auto">
          <a:xfrm>
            <a:off x="467544" y="1772816"/>
            <a:ext cx="4104456" cy="1865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eaLnBrk="1" hangingPunct="1">
              <a:lnSpc>
                <a:spcPct val="120000"/>
              </a:lnSpc>
              <a:buFont typeface="Wingdings" pitchFamily="2" charset="2"/>
              <a:buChar char="Ø"/>
            </a:pPr>
            <a:r>
              <a:rPr lang="zh-CN" altLang="en-US" sz="2400" dirty="0">
                <a:solidFill>
                  <a:srgbClr val="0070C0"/>
                </a:solidFill>
                <a:ea typeface="Adobe 黑体 Std R" pitchFamily="34" charset="-122"/>
              </a:rPr>
              <a:t>若逃生途中经过火焰区，</a:t>
            </a:r>
            <a:r>
              <a:rPr lang="zh-CN" altLang="en-US" sz="2400" dirty="0">
                <a:ea typeface="Adobe 黑体 Std R" pitchFamily="34" charset="-122"/>
              </a:rPr>
              <a:t>应先弄湿衣物或以湿棉被、</a:t>
            </a:r>
            <a:r>
              <a:rPr lang="zh-CN" altLang="en-US" sz="2400" dirty="0">
                <a:solidFill>
                  <a:srgbClr val="0070C0"/>
                </a:solidFill>
                <a:ea typeface="Adobe 黑体 Std R" pitchFamily="34" charset="-122"/>
              </a:rPr>
              <a:t>毛毯裹住身体</a:t>
            </a:r>
            <a:r>
              <a:rPr lang="zh-CN" altLang="en-US" sz="2400" dirty="0">
                <a:ea typeface="Adobe 黑体 Std R" pitchFamily="34" charset="-122"/>
              </a:rPr>
              <a:t>，迅速通过</a:t>
            </a:r>
            <a:r>
              <a:rPr lang="zh-CN" altLang="en-US" sz="2400" dirty="0" smtClean="0">
                <a:ea typeface="Adobe 黑体 Std R" pitchFamily="34" charset="-122"/>
              </a:rPr>
              <a:t>，以免身上衣物着火被烧伤</a:t>
            </a:r>
            <a:r>
              <a:rPr lang="zh-CN" altLang="en-US" sz="2400" b="1" dirty="0" smtClean="0">
                <a:ea typeface="Adobe 黑体 Std R" pitchFamily="34" charset="-122"/>
              </a:rPr>
              <a:t>。</a:t>
            </a:r>
            <a:endParaRPr lang="en-US" altLang="zh-CN" sz="2400" b="1" dirty="0">
              <a:ea typeface="Adobe 黑体 Std R" pitchFamily="34" charset="-122"/>
            </a:endParaRPr>
          </a:p>
        </p:txBody>
      </p:sp>
      <p:sp>
        <p:nvSpPr>
          <p:cNvPr id="7" name="矩形 6"/>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2" descr="logocol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http://www.taipolst.edu.hk/netstudy/encyc/fire/fire.files/image01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3875827"/>
            <a:ext cx="2016224" cy="2729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2892299" y="4437112"/>
            <a:ext cx="5712149" cy="2007216"/>
          </a:xfrm>
          <a:prstGeom prst="rect">
            <a:avLst/>
          </a:prstGeom>
        </p:spPr>
        <p:txBody>
          <a:bodyPr wrap="square">
            <a:spAutoFit/>
          </a:bodyPr>
          <a:lstStyle/>
          <a:p>
            <a:pPr lvl="0" algn="just">
              <a:lnSpc>
                <a:spcPct val="114000"/>
              </a:lnSpc>
              <a:spcBef>
                <a:spcPts val="1800"/>
              </a:spcBef>
              <a:buFont typeface="Wingdings" pitchFamily="2" charset="2"/>
              <a:buChar char="Ø"/>
            </a:pPr>
            <a:r>
              <a:rPr lang="zh-CN" altLang="en-US" sz="2400" b="1" dirty="0" smtClean="0">
                <a:solidFill>
                  <a:prstClr val="black"/>
                </a:solidFill>
                <a:ea typeface="Adobe 黑体 Std R" pitchFamily="34" charset="-122"/>
              </a:rPr>
              <a:t> </a:t>
            </a:r>
            <a:r>
              <a:rPr lang="zh-CN" altLang="en-US" sz="2400" dirty="0" smtClean="0">
                <a:solidFill>
                  <a:prstClr val="black"/>
                </a:solidFill>
                <a:ea typeface="Adobe 黑体 Std R" pitchFamily="34" charset="-122"/>
              </a:rPr>
              <a:t>切忌</a:t>
            </a:r>
            <a:r>
              <a:rPr lang="zh-CN" altLang="en-US" sz="2400" dirty="0">
                <a:solidFill>
                  <a:prstClr val="black"/>
                </a:solidFill>
                <a:ea typeface="Adobe 黑体 Std R" pitchFamily="34" charset="-122"/>
              </a:rPr>
              <a:t>慌乱，判断火势来源，</a:t>
            </a:r>
            <a:r>
              <a:rPr lang="zh-CN" altLang="en-US" sz="2400" dirty="0">
                <a:solidFill>
                  <a:srgbClr val="0070C0"/>
                </a:solidFill>
                <a:ea typeface="Adobe 黑体 Std R" pitchFamily="34" charset="-122"/>
              </a:rPr>
              <a:t>采取与火源相反方向逃生</a:t>
            </a:r>
            <a:r>
              <a:rPr lang="zh-CN" altLang="en-US" sz="2400" dirty="0">
                <a:solidFill>
                  <a:prstClr val="black"/>
                </a:solidFill>
                <a:ea typeface="Adobe 黑体 Std R" pitchFamily="34" charset="-122"/>
              </a:rPr>
              <a:t>。</a:t>
            </a:r>
          </a:p>
          <a:p>
            <a:pPr lvl="0" algn="just">
              <a:lnSpc>
                <a:spcPct val="114000"/>
              </a:lnSpc>
              <a:spcBef>
                <a:spcPts val="1800"/>
              </a:spcBef>
              <a:buFont typeface="Wingdings" pitchFamily="2" charset="2"/>
              <a:buChar char="Ø"/>
            </a:pPr>
            <a:r>
              <a:rPr lang="zh-CN" altLang="en-US" sz="2400" dirty="0" smtClean="0">
                <a:solidFill>
                  <a:prstClr val="black"/>
                </a:solidFill>
                <a:ea typeface="Adobe 黑体 Std R" pitchFamily="34" charset="-122"/>
              </a:rPr>
              <a:t> 火场</a:t>
            </a:r>
            <a:r>
              <a:rPr lang="zh-CN" altLang="en-US" sz="2400" dirty="0">
                <a:solidFill>
                  <a:prstClr val="black"/>
                </a:solidFill>
                <a:ea typeface="Adobe 黑体 Std R" pitchFamily="34" charset="-122"/>
              </a:rPr>
              <a:t>逃生过程中，要一路关闭所有</a:t>
            </a:r>
            <a:r>
              <a:rPr lang="zh-CN" altLang="en-US" sz="2400" dirty="0" smtClean="0">
                <a:solidFill>
                  <a:prstClr val="black"/>
                </a:solidFill>
                <a:ea typeface="Adobe 黑体 Std R" pitchFamily="34" charset="-122"/>
              </a:rPr>
              <a:t>你背后</a:t>
            </a:r>
            <a:r>
              <a:rPr lang="zh-CN" altLang="en-US" sz="2400" dirty="0">
                <a:solidFill>
                  <a:prstClr val="black"/>
                </a:solidFill>
                <a:ea typeface="Adobe 黑体 Std R" pitchFamily="34" charset="-122"/>
              </a:rPr>
              <a:t>的门，它能降低火和浓烟的蔓延速度。</a:t>
            </a:r>
          </a:p>
        </p:txBody>
      </p:sp>
      <p:sp>
        <p:nvSpPr>
          <p:cNvPr id="11" name="矩形 15"/>
          <p:cNvSpPr>
            <a:spLocks noChangeArrowheads="1"/>
          </p:cNvSpPr>
          <p:nvPr/>
        </p:nvSpPr>
        <p:spPr bwMode="auto">
          <a:xfrm>
            <a:off x="3203848" y="272842"/>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火场逃生</a:t>
            </a:r>
            <a:endParaRPr lang="en-US" altLang="zh-CN" sz="4000" b="1" dirty="0">
              <a:solidFill>
                <a:srgbClr val="FF0000"/>
              </a:solidFill>
              <a:latin typeface="Helvetica" pitchFamily="34" charset="0"/>
              <a:ea typeface="Adobe 黑体 Std R"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矩形 1"/>
          <p:cNvSpPr>
            <a:spLocks noChangeArrowheads="1"/>
          </p:cNvSpPr>
          <p:nvPr/>
        </p:nvSpPr>
        <p:spPr bwMode="auto">
          <a:xfrm>
            <a:off x="2884074" y="2703162"/>
            <a:ext cx="5648366" cy="869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indent="0" algn="just" eaLnBrk="1" hangingPunct="1">
              <a:lnSpc>
                <a:spcPct val="120000"/>
              </a:lnSpc>
            </a:pPr>
            <a:r>
              <a:rPr lang="zh-CN" altLang="en-US" sz="2200" dirty="0" smtClean="0">
                <a:solidFill>
                  <a:srgbClr val="0070C0"/>
                </a:solidFill>
                <a:ea typeface="Adobe 黑体 Std R" pitchFamily="34" charset="-122"/>
              </a:rPr>
              <a:t>在</a:t>
            </a:r>
            <a:r>
              <a:rPr lang="zh-CN" altLang="en-US" sz="2200" dirty="0">
                <a:solidFill>
                  <a:srgbClr val="0070C0"/>
                </a:solidFill>
                <a:ea typeface="Adobe 黑体 Std R" pitchFamily="34" charset="-122"/>
              </a:rPr>
              <a:t>高层建筑中，电梯的供电系统在火灾中随时会断电或因受热电梯变形将人困在电梯内。</a:t>
            </a:r>
          </a:p>
        </p:txBody>
      </p:sp>
      <p:sp>
        <p:nvSpPr>
          <p:cNvPr id="7" name="矩形 6"/>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79512" y="1484784"/>
            <a:ext cx="8136904" cy="978729"/>
          </a:xfrm>
          <a:prstGeom prst="rect">
            <a:avLst/>
          </a:prstGeom>
        </p:spPr>
        <p:txBody>
          <a:bodyPr wrap="square">
            <a:spAutoFit/>
          </a:bodyPr>
          <a:lstStyle/>
          <a:p>
            <a:pPr marL="457200" indent="-457200">
              <a:lnSpc>
                <a:spcPct val="120000"/>
              </a:lnSpc>
              <a:buFont typeface="Wingdings" panose="05000000000000000000" pitchFamily="2" charset="2"/>
              <a:buChar char="Ø"/>
            </a:pPr>
            <a:r>
              <a:rPr lang="zh-CN" altLang="en-US" sz="2400" b="1" dirty="0">
                <a:solidFill>
                  <a:srgbClr val="0070C0"/>
                </a:solidFill>
                <a:ea typeface="Adobe 黑体 Std R" pitchFamily="34" charset="-122"/>
              </a:rPr>
              <a:t>善用通道，莫入电梯：</a:t>
            </a:r>
            <a:r>
              <a:rPr lang="zh-CN" altLang="en-US" sz="2400" dirty="0">
                <a:ea typeface="Adobe 黑体 Std R" pitchFamily="34" charset="-122"/>
              </a:rPr>
              <a:t>如果是高层楼房着火，要迅速选择相对安全的楼梯通道，绝不可乘电梯。</a:t>
            </a:r>
            <a:endParaRPr lang="zh-CN" altLang="en-US" sz="2400" dirty="0"/>
          </a:p>
        </p:txBody>
      </p:sp>
      <p:pic>
        <p:nvPicPr>
          <p:cNvPr id="8" name="Picture 2" descr="logocolo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15"/>
          <p:cNvSpPr>
            <a:spLocks noChangeArrowheads="1"/>
          </p:cNvSpPr>
          <p:nvPr/>
        </p:nvSpPr>
        <p:spPr bwMode="auto">
          <a:xfrm>
            <a:off x="3203848" y="272842"/>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火场逃生</a:t>
            </a:r>
            <a:endParaRPr lang="en-US" altLang="zh-CN" sz="4000" b="1" dirty="0">
              <a:solidFill>
                <a:srgbClr val="FF0000"/>
              </a:solidFill>
              <a:latin typeface="Helvetica" pitchFamily="34" charset="0"/>
              <a:ea typeface="Adobe 黑体 Std R" pitchFamily="34" charset="-122"/>
            </a:endParaRPr>
          </a:p>
        </p:txBody>
      </p:sp>
      <p:pic>
        <p:nvPicPr>
          <p:cNvPr id="3" name="图片 2"/>
          <p:cNvPicPr>
            <a:picLocks noChangeAspect="1"/>
          </p:cNvPicPr>
          <p:nvPr/>
        </p:nvPicPr>
        <p:blipFill>
          <a:blip r:embed="rId3"/>
          <a:stretch>
            <a:fillRect/>
          </a:stretch>
        </p:blipFill>
        <p:spPr>
          <a:xfrm>
            <a:off x="758057" y="2507996"/>
            <a:ext cx="1867423" cy="1497068"/>
          </a:xfrm>
          <a:prstGeom prst="rect">
            <a:avLst/>
          </a:prstGeom>
        </p:spPr>
      </p:pic>
      <p:sp>
        <p:nvSpPr>
          <p:cNvPr id="10" name="矩形 1"/>
          <p:cNvSpPr>
            <a:spLocks noChangeArrowheads="1"/>
          </p:cNvSpPr>
          <p:nvPr/>
        </p:nvSpPr>
        <p:spPr bwMode="auto">
          <a:xfrm>
            <a:off x="739063" y="5043148"/>
            <a:ext cx="4680520" cy="1717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indent="0" algn="just" eaLnBrk="1" hangingPunct="1">
              <a:lnSpc>
                <a:spcPct val="120000"/>
              </a:lnSpc>
            </a:pPr>
            <a:r>
              <a:rPr lang="zh-CN" altLang="en-US" sz="2200" dirty="0" smtClean="0">
                <a:solidFill>
                  <a:srgbClr val="0070C0"/>
                </a:solidFill>
                <a:ea typeface="Adobe 黑体 Std R" pitchFamily="34" charset="-122"/>
              </a:rPr>
              <a:t>不要</a:t>
            </a:r>
            <a:r>
              <a:rPr lang="zh-CN" altLang="en-US" sz="2200" dirty="0">
                <a:solidFill>
                  <a:srgbClr val="0070C0"/>
                </a:solidFill>
                <a:ea typeface="Adobe 黑体 Std R" pitchFamily="34" charset="-122"/>
              </a:rPr>
              <a:t>盲目跳楼，紧急情况下可用身边的绳索</a:t>
            </a:r>
            <a:r>
              <a:rPr lang="zh-CN" altLang="en-US" sz="2200" dirty="0" smtClean="0">
                <a:solidFill>
                  <a:srgbClr val="0070C0"/>
                </a:solidFill>
                <a:ea typeface="Adobe 黑体 Std R" pitchFamily="34" charset="-122"/>
              </a:rPr>
              <a:t>、衣服</a:t>
            </a:r>
            <a:r>
              <a:rPr lang="zh-CN" altLang="en-US" sz="2200" dirty="0">
                <a:solidFill>
                  <a:srgbClr val="0070C0"/>
                </a:solidFill>
                <a:ea typeface="Adobe 黑体 Std R" pitchFamily="34" charset="-122"/>
              </a:rPr>
              <a:t>等自制简易救生绳，并用水打湿，紧拴在</a:t>
            </a:r>
            <a:r>
              <a:rPr lang="zh-CN" altLang="en-US" sz="2200" dirty="0" smtClean="0">
                <a:solidFill>
                  <a:srgbClr val="0070C0"/>
                </a:solidFill>
                <a:ea typeface="Adobe 黑体 Std R" pitchFamily="34" charset="-122"/>
              </a:rPr>
              <a:t>门窗，</a:t>
            </a:r>
            <a:r>
              <a:rPr lang="zh-CN" altLang="en-US" sz="2200" dirty="0">
                <a:solidFill>
                  <a:srgbClr val="0070C0"/>
                </a:solidFill>
                <a:ea typeface="Adobe 黑体 Std R" pitchFamily="34" charset="-122"/>
              </a:rPr>
              <a:t>从窗台缓慢滑下逃生</a:t>
            </a:r>
            <a:r>
              <a:rPr lang="zh-CN" altLang="en-US" sz="2200" dirty="0" smtClean="0">
                <a:solidFill>
                  <a:srgbClr val="0070C0"/>
                </a:solidFill>
                <a:ea typeface="Adobe 黑体 Std R" pitchFamily="34" charset="-122"/>
              </a:rPr>
              <a:t>。</a:t>
            </a:r>
            <a:endParaRPr lang="zh-CN" altLang="en-US" sz="2200" dirty="0">
              <a:solidFill>
                <a:srgbClr val="0070C0"/>
              </a:solidFill>
              <a:ea typeface="Adobe 黑体 Std R" pitchFamily="34" charset="-122"/>
            </a:endParaRPr>
          </a:p>
        </p:txBody>
      </p:sp>
      <p:pic>
        <p:nvPicPr>
          <p:cNvPr id="11" name="Picture 5" descr="http://t3.baidu.com/it/u=3278418142,1939530818&amp;fm=23&amp;gp=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79560" y="4869160"/>
            <a:ext cx="2448272" cy="1619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p:nvPr/>
        </p:nvSpPr>
        <p:spPr>
          <a:xfrm>
            <a:off x="278463" y="4077072"/>
            <a:ext cx="8397994" cy="978729"/>
          </a:xfrm>
          <a:prstGeom prst="rect">
            <a:avLst/>
          </a:prstGeom>
        </p:spPr>
        <p:txBody>
          <a:bodyPr wrap="square">
            <a:spAutoFit/>
          </a:bodyPr>
          <a:lstStyle/>
          <a:p>
            <a:pPr marL="457200" indent="-457200">
              <a:lnSpc>
                <a:spcPct val="120000"/>
              </a:lnSpc>
              <a:buFont typeface="Wingdings" panose="05000000000000000000" pitchFamily="2" charset="2"/>
              <a:buChar char="Ø"/>
            </a:pPr>
            <a:r>
              <a:rPr lang="zh-CN" altLang="en-US" sz="2400" b="1" dirty="0">
                <a:solidFill>
                  <a:srgbClr val="0070C0"/>
                </a:solidFill>
                <a:ea typeface="Adobe 黑体 Std R" pitchFamily="34" charset="-122"/>
              </a:rPr>
              <a:t>保持镇静，就地取材，自制绳索，安全逃生：</a:t>
            </a:r>
            <a:r>
              <a:rPr lang="zh-CN" altLang="en-US" sz="2400" dirty="0">
                <a:ea typeface="Adobe 黑体 Std R" pitchFamily="34" charset="-122"/>
              </a:rPr>
              <a:t>充分利用各种逃生设施，如缓降器和救生袋等。</a:t>
            </a:r>
            <a:endParaRPr lang="zh-CN" altLang="en-US" sz="24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矩形 1"/>
          <p:cNvSpPr>
            <a:spLocks noChangeArrowheads="1"/>
          </p:cNvSpPr>
          <p:nvPr/>
        </p:nvSpPr>
        <p:spPr bwMode="auto">
          <a:xfrm>
            <a:off x="2987824" y="1647032"/>
            <a:ext cx="5390678"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eaLnBrk="1" hangingPunct="1">
              <a:lnSpc>
                <a:spcPct val="110000"/>
              </a:lnSpc>
              <a:spcBef>
                <a:spcPts val="600"/>
              </a:spcBef>
              <a:buFont typeface="Wingdings" pitchFamily="2" charset="2"/>
              <a:buChar char="Ø"/>
            </a:pPr>
            <a:r>
              <a:rPr lang="zh-CN" altLang="en-US" sz="2400" dirty="0" smtClean="0">
                <a:ea typeface="Adobe 黑体 Std R" pitchFamily="34" charset="-122"/>
              </a:rPr>
              <a:t>如</a:t>
            </a:r>
            <a:r>
              <a:rPr lang="zh-CN" altLang="en-US" sz="2400" dirty="0">
                <a:ea typeface="Adobe 黑体 Std R" pitchFamily="34" charset="-122"/>
              </a:rPr>
              <a:t>遇大火，避难场所，固守待援</a:t>
            </a:r>
            <a:r>
              <a:rPr lang="zh-CN" altLang="en-US" sz="2400" dirty="0" smtClean="0">
                <a:ea typeface="Adobe 黑体 Std R" pitchFamily="34" charset="-122"/>
              </a:rPr>
              <a:t>。</a:t>
            </a:r>
            <a:endParaRPr lang="en-US" altLang="zh-CN" sz="2400" dirty="0" smtClean="0">
              <a:ea typeface="Adobe 黑体 Std R" pitchFamily="34" charset="-122"/>
            </a:endParaRPr>
          </a:p>
          <a:p>
            <a:pPr algn="just" eaLnBrk="1" hangingPunct="1">
              <a:lnSpc>
                <a:spcPct val="110000"/>
              </a:lnSpc>
              <a:spcBef>
                <a:spcPts val="600"/>
              </a:spcBef>
              <a:buFont typeface="Wingdings" pitchFamily="2" charset="2"/>
              <a:buChar char="Ø"/>
            </a:pPr>
            <a:r>
              <a:rPr lang="zh-CN" altLang="en-US" sz="2400" dirty="0" smtClean="0">
                <a:ea typeface="Adobe 黑体 Std R" pitchFamily="34" charset="-122"/>
              </a:rPr>
              <a:t>烟火</a:t>
            </a:r>
            <a:r>
              <a:rPr lang="zh-CN" altLang="en-US" sz="2400" dirty="0">
                <a:ea typeface="Adobe 黑体 Std R" pitchFamily="34" charset="-122"/>
              </a:rPr>
              <a:t>封道，关紧门窗，湿布塞缝，防烟侵入。</a:t>
            </a:r>
          </a:p>
        </p:txBody>
      </p:sp>
      <p:pic>
        <p:nvPicPr>
          <p:cNvPr id="41989" name="Picture 7" descr="http://citynews.eastday.com/wlq/res/1/43/2011-05/17/4/res03_attpic_brie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5185" y="1402179"/>
            <a:ext cx="2049114" cy="1757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2" descr="logocol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p:cNvSpPr>
            <a:spLocks noChangeArrowheads="1"/>
          </p:cNvSpPr>
          <p:nvPr/>
        </p:nvSpPr>
        <p:spPr bwMode="auto">
          <a:xfrm>
            <a:off x="3203848" y="272842"/>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火场逃生</a:t>
            </a:r>
            <a:endParaRPr lang="en-US" altLang="zh-CN" sz="4000" b="1" dirty="0">
              <a:solidFill>
                <a:srgbClr val="FF0000"/>
              </a:solidFill>
              <a:latin typeface="Helvetica" pitchFamily="34" charset="0"/>
              <a:ea typeface="Adobe 黑体 Std R" pitchFamily="34" charset="-122"/>
            </a:endParaRPr>
          </a:p>
        </p:txBody>
      </p:sp>
      <p:pic>
        <p:nvPicPr>
          <p:cNvPr id="12" name="Picture 4" descr="http://t1.baidu.com/it/u=262383885,2988622917&amp;fm=23&amp;gp=0.jpg"/>
          <p:cNvPicPr>
            <a:picLocks noChangeAspect="1" noChangeArrowheads="1"/>
          </p:cNvPicPr>
          <p:nvPr/>
        </p:nvPicPr>
        <p:blipFill>
          <a:blip r:embed="rId5" cstate="print">
            <a:extLst>
              <a:ext uri="{28A0092B-C50C-407E-A947-70E740481C1C}">
                <a14:useLocalDpi xmlns:a14="http://schemas.microsoft.com/office/drawing/2010/main" val="0"/>
              </a:ext>
            </a:extLst>
          </a:blip>
          <a:srcRect b="33820"/>
          <a:stretch>
            <a:fillRect/>
          </a:stretch>
        </p:blipFill>
        <p:spPr bwMode="auto">
          <a:xfrm>
            <a:off x="5220072" y="5013176"/>
            <a:ext cx="3449034" cy="168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ttp://t1.baidu.com/it/u=117669738,53169669&amp;fm=23&amp;gp=0.jpg"/>
          <p:cNvPicPr>
            <a:picLocks noChangeAspect="1" noChangeArrowheads="1"/>
          </p:cNvPicPr>
          <p:nvPr/>
        </p:nvPicPr>
        <p:blipFill>
          <a:blip r:embed="rId6" cstate="print">
            <a:extLst>
              <a:ext uri="{28A0092B-C50C-407E-A947-70E740481C1C}">
                <a14:useLocalDpi xmlns:a14="http://schemas.microsoft.com/office/drawing/2010/main" val="0"/>
              </a:ext>
            </a:extLst>
          </a:blip>
          <a:srcRect b="24828"/>
          <a:stretch>
            <a:fillRect/>
          </a:stretch>
        </p:blipFill>
        <p:spPr bwMode="auto">
          <a:xfrm>
            <a:off x="449715" y="3430412"/>
            <a:ext cx="2322085" cy="1654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32048" y="5247432"/>
            <a:ext cx="4572000" cy="1421928"/>
          </a:xfrm>
          <a:prstGeom prst="rect">
            <a:avLst/>
          </a:prstGeom>
        </p:spPr>
        <p:txBody>
          <a:bodyPr>
            <a:spAutoFit/>
          </a:bodyPr>
          <a:lstStyle/>
          <a:p>
            <a:pPr algn="just" eaLnBrk="1" hangingPunct="1">
              <a:lnSpc>
                <a:spcPct val="120000"/>
              </a:lnSpc>
              <a:spcBef>
                <a:spcPts val="0"/>
              </a:spcBef>
              <a:buFont typeface="Wingdings" pitchFamily="2" charset="2"/>
              <a:buChar char="Ø"/>
            </a:pPr>
            <a:r>
              <a:rPr lang="zh-CN" altLang="en-US" sz="2400" dirty="0" smtClean="0">
                <a:solidFill>
                  <a:srgbClr val="C00000"/>
                </a:solidFill>
                <a:ea typeface="Adobe 黑体 Std R" pitchFamily="34" charset="-122"/>
              </a:rPr>
              <a:t> 切忌</a:t>
            </a:r>
            <a:r>
              <a:rPr lang="zh-CN" altLang="en-US" sz="2400" dirty="0">
                <a:solidFill>
                  <a:srgbClr val="C00000"/>
                </a:solidFill>
                <a:ea typeface="Adobe 黑体 Std R" pitchFamily="34" charset="-122"/>
              </a:rPr>
              <a:t>用灭火器直接向着火人身上喷射，因为多数灭火器的药剂会引起烧伤的创口产生感染。</a:t>
            </a:r>
          </a:p>
        </p:txBody>
      </p:sp>
      <p:sp>
        <p:nvSpPr>
          <p:cNvPr id="14" name="矩形 1"/>
          <p:cNvSpPr>
            <a:spLocks noChangeArrowheads="1"/>
          </p:cNvSpPr>
          <p:nvPr/>
        </p:nvSpPr>
        <p:spPr bwMode="auto">
          <a:xfrm>
            <a:off x="2195736" y="3436082"/>
            <a:ext cx="6408712" cy="1865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eaLnBrk="1" hangingPunct="1">
              <a:lnSpc>
                <a:spcPct val="120000"/>
              </a:lnSpc>
              <a:spcBef>
                <a:spcPts val="0"/>
              </a:spcBef>
              <a:buFont typeface="Wingdings" pitchFamily="2" charset="2"/>
              <a:buChar char="Ø"/>
            </a:pPr>
            <a:r>
              <a:rPr lang="zh-CN" altLang="en-US" sz="2400" dirty="0" smtClean="0">
                <a:solidFill>
                  <a:srgbClr val="333399"/>
                </a:solidFill>
                <a:ea typeface="Adobe 黑体 Std R" pitchFamily="34" charset="-122"/>
              </a:rPr>
              <a:t>火</a:t>
            </a:r>
            <a:r>
              <a:rPr lang="zh-CN" altLang="en-US" sz="2400" dirty="0">
                <a:solidFill>
                  <a:srgbClr val="333399"/>
                </a:solidFill>
                <a:ea typeface="Adobe 黑体 Std R" pitchFamily="34" charset="-122"/>
              </a:rPr>
              <a:t>已及身，切勿惊跑，就地打滚，压灭火苗</a:t>
            </a:r>
            <a:r>
              <a:rPr lang="en-US" altLang="zh-CN" sz="2400" dirty="0">
                <a:solidFill>
                  <a:srgbClr val="333399"/>
                </a:solidFill>
                <a:ea typeface="Adobe 黑体 Std R" pitchFamily="34" charset="-122"/>
              </a:rPr>
              <a:t> </a:t>
            </a:r>
          </a:p>
          <a:p>
            <a:pPr marL="720000" algn="just" eaLnBrk="1" hangingPunct="1">
              <a:lnSpc>
                <a:spcPct val="120000"/>
              </a:lnSpc>
              <a:spcBef>
                <a:spcPts val="0"/>
              </a:spcBef>
              <a:buFont typeface="Arial" panose="020B0604020202020204" pitchFamily="34" charset="0"/>
              <a:buChar char="•"/>
            </a:pPr>
            <a:r>
              <a:rPr lang="zh-CN" altLang="en-US" sz="2400" dirty="0" smtClean="0">
                <a:latin typeface="Times New Roman" panose="02020603050405020304" pitchFamily="18" charset="0"/>
                <a:ea typeface="Adobe 黑体 Std R" pitchFamily="34" charset="-122"/>
                <a:cs typeface="Times New Roman" panose="02020603050405020304" pitchFamily="18" charset="0"/>
              </a:rPr>
              <a:t>尽量</a:t>
            </a:r>
            <a:r>
              <a:rPr lang="zh-CN" altLang="en-US" sz="2400" dirty="0">
                <a:latin typeface="Times New Roman" panose="02020603050405020304" pitchFamily="18" charset="0"/>
                <a:ea typeface="Adobe 黑体 Std R" pitchFamily="34" charset="-122"/>
                <a:cs typeface="Times New Roman" panose="02020603050405020304" pitchFamily="18" charset="0"/>
              </a:rPr>
              <a:t>先把衣服脱掉，浸入水中或用脚踩灭</a:t>
            </a:r>
            <a:r>
              <a:rPr lang="zh-CN" altLang="en-US" sz="2400" dirty="0" smtClean="0">
                <a:latin typeface="Times New Roman" panose="02020603050405020304" pitchFamily="18" charset="0"/>
                <a:ea typeface="Adobe 黑体 Std R" pitchFamily="34" charset="-122"/>
                <a:cs typeface="Times New Roman" panose="02020603050405020304" pitchFamily="18" charset="0"/>
              </a:rPr>
              <a:t>；</a:t>
            </a:r>
            <a:endParaRPr lang="en-US" altLang="zh-CN" sz="2400" dirty="0" smtClean="0">
              <a:latin typeface="Times New Roman" panose="02020603050405020304" pitchFamily="18" charset="0"/>
              <a:ea typeface="Adobe 黑体 Std R" pitchFamily="34" charset="-122"/>
              <a:cs typeface="Times New Roman" panose="02020603050405020304" pitchFamily="18" charset="0"/>
            </a:endParaRPr>
          </a:p>
          <a:p>
            <a:pPr marL="720000" algn="just" eaLnBrk="1" hangingPunct="1">
              <a:lnSpc>
                <a:spcPct val="120000"/>
              </a:lnSpc>
              <a:spcBef>
                <a:spcPts val="0"/>
              </a:spcBef>
              <a:buFont typeface="Arial" panose="020B0604020202020204" pitchFamily="34" charset="0"/>
              <a:buChar char="•"/>
            </a:pPr>
            <a:r>
              <a:rPr lang="zh-CN" altLang="en-US" sz="2400" dirty="0" smtClean="0">
                <a:ea typeface="Adobe 黑体 Std R" pitchFamily="34" charset="-122"/>
              </a:rPr>
              <a:t>卧倒</a:t>
            </a:r>
            <a:r>
              <a:rPr lang="zh-CN" altLang="en-US" sz="2400" dirty="0">
                <a:ea typeface="Adobe 黑体 Std R" pitchFamily="34" charset="-122"/>
              </a:rPr>
              <a:t>在地上，把身上的火苗压灭</a:t>
            </a:r>
            <a:r>
              <a:rPr lang="zh-CN" altLang="en-US" sz="2400" dirty="0" smtClean="0">
                <a:ea typeface="Adobe 黑体 Std R" pitchFamily="34" charset="-122"/>
              </a:rPr>
              <a:t>；</a:t>
            </a:r>
            <a:endParaRPr lang="en-US" altLang="zh-CN" sz="2400" dirty="0" smtClean="0">
              <a:ea typeface="Adobe 黑体 Std R" pitchFamily="34" charset="-122"/>
            </a:endParaRPr>
          </a:p>
          <a:p>
            <a:pPr marL="0" indent="0" algn="just" eaLnBrk="1" hangingPunct="1">
              <a:lnSpc>
                <a:spcPct val="120000"/>
              </a:lnSpc>
              <a:spcBef>
                <a:spcPts val="0"/>
              </a:spcBef>
            </a:pPr>
            <a:endParaRPr lang="zh-CN" altLang="en-US" sz="2400" dirty="0">
              <a:solidFill>
                <a:srgbClr val="C00000"/>
              </a:solidFill>
              <a:ea typeface="Adobe 黑体 Std R"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11701" y="3356992"/>
            <a:ext cx="2937993" cy="2527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2"/>
          <p:cNvSpPr>
            <a:spLocks noChangeArrowheads="1"/>
          </p:cNvSpPr>
          <p:nvPr/>
        </p:nvSpPr>
        <p:spPr bwMode="auto">
          <a:xfrm>
            <a:off x="467544" y="3140968"/>
            <a:ext cx="4896544" cy="305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457200" indent="-457200" eaLnBrk="1" hangingPunct="1">
              <a:lnSpc>
                <a:spcPct val="120000"/>
              </a:lnSpc>
              <a:spcBef>
                <a:spcPts val="2400"/>
              </a:spcBef>
              <a:buFont typeface="Wingdings" panose="05000000000000000000" pitchFamily="2" charset="2"/>
              <a:buChar char="l"/>
            </a:pPr>
            <a:r>
              <a:rPr lang="zh-CN" altLang="en-US" sz="2400" dirty="0" smtClean="0">
                <a:solidFill>
                  <a:srgbClr val="0070C0"/>
                </a:solidFill>
                <a:ea typeface="Adobe 黑体 Std R" pitchFamily="34" charset="-122"/>
              </a:rPr>
              <a:t>在</a:t>
            </a:r>
            <a:r>
              <a:rPr lang="zh-CN" altLang="en-US" sz="2400" dirty="0">
                <a:solidFill>
                  <a:srgbClr val="0070C0"/>
                </a:solidFill>
                <a:ea typeface="Adobe 黑体 Std R" pitchFamily="34" charset="-122"/>
              </a:rPr>
              <a:t>白天</a:t>
            </a:r>
            <a:r>
              <a:rPr lang="zh-CN" altLang="en-US" sz="2400" dirty="0" smtClean="0">
                <a:solidFill>
                  <a:srgbClr val="0000FF"/>
                </a:solidFill>
                <a:ea typeface="Adobe 黑体 Std R" pitchFamily="34" charset="-122"/>
              </a:rPr>
              <a:t>，</a:t>
            </a:r>
            <a:r>
              <a:rPr lang="zh-CN" altLang="en-US" sz="2400" dirty="0">
                <a:ea typeface="Adobe 黑体 Std R" pitchFamily="34" charset="-122"/>
              </a:rPr>
              <a:t>可以</a:t>
            </a:r>
            <a:r>
              <a:rPr lang="zh-CN" altLang="en-US" sz="2400" dirty="0" smtClean="0">
                <a:ea typeface="Adobe 黑体 Std R" pitchFamily="34" charset="-122"/>
              </a:rPr>
              <a:t>向</a:t>
            </a:r>
            <a:r>
              <a:rPr lang="zh-CN" altLang="en-US" sz="2400" dirty="0">
                <a:ea typeface="Adobe 黑体 Std R" pitchFamily="34" charset="-122"/>
              </a:rPr>
              <a:t>窗外晃动鲜艳衣物，或外抛轻型晃眼的东西</a:t>
            </a:r>
            <a:r>
              <a:rPr lang="zh-CN" altLang="en-US" sz="2400" dirty="0" smtClean="0">
                <a:ea typeface="Adobe 黑体 Std R" pitchFamily="34" charset="-122"/>
              </a:rPr>
              <a:t>；</a:t>
            </a:r>
            <a:endParaRPr lang="en-US" altLang="zh-CN" sz="2400" dirty="0" smtClean="0">
              <a:ea typeface="Adobe 黑体 Std R" pitchFamily="34" charset="-122"/>
            </a:endParaRPr>
          </a:p>
          <a:p>
            <a:pPr marL="457200" indent="-457200" eaLnBrk="1" hangingPunct="1">
              <a:lnSpc>
                <a:spcPct val="120000"/>
              </a:lnSpc>
              <a:spcBef>
                <a:spcPts val="2400"/>
              </a:spcBef>
              <a:buFont typeface="Wingdings" panose="05000000000000000000" pitchFamily="2" charset="2"/>
              <a:buChar char="l"/>
            </a:pPr>
            <a:r>
              <a:rPr lang="zh-CN" altLang="en-US" sz="2400" dirty="0" smtClean="0">
                <a:solidFill>
                  <a:srgbClr val="0070C0"/>
                </a:solidFill>
                <a:ea typeface="Adobe 黑体 Std R" pitchFamily="34" charset="-122"/>
              </a:rPr>
              <a:t>在</a:t>
            </a:r>
            <a:r>
              <a:rPr lang="zh-CN" altLang="en-US" sz="2400" dirty="0">
                <a:solidFill>
                  <a:srgbClr val="0070C0"/>
                </a:solidFill>
                <a:ea typeface="Adobe 黑体 Std R" pitchFamily="34" charset="-122"/>
              </a:rPr>
              <a:t>晚上</a:t>
            </a:r>
            <a:r>
              <a:rPr lang="zh-CN" altLang="en-US" sz="2400" dirty="0">
                <a:ea typeface="Adobe 黑体 Std R" pitchFamily="34" charset="-122"/>
              </a:rPr>
              <a:t>，可以用手电筒不停地在窗口闪动或者敲击东西，及时发出有效的求救信号，引起救援者的注意。</a:t>
            </a:r>
          </a:p>
        </p:txBody>
      </p:sp>
      <p:sp>
        <p:nvSpPr>
          <p:cNvPr id="8" name="矩形 7"/>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23528" y="1600924"/>
            <a:ext cx="7776864" cy="978729"/>
          </a:xfrm>
          <a:prstGeom prst="rect">
            <a:avLst/>
          </a:prstGeom>
        </p:spPr>
        <p:txBody>
          <a:bodyPr wrap="square">
            <a:spAutoFit/>
          </a:bodyPr>
          <a:lstStyle/>
          <a:p>
            <a:pPr eaLnBrk="1" hangingPunct="1">
              <a:lnSpc>
                <a:spcPct val="120000"/>
              </a:lnSpc>
              <a:spcBef>
                <a:spcPts val="1200"/>
              </a:spcBef>
              <a:buFont typeface="Wingdings" pitchFamily="2" charset="2"/>
              <a:buChar char="Ø"/>
            </a:pPr>
            <a:r>
              <a:rPr lang="zh-CN" altLang="en-US" sz="2400" b="1" dirty="0" smtClean="0">
                <a:solidFill>
                  <a:srgbClr val="333399"/>
                </a:solidFill>
                <a:ea typeface="Adobe 黑体 Std R" pitchFamily="34" charset="-122"/>
              </a:rPr>
              <a:t> </a:t>
            </a:r>
            <a:r>
              <a:rPr lang="zh-CN" altLang="en-US" sz="2400" b="1" dirty="0">
                <a:solidFill>
                  <a:srgbClr val="0070C0"/>
                </a:solidFill>
                <a:ea typeface="Adobe 黑体 Std R" pitchFamily="34" charset="-122"/>
              </a:rPr>
              <a:t>充分暴露自己，有效拯救自己：</a:t>
            </a:r>
            <a:r>
              <a:rPr lang="zh-CN" altLang="en-US" sz="2400" dirty="0">
                <a:ea typeface="Adobe 黑体 Std R" pitchFamily="34" charset="-122"/>
              </a:rPr>
              <a:t>尽量呆在阳台、窗口等易于被人发现和能避免烟火近身的地方。</a:t>
            </a:r>
            <a:endParaRPr lang="en-US" altLang="zh-CN" sz="2400" dirty="0">
              <a:ea typeface="Adobe 黑体 Std R" pitchFamily="34" charset="-122"/>
            </a:endParaRPr>
          </a:p>
        </p:txBody>
      </p:sp>
      <p:pic>
        <p:nvPicPr>
          <p:cNvPr id="9" name="Picture 2" descr="logocol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p:cNvSpPr>
            <a:spLocks noChangeArrowheads="1"/>
          </p:cNvSpPr>
          <p:nvPr/>
        </p:nvSpPr>
        <p:spPr bwMode="auto">
          <a:xfrm>
            <a:off x="3203848" y="272842"/>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火场逃生</a:t>
            </a:r>
            <a:endParaRPr lang="en-US" altLang="zh-CN" sz="4000" b="1" dirty="0">
              <a:solidFill>
                <a:srgbClr val="FF0000"/>
              </a:solidFill>
              <a:latin typeface="Helvetica" pitchFamily="34" charset="0"/>
              <a:ea typeface="Adobe 黑体 Std R"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矩形 15"/>
          <p:cNvSpPr>
            <a:spLocks noChangeArrowheads="1"/>
          </p:cNvSpPr>
          <p:nvPr/>
        </p:nvSpPr>
        <p:spPr bwMode="auto">
          <a:xfrm>
            <a:off x="3203848" y="272842"/>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a:solidFill>
                  <a:srgbClr val="FF0000"/>
                </a:solidFill>
                <a:latin typeface="Helvetica" pitchFamily="34" charset="0"/>
                <a:ea typeface="Adobe 黑体 Std R" pitchFamily="34" charset="-122"/>
              </a:rPr>
              <a:t>烧伤处理</a:t>
            </a:r>
            <a:endParaRPr lang="en-US" altLang="zh-CN" sz="4000" b="1" dirty="0">
              <a:solidFill>
                <a:srgbClr val="FF0000"/>
              </a:solidFill>
              <a:latin typeface="Helvetica" pitchFamily="34" charset="0"/>
              <a:ea typeface="Adobe 黑体 Std R" pitchFamily="34" charset="-122"/>
            </a:endParaRPr>
          </a:p>
        </p:txBody>
      </p:sp>
      <p:sp>
        <p:nvSpPr>
          <p:cNvPr id="46083" name="矩形 2"/>
          <p:cNvSpPr>
            <a:spLocks noChangeArrowheads="1"/>
          </p:cNvSpPr>
          <p:nvPr/>
        </p:nvSpPr>
        <p:spPr bwMode="auto">
          <a:xfrm>
            <a:off x="444489" y="1556792"/>
            <a:ext cx="7943935" cy="201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120000"/>
              </a:lnSpc>
              <a:spcBef>
                <a:spcPts val="1200"/>
              </a:spcBef>
              <a:buFont typeface="Wingdings" pitchFamily="2" charset="2"/>
              <a:buChar char="Ø"/>
            </a:pPr>
            <a:r>
              <a:rPr lang="zh-CN" altLang="en-US" sz="2600" b="1" dirty="0" smtClean="0">
                <a:solidFill>
                  <a:srgbClr val="333399"/>
                </a:solidFill>
                <a:ea typeface="Adobe 黑体 Std R" pitchFamily="34" charset="-122"/>
              </a:rPr>
              <a:t> </a:t>
            </a:r>
            <a:r>
              <a:rPr lang="zh-CN" altLang="en-US" sz="2600" b="1" dirty="0">
                <a:solidFill>
                  <a:srgbClr val="0070C0"/>
                </a:solidFill>
                <a:ea typeface="Adobe 黑体 Std R" pitchFamily="34" charset="-122"/>
              </a:rPr>
              <a:t>查看烧伤程度。</a:t>
            </a:r>
            <a:r>
              <a:rPr lang="zh-CN" altLang="en-US" sz="2600" dirty="0">
                <a:ea typeface="Adobe 黑体 Std R" pitchFamily="34" charset="-122"/>
              </a:rPr>
              <a:t>根据皮肤呈现的状态判断 ：发红为</a:t>
            </a:r>
            <a:r>
              <a:rPr lang="en-US" altLang="zh-CN" sz="2600" dirty="0">
                <a:ea typeface="Adobe 黑体 Std R" pitchFamily="34" charset="-122"/>
              </a:rPr>
              <a:t>Ⅰ</a:t>
            </a:r>
            <a:r>
              <a:rPr lang="zh-CN" altLang="en-US" sz="2600" dirty="0">
                <a:ea typeface="Adobe 黑体 Std R" pitchFamily="34" charset="-122"/>
              </a:rPr>
              <a:t>度，有水疤或水疤已破为</a:t>
            </a:r>
            <a:r>
              <a:rPr lang="en-US" altLang="zh-CN" sz="2600" dirty="0">
                <a:ea typeface="Adobe 黑体 Std R" pitchFamily="34" charset="-122"/>
              </a:rPr>
              <a:t>Ⅱ</a:t>
            </a:r>
            <a:r>
              <a:rPr lang="zh-CN" altLang="en-US" sz="2600" dirty="0">
                <a:ea typeface="Adobe 黑体 Std R" pitchFamily="34" charset="-122"/>
              </a:rPr>
              <a:t>度 ，发白为</a:t>
            </a:r>
            <a:r>
              <a:rPr lang="en-US" altLang="zh-CN" sz="2600" dirty="0">
                <a:ea typeface="Adobe 黑体 Std R" pitchFamily="34" charset="-122"/>
              </a:rPr>
              <a:t>Ⅲ</a:t>
            </a:r>
            <a:r>
              <a:rPr lang="zh-CN" altLang="en-US" sz="2600" dirty="0">
                <a:ea typeface="Adobe 黑体 Std R" pitchFamily="34" charset="-122"/>
              </a:rPr>
              <a:t>度。判断烧伤面积大小的简单方法是一个手掌的面积相当于人体表面积的</a:t>
            </a:r>
            <a:r>
              <a:rPr lang="en-US" altLang="zh-CN" sz="2600" dirty="0">
                <a:ea typeface="Adobe 黑体 Std R" pitchFamily="34" charset="-122"/>
              </a:rPr>
              <a:t>1%</a:t>
            </a:r>
            <a:r>
              <a:rPr lang="zh-CN" altLang="en-US" sz="2600" dirty="0">
                <a:ea typeface="Adobe 黑体 Std R" pitchFamily="34" charset="-122"/>
              </a:rPr>
              <a:t>。 </a:t>
            </a:r>
            <a:endParaRPr lang="en-US" altLang="zh-CN" sz="2600" dirty="0">
              <a:ea typeface="Adobe 黑体 Std R" pitchFamily="34" charset="-122"/>
            </a:endParaRPr>
          </a:p>
        </p:txBody>
      </p:sp>
      <p:sp>
        <p:nvSpPr>
          <p:cNvPr id="5" name="矩形 4"/>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2" descr="http://www.esafety.cn/UploadFiles/xdzyaq_UploadFiles_8516/201011/2010111915251470.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13000" b="12000"/>
          <a:stretch>
            <a:fillRect/>
          </a:stretch>
        </p:blipFill>
        <p:spPr bwMode="auto">
          <a:xfrm>
            <a:off x="5745946" y="3846288"/>
            <a:ext cx="2771575" cy="2456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logocol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58014" y="3798587"/>
            <a:ext cx="4834066" cy="2492990"/>
          </a:xfrm>
          <a:prstGeom prst="rect">
            <a:avLst/>
          </a:prstGeom>
        </p:spPr>
        <p:txBody>
          <a:bodyPr wrap="square">
            <a:spAutoFit/>
          </a:bodyPr>
          <a:lstStyle/>
          <a:p>
            <a:pPr eaLnBrk="1" hangingPunct="1">
              <a:lnSpc>
                <a:spcPct val="120000"/>
              </a:lnSpc>
              <a:spcBef>
                <a:spcPts val="1200"/>
              </a:spcBef>
              <a:buFont typeface="Wingdings" pitchFamily="2" charset="2"/>
              <a:buChar char="Ø"/>
            </a:pPr>
            <a:r>
              <a:rPr lang="en-US" altLang="zh-CN" sz="2600" dirty="0">
                <a:solidFill>
                  <a:srgbClr val="333399"/>
                </a:solidFill>
                <a:ea typeface="Adobe 黑体 Std R" pitchFamily="34" charset="-122"/>
              </a:rPr>
              <a:t>Ⅰ</a:t>
            </a:r>
            <a:r>
              <a:rPr lang="zh-CN" altLang="en-US" sz="2600" dirty="0">
                <a:solidFill>
                  <a:srgbClr val="333399"/>
                </a:solidFill>
                <a:ea typeface="Adobe 黑体 Std R" pitchFamily="34" charset="-122"/>
              </a:rPr>
              <a:t>度和小面积的</a:t>
            </a:r>
            <a:r>
              <a:rPr lang="en-US" altLang="zh-CN" sz="2600" dirty="0">
                <a:solidFill>
                  <a:srgbClr val="333399"/>
                </a:solidFill>
                <a:ea typeface="Adobe 黑体 Std R" pitchFamily="34" charset="-122"/>
              </a:rPr>
              <a:t>Ⅱ</a:t>
            </a:r>
            <a:r>
              <a:rPr lang="zh-CN" altLang="en-US" sz="2600" dirty="0">
                <a:solidFill>
                  <a:srgbClr val="333399"/>
                </a:solidFill>
                <a:ea typeface="Adobe 黑体 Std R" pitchFamily="34" charset="-122"/>
              </a:rPr>
              <a:t>度烧伤可使用水冷却的办法 。</a:t>
            </a:r>
            <a:r>
              <a:rPr lang="zh-CN" altLang="en-US" sz="2600" dirty="0">
                <a:ea typeface="Adobe 黑体 Std R" pitchFamily="34" charset="-122"/>
              </a:rPr>
              <a:t>立即用大量清水冲洗或浸泡创面，对伤口进行冷却直到疼痛消失 。充分冷却之后，用干净的纱布进行包扎。</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15"/>
          <p:cNvSpPr>
            <a:spLocks noChangeArrowheads="1"/>
          </p:cNvSpPr>
          <p:nvPr/>
        </p:nvSpPr>
        <p:spPr bwMode="auto">
          <a:xfrm>
            <a:off x="3059832" y="272842"/>
            <a:ext cx="274947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燃烧的原理</a:t>
            </a:r>
            <a:endParaRPr lang="en-US" altLang="zh-CN" sz="4000" b="1" dirty="0">
              <a:solidFill>
                <a:srgbClr val="FF0000"/>
              </a:solidFill>
              <a:latin typeface="Helvetica" pitchFamily="34" charset="0"/>
              <a:ea typeface="Adobe 黑体 Std R" pitchFamily="34" charset="-122"/>
            </a:endParaRPr>
          </a:p>
        </p:txBody>
      </p:sp>
      <p:sp>
        <p:nvSpPr>
          <p:cNvPr id="12291" name="矩形 3"/>
          <p:cNvSpPr>
            <a:spLocks noChangeArrowheads="1"/>
          </p:cNvSpPr>
          <p:nvPr/>
        </p:nvSpPr>
        <p:spPr bwMode="auto">
          <a:xfrm>
            <a:off x="647452" y="1620025"/>
            <a:ext cx="7596956" cy="4699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eaLnBrk="1" hangingPunct="1">
              <a:lnSpc>
                <a:spcPct val="120000"/>
              </a:lnSpc>
            </a:pPr>
            <a:r>
              <a:rPr lang="zh-CN" altLang="en-US" sz="3400" b="1" dirty="0" smtClean="0">
                <a:solidFill>
                  <a:srgbClr val="0070C0"/>
                </a:solidFill>
                <a:ea typeface="Adobe 黑体 Std R" pitchFamily="34" charset="-122"/>
              </a:rPr>
              <a:t>基本原理</a:t>
            </a:r>
            <a:r>
              <a:rPr lang="zh-CN" altLang="en-US" sz="3600" b="1" dirty="0" smtClean="0">
                <a:ea typeface="Adobe 黑体 Std R" pitchFamily="34" charset="-122"/>
              </a:rPr>
              <a:t>：</a:t>
            </a:r>
            <a:r>
              <a:rPr lang="zh-CN" altLang="en-US" sz="2800" dirty="0" smtClean="0">
                <a:ea typeface="Adobe 黑体 Std R" pitchFamily="34" charset="-122"/>
              </a:rPr>
              <a:t>从</a:t>
            </a:r>
            <a:r>
              <a:rPr lang="zh-CN" altLang="en-US" sz="2800" dirty="0">
                <a:ea typeface="Adobe 黑体 Std R" pitchFamily="34" charset="-122"/>
              </a:rPr>
              <a:t>燃烧必要条件出发，防火就是防止燃烧的</a:t>
            </a:r>
            <a:r>
              <a:rPr lang="zh-CN" altLang="en-US" sz="2800" dirty="0">
                <a:solidFill>
                  <a:srgbClr val="00B050"/>
                </a:solidFill>
                <a:ea typeface="Adobe 黑体 Std R" pitchFamily="34" charset="-122"/>
              </a:rPr>
              <a:t>三个必要条件</a:t>
            </a:r>
            <a:r>
              <a:rPr lang="zh-CN" altLang="en-US" sz="2800" dirty="0">
                <a:ea typeface="Adobe 黑体 Std R" pitchFamily="34" charset="-122"/>
              </a:rPr>
              <a:t>同时存在，避免它们的相互作用</a:t>
            </a:r>
            <a:r>
              <a:rPr lang="zh-CN" altLang="en-US" sz="2800" dirty="0" smtClean="0">
                <a:ea typeface="Adobe 黑体 Std R" pitchFamily="34" charset="-122"/>
              </a:rPr>
              <a:t>。</a:t>
            </a:r>
            <a:endParaRPr lang="en-US" altLang="zh-CN" sz="2800" dirty="0" smtClean="0">
              <a:ea typeface="Adobe 黑体 Std R" pitchFamily="34" charset="-122"/>
            </a:endParaRPr>
          </a:p>
          <a:p>
            <a:pPr algn="just" eaLnBrk="1" hangingPunct="1">
              <a:lnSpc>
                <a:spcPct val="120000"/>
              </a:lnSpc>
              <a:spcBef>
                <a:spcPts val="6000"/>
              </a:spcBef>
            </a:pPr>
            <a:r>
              <a:rPr lang="zh-CN" altLang="en-US" sz="3400" b="1" dirty="0" smtClean="0">
                <a:solidFill>
                  <a:srgbClr val="0070C0"/>
                </a:solidFill>
                <a:ea typeface="Adobe 黑体 Std R" pitchFamily="34" charset="-122"/>
              </a:rPr>
              <a:t>技术</a:t>
            </a:r>
            <a:r>
              <a:rPr lang="zh-CN" altLang="en-US" sz="3400" b="1" dirty="0">
                <a:solidFill>
                  <a:srgbClr val="0070C0"/>
                </a:solidFill>
                <a:ea typeface="Adobe 黑体 Std R" pitchFamily="34" charset="-122"/>
              </a:rPr>
              <a:t>措施</a:t>
            </a:r>
            <a:r>
              <a:rPr lang="zh-CN" altLang="en-US" sz="3400" b="1" dirty="0">
                <a:ea typeface="Adobe 黑体 Std R" pitchFamily="34" charset="-122"/>
              </a:rPr>
              <a:t>：</a:t>
            </a:r>
            <a:endParaRPr lang="en-US" altLang="zh-CN" sz="3400" b="1" dirty="0">
              <a:ea typeface="Adobe 黑体 Std R" pitchFamily="34" charset="-122"/>
            </a:endParaRPr>
          </a:p>
          <a:p>
            <a:pPr marL="571500" indent="-571500" algn="just" eaLnBrk="1" hangingPunct="1">
              <a:lnSpc>
                <a:spcPct val="120000"/>
              </a:lnSpc>
              <a:buFont typeface="Arial" panose="020B0604020202020204" pitchFamily="34" charset="0"/>
              <a:buChar char="•"/>
            </a:pPr>
            <a:r>
              <a:rPr lang="zh-CN" altLang="en-US" sz="2800" dirty="0">
                <a:ea typeface="Adobe 黑体 Std R" pitchFamily="34" charset="-122"/>
              </a:rPr>
              <a:t>严格管理可燃物质</a:t>
            </a:r>
            <a:endParaRPr lang="en-US" altLang="zh-CN" sz="2800" dirty="0">
              <a:ea typeface="Adobe 黑体 Std R" pitchFamily="34" charset="-122"/>
            </a:endParaRPr>
          </a:p>
          <a:p>
            <a:pPr marL="571500" indent="-571500" algn="just" eaLnBrk="1" hangingPunct="1">
              <a:lnSpc>
                <a:spcPct val="120000"/>
              </a:lnSpc>
              <a:buFont typeface="Arial" panose="020B0604020202020204" pitchFamily="34" charset="0"/>
              <a:buChar char="•"/>
            </a:pPr>
            <a:r>
              <a:rPr lang="zh-CN" altLang="en-US" sz="2800" dirty="0">
                <a:ea typeface="Adobe 黑体 Std R" pitchFamily="34" charset="-122"/>
              </a:rPr>
              <a:t>降低助燃物的浓度</a:t>
            </a:r>
            <a:endParaRPr lang="en-US" altLang="zh-CN" sz="2800" dirty="0">
              <a:ea typeface="Adobe 黑体 Std R" pitchFamily="34" charset="-122"/>
            </a:endParaRPr>
          </a:p>
          <a:p>
            <a:pPr marL="571500" indent="-571500" algn="just" eaLnBrk="1" hangingPunct="1">
              <a:lnSpc>
                <a:spcPct val="120000"/>
              </a:lnSpc>
              <a:buFont typeface="Arial" panose="020B0604020202020204" pitchFamily="34" charset="0"/>
              <a:buChar char="•"/>
            </a:pPr>
            <a:r>
              <a:rPr lang="zh-CN" altLang="en-US" sz="2800" dirty="0">
                <a:ea typeface="Adobe 黑体 Std R" pitchFamily="34" charset="-122"/>
              </a:rPr>
              <a:t>消除火源或与火（或热体）可靠</a:t>
            </a:r>
            <a:r>
              <a:rPr lang="zh-CN" altLang="en-US" sz="2800" dirty="0" smtClean="0">
                <a:ea typeface="Adobe 黑体 Std R" pitchFamily="34" charset="-122"/>
              </a:rPr>
              <a:t>隔离</a:t>
            </a:r>
            <a:endParaRPr lang="en-US" altLang="zh-CN" sz="2800" dirty="0">
              <a:ea typeface="Adobe 黑体 Std R" pitchFamily="34" charset="-122"/>
            </a:endParaRPr>
          </a:p>
        </p:txBody>
      </p:sp>
      <p:pic>
        <p:nvPicPr>
          <p:cNvPr id="1229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35066" y="3068960"/>
            <a:ext cx="2674045" cy="237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2" descr="logocol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9" name="Picture 4" descr="http://online.sunshine.org.tw/epaper/images/9505-1.jpg"/>
          <p:cNvPicPr>
            <a:picLocks noChangeAspect="1" noChangeArrowheads="1"/>
          </p:cNvPicPr>
          <p:nvPr/>
        </p:nvPicPr>
        <p:blipFill>
          <a:blip r:embed="rId3" cstate="print">
            <a:extLst>
              <a:ext uri="{28A0092B-C50C-407E-A947-70E740481C1C}">
                <a14:useLocalDpi xmlns:a14="http://schemas.microsoft.com/office/drawing/2010/main" val="0"/>
              </a:ext>
            </a:extLst>
          </a:blip>
          <a:srcRect t="45381"/>
          <a:stretch>
            <a:fillRect/>
          </a:stretch>
        </p:blipFill>
        <p:spPr bwMode="auto">
          <a:xfrm>
            <a:off x="5580112" y="4022533"/>
            <a:ext cx="3096344" cy="2835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矩形 2"/>
          <p:cNvSpPr>
            <a:spLocks noChangeArrowheads="1"/>
          </p:cNvSpPr>
          <p:nvPr/>
        </p:nvSpPr>
        <p:spPr bwMode="auto">
          <a:xfrm>
            <a:off x="500633" y="1484784"/>
            <a:ext cx="7959799" cy="508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114000"/>
              </a:lnSpc>
              <a:spcBef>
                <a:spcPts val="1200"/>
              </a:spcBef>
              <a:buFont typeface="Wingdings" pitchFamily="2" charset="2"/>
              <a:buChar char="Ø"/>
            </a:pPr>
            <a:r>
              <a:rPr lang="zh-CN" altLang="en-US" sz="2600" dirty="0" smtClean="0">
                <a:ea typeface="Adobe 黑体 Std R" pitchFamily="34" charset="-122"/>
              </a:rPr>
              <a:t> 须注意避免</a:t>
            </a:r>
            <a:r>
              <a:rPr lang="zh-CN" altLang="en-US" sz="2600" dirty="0">
                <a:ea typeface="Adobe 黑体 Std R" pitchFamily="34" charset="-122"/>
              </a:rPr>
              <a:t>长时间的冰水或冰块冷敷，以免造成继发的冻伤。尤其在寒冷环境中进行冷疗时，更应注意保暖和防冻。</a:t>
            </a:r>
            <a:endParaRPr lang="en-US" altLang="zh-CN" sz="2600" dirty="0">
              <a:ea typeface="Adobe 黑体 Std R" pitchFamily="34" charset="-122"/>
            </a:endParaRPr>
          </a:p>
          <a:p>
            <a:pPr eaLnBrk="1" hangingPunct="1">
              <a:lnSpc>
                <a:spcPct val="114000"/>
              </a:lnSpc>
              <a:spcBef>
                <a:spcPts val="1200"/>
              </a:spcBef>
              <a:buFont typeface="Wingdings" pitchFamily="2" charset="2"/>
              <a:buChar char="Ø"/>
            </a:pPr>
            <a:r>
              <a:rPr lang="en-US" altLang="zh-CN" sz="2600" dirty="0">
                <a:solidFill>
                  <a:srgbClr val="333399"/>
                </a:solidFill>
                <a:ea typeface="Adobe 黑体 Std R" pitchFamily="34" charset="-122"/>
              </a:rPr>
              <a:t>Ⅰ</a:t>
            </a:r>
            <a:r>
              <a:rPr lang="zh-CN" altLang="en-US" sz="2600" dirty="0">
                <a:solidFill>
                  <a:srgbClr val="333399"/>
                </a:solidFill>
                <a:ea typeface="Adobe 黑体 Std R" pitchFamily="34" charset="-122"/>
              </a:rPr>
              <a:t>度烧伤可涂覆烧烫伤膏。</a:t>
            </a:r>
            <a:r>
              <a:rPr lang="en-US" altLang="zh-CN" sz="2600" dirty="0">
                <a:solidFill>
                  <a:srgbClr val="333399"/>
                </a:solidFill>
                <a:ea typeface="Adobe 黑体 Std R" pitchFamily="34" charset="-122"/>
              </a:rPr>
              <a:t> Ⅱ</a:t>
            </a:r>
            <a:r>
              <a:rPr lang="zh-CN" altLang="en-US" sz="2600" dirty="0">
                <a:solidFill>
                  <a:srgbClr val="333399"/>
                </a:solidFill>
                <a:ea typeface="Adobe 黑体 Std R" pitchFamily="34" charset="-122"/>
              </a:rPr>
              <a:t>度烧伤时不要将已出现的水疤弄破 ，不要涂抹药品 ，须使用干净清洁的敷料遮盖受伤处，防止污染。</a:t>
            </a:r>
          </a:p>
          <a:p>
            <a:pPr eaLnBrk="1" hangingPunct="1">
              <a:lnSpc>
                <a:spcPct val="114000"/>
              </a:lnSpc>
              <a:spcBef>
                <a:spcPts val="1200"/>
              </a:spcBef>
              <a:buFont typeface="Wingdings" pitchFamily="2" charset="2"/>
              <a:buChar char="Ø"/>
            </a:pPr>
            <a:r>
              <a:rPr lang="zh-CN" altLang="en-US" sz="2600" dirty="0" smtClean="0">
                <a:solidFill>
                  <a:srgbClr val="333399"/>
                </a:solidFill>
                <a:ea typeface="Adobe 黑体 Std R" pitchFamily="34" charset="-122"/>
              </a:rPr>
              <a:t> 大面积的</a:t>
            </a:r>
            <a:r>
              <a:rPr lang="en-US" altLang="zh-CN" sz="2600" dirty="0" smtClean="0">
                <a:solidFill>
                  <a:srgbClr val="333399"/>
                </a:solidFill>
                <a:ea typeface="Adobe 黑体 Std R" pitchFamily="34" charset="-122"/>
              </a:rPr>
              <a:t>Ⅱ</a:t>
            </a:r>
            <a:r>
              <a:rPr lang="zh-CN" altLang="en-US" sz="2600" dirty="0" smtClean="0">
                <a:solidFill>
                  <a:srgbClr val="333399"/>
                </a:solidFill>
                <a:ea typeface="Adobe 黑体 Std R" pitchFamily="34" charset="-122"/>
              </a:rPr>
              <a:t>度和</a:t>
            </a:r>
            <a:r>
              <a:rPr lang="en-US" altLang="zh-CN" sz="2600" dirty="0" smtClean="0">
                <a:solidFill>
                  <a:srgbClr val="333399"/>
                </a:solidFill>
                <a:ea typeface="Adobe 黑体 Std R" pitchFamily="34" charset="-122"/>
              </a:rPr>
              <a:t>Ⅲ</a:t>
            </a:r>
            <a:r>
              <a:rPr lang="zh-CN" altLang="en-US" sz="2600" dirty="0" smtClean="0">
                <a:solidFill>
                  <a:srgbClr val="333399"/>
                </a:solidFill>
                <a:ea typeface="Adobe 黑体 Std R" pitchFamily="34" charset="-122"/>
              </a:rPr>
              <a:t>度烧伤适应</a:t>
            </a:r>
            <a:endParaRPr lang="en-US" altLang="zh-CN" sz="2600" dirty="0" smtClean="0">
              <a:solidFill>
                <a:srgbClr val="333399"/>
              </a:solidFill>
              <a:ea typeface="Adobe 黑体 Std R" pitchFamily="34" charset="-122"/>
            </a:endParaRPr>
          </a:p>
          <a:p>
            <a:pPr marL="0" indent="0" eaLnBrk="1" hangingPunct="1">
              <a:lnSpc>
                <a:spcPct val="114000"/>
              </a:lnSpc>
              <a:spcBef>
                <a:spcPts val="0"/>
              </a:spcBef>
            </a:pPr>
            <a:r>
              <a:rPr lang="zh-CN" altLang="en-US" sz="2600" dirty="0" smtClean="0">
                <a:solidFill>
                  <a:srgbClr val="333399"/>
                </a:solidFill>
                <a:ea typeface="Adobe 黑体 Std R" pitchFamily="34" charset="-122"/>
              </a:rPr>
              <a:t>    等物对</a:t>
            </a:r>
            <a:r>
              <a:rPr lang="zh-CN" altLang="en-US" sz="2600" dirty="0">
                <a:solidFill>
                  <a:srgbClr val="333399"/>
                </a:solidFill>
                <a:ea typeface="Adobe 黑体 Std R" pitchFamily="34" charset="-122"/>
              </a:rPr>
              <a:t>身体进行适度的包扎 </a:t>
            </a:r>
            <a:r>
              <a:rPr lang="zh-CN" altLang="en-US" sz="2600" dirty="0" smtClean="0">
                <a:solidFill>
                  <a:srgbClr val="333399"/>
                </a:solidFill>
                <a:ea typeface="Adobe 黑体 Std R" pitchFamily="34" charset="-122"/>
              </a:rPr>
              <a:t>。</a:t>
            </a:r>
            <a:endParaRPr lang="en-US" altLang="zh-CN" sz="2600" dirty="0" smtClean="0">
              <a:solidFill>
                <a:srgbClr val="333399"/>
              </a:solidFill>
              <a:ea typeface="Adobe 黑体 Std R" pitchFamily="34" charset="-122"/>
            </a:endParaRPr>
          </a:p>
          <a:p>
            <a:pPr marL="0" indent="0" eaLnBrk="1" hangingPunct="1">
              <a:lnSpc>
                <a:spcPct val="114000"/>
              </a:lnSpc>
              <a:spcBef>
                <a:spcPts val="0"/>
              </a:spcBef>
            </a:pPr>
            <a:r>
              <a:rPr lang="zh-CN" altLang="en-US" sz="2600" dirty="0">
                <a:solidFill>
                  <a:srgbClr val="333399"/>
                </a:solidFill>
                <a:ea typeface="Adobe 黑体 Std R" pitchFamily="34" charset="-122"/>
              </a:rPr>
              <a:t> </a:t>
            </a:r>
            <a:r>
              <a:rPr lang="zh-CN" altLang="en-US" sz="2600" dirty="0" smtClean="0">
                <a:solidFill>
                  <a:srgbClr val="333399"/>
                </a:solidFill>
                <a:ea typeface="Adobe 黑体 Std R" pitchFamily="34" charset="-122"/>
              </a:rPr>
              <a:t>   用</a:t>
            </a:r>
            <a:r>
              <a:rPr lang="zh-CN" altLang="en-US" sz="2600" dirty="0">
                <a:solidFill>
                  <a:srgbClr val="333399"/>
                </a:solidFill>
                <a:ea typeface="Adobe 黑体 Std R" pitchFamily="34" charset="-122"/>
              </a:rPr>
              <a:t>干净</a:t>
            </a:r>
            <a:r>
              <a:rPr lang="zh-CN" altLang="en-US" sz="2600" dirty="0" smtClean="0">
                <a:solidFill>
                  <a:srgbClr val="333399"/>
                </a:solidFill>
                <a:ea typeface="Adobe 黑体 Std R" pitchFamily="34" charset="-122"/>
              </a:rPr>
              <a:t>的毯子</a:t>
            </a:r>
            <a:r>
              <a:rPr lang="zh-CN" altLang="en-US" sz="2600" dirty="0">
                <a:solidFill>
                  <a:srgbClr val="333399"/>
                </a:solidFill>
                <a:ea typeface="Adobe 黑体 Std R" pitchFamily="34" charset="-122"/>
              </a:rPr>
              <a:t>进行</a:t>
            </a:r>
            <a:r>
              <a:rPr lang="zh-CN" altLang="en-US" sz="2600" dirty="0" smtClean="0">
                <a:solidFill>
                  <a:srgbClr val="333399"/>
                </a:solidFill>
                <a:ea typeface="Adobe 黑体 Std R" pitchFamily="34" charset="-122"/>
              </a:rPr>
              <a:t>包覆 。</a:t>
            </a:r>
            <a:endParaRPr lang="en-US" altLang="zh-CN" sz="2600" dirty="0" smtClean="0">
              <a:solidFill>
                <a:srgbClr val="333399"/>
              </a:solidFill>
              <a:ea typeface="Adobe 黑体 Std R" pitchFamily="34" charset="-122"/>
            </a:endParaRPr>
          </a:p>
          <a:p>
            <a:pPr eaLnBrk="1" hangingPunct="1">
              <a:lnSpc>
                <a:spcPct val="114000"/>
              </a:lnSpc>
              <a:spcBef>
                <a:spcPts val="1200"/>
              </a:spcBef>
              <a:buFont typeface="Wingdings" pitchFamily="2" charset="2"/>
              <a:buChar char="Ø"/>
            </a:pPr>
            <a:r>
              <a:rPr lang="zh-CN" altLang="en-US" sz="2600" dirty="0" smtClean="0">
                <a:solidFill>
                  <a:srgbClr val="333399"/>
                </a:solidFill>
                <a:ea typeface="Adobe 黑体 Std R" pitchFamily="34" charset="-122"/>
              </a:rPr>
              <a:t> 及时就医。</a:t>
            </a:r>
            <a:endParaRPr lang="en-US" altLang="zh-CN" sz="2600" dirty="0">
              <a:solidFill>
                <a:srgbClr val="333399"/>
              </a:solidFill>
              <a:ea typeface="Adobe 黑体 Std R" pitchFamily="34" charset="-122"/>
            </a:endParaRPr>
          </a:p>
        </p:txBody>
      </p:sp>
      <p:sp>
        <p:nvSpPr>
          <p:cNvPr id="6" name="矩形 5"/>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2" descr="logocol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5"/>
          <p:cNvSpPr>
            <a:spLocks noChangeArrowheads="1"/>
          </p:cNvSpPr>
          <p:nvPr/>
        </p:nvSpPr>
        <p:spPr bwMode="auto">
          <a:xfrm>
            <a:off x="3203848" y="272842"/>
            <a:ext cx="223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a:solidFill>
                  <a:srgbClr val="FF0000"/>
                </a:solidFill>
                <a:latin typeface="Helvetica" pitchFamily="34" charset="0"/>
                <a:ea typeface="Adobe 黑体 Std R" pitchFamily="34" charset="-122"/>
              </a:rPr>
              <a:t>烧伤处理</a:t>
            </a:r>
            <a:endParaRPr lang="en-US" altLang="zh-CN" sz="4000" b="1" dirty="0">
              <a:solidFill>
                <a:srgbClr val="FF0000"/>
              </a:solidFill>
              <a:latin typeface="Helvetica" pitchFamily="34" charset="0"/>
              <a:ea typeface="Adobe 黑体 Std R"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矩形 15"/>
          <p:cNvSpPr>
            <a:spLocks noChangeArrowheads="1"/>
          </p:cNvSpPr>
          <p:nvPr/>
        </p:nvSpPr>
        <p:spPr bwMode="auto">
          <a:xfrm>
            <a:off x="2596807" y="272842"/>
            <a:ext cx="377539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实验室防火</a:t>
            </a:r>
            <a:r>
              <a:rPr lang="zh-CN" altLang="en-US" sz="4000" b="1" dirty="0">
                <a:solidFill>
                  <a:srgbClr val="FF0000"/>
                </a:solidFill>
                <a:latin typeface="Helvetica" pitchFamily="34" charset="0"/>
                <a:ea typeface="Adobe 黑体 Std R" pitchFamily="34" charset="-122"/>
              </a:rPr>
              <a:t>要点</a:t>
            </a:r>
            <a:endParaRPr lang="en-US" altLang="zh-CN" sz="4000" b="1" dirty="0">
              <a:solidFill>
                <a:srgbClr val="FF0000"/>
              </a:solidFill>
              <a:latin typeface="Helvetica" pitchFamily="34" charset="0"/>
              <a:ea typeface="Adobe 黑体 Std R" pitchFamily="34" charset="-122"/>
            </a:endParaRPr>
          </a:p>
        </p:txBody>
      </p:sp>
      <p:sp>
        <p:nvSpPr>
          <p:cNvPr id="50179" name="矩形 2"/>
          <p:cNvSpPr>
            <a:spLocks noChangeArrowheads="1"/>
          </p:cNvSpPr>
          <p:nvPr/>
        </p:nvSpPr>
        <p:spPr bwMode="auto">
          <a:xfrm>
            <a:off x="394592" y="1875409"/>
            <a:ext cx="7993832" cy="4653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110000"/>
              </a:lnSpc>
              <a:spcBef>
                <a:spcPts val="1200"/>
              </a:spcBef>
              <a:buFont typeface="Wingdings" pitchFamily="2" charset="2"/>
              <a:buChar char="Ø"/>
            </a:pPr>
            <a:r>
              <a:rPr lang="zh-CN" altLang="en-US" sz="2800" b="1" dirty="0" smtClean="0">
                <a:ea typeface="Adobe 黑体 Std R" pitchFamily="34" charset="-122"/>
              </a:rPr>
              <a:t>保持</a:t>
            </a:r>
            <a:r>
              <a:rPr lang="zh-CN" altLang="en-US" sz="2800" b="1" dirty="0">
                <a:ea typeface="Adobe 黑体 Std R" pitchFamily="34" charset="-122"/>
              </a:rPr>
              <a:t>通风，</a:t>
            </a:r>
            <a:r>
              <a:rPr lang="zh-CN" altLang="en-US" sz="2800" b="1" dirty="0">
                <a:solidFill>
                  <a:srgbClr val="FF0000"/>
                </a:solidFill>
                <a:ea typeface="Adobe 黑体 Std R" pitchFamily="34" charset="-122"/>
              </a:rPr>
              <a:t>严禁吸烟</a:t>
            </a:r>
            <a:r>
              <a:rPr lang="zh-CN" altLang="en-US" sz="2800" b="1" dirty="0">
                <a:ea typeface="Adobe 黑体 Std R" pitchFamily="34" charset="-122"/>
              </a:rPr>
              <a:t>。</a:t>
            </a:r>
            <a:endParaRPr lang="en-US" altLang="zh-CN" sz="2800" b="1" dirty="0">
              <a:ea typeface="Adobe 黑体 Std R" pitchFamily="34" charset="-122"/>
            </a:endParaRPr>
          </a:p>
          <a:p>
            <a:pPr eaLnBrk="1" hangingPunct="1">
              <a:lnSpc>
                <a:spcPct val="110000"/>
              </a:lnSpc>
              <a:spcBef>
                <a:spcPts val="1200"/>
              </a:spcBef>
              <a:buFont typeface="Wingdings" pitchFamily="2" charset="2"/>
              <a:buChar char="Ø"/>
            </a:pPr>
            <a:r>
              <a:rPr lang="zh-CN" altLang="en-US" sz="2800" b="1" dirty="0" smtClean="0">
                <a:ea typeface="Adobe 黑体 Std R" pitchFamily="34" charset="-122"/>
              </a:rPr>
              <a:t>常</a:t>
            </a:r>
            <a:r>
              <a:rPr lang="zh-CN" altLang="en-US" sz="2800" b="1" dirty="0">
                <a:ea typeface="Adobe 黑体 Std R" pitchFamily="34" charset="-122"/>
              </a:rPr>
              <a:t>检查电线是否破损、及时修理或更换。</a:t>
            </a:r>
          </a:p>
          <a:p>
            <a:pPr eaLnBrk="1" hangingPunct="1">
              <a:lnSpc>
                <a:spcPct val="110000"/>
              </a:lnSpc>
              <a:spcBef>
                <a:spcPts val="1200"/>
              </a:spcBef>
              <a:buFont typeface="Wingdings" pitchFamily="2" charset="2"/>
              <a:buChar char="Ø"/>
            </a:pPr>
            <a:r>
              <a:rPr lang="zh-CN" altLang="en-US" sz="2800" b="1" dirty="0" smtClean="0">
                <a:ea typeface="Adobe 黑体 Std R" pitchFamily="34" charset="-122"/>
              </a:rPr>
              <a:t>在</a:t>
            </a:r>
            <a:r>
              <a:rPr lang="zh-CN" altLang="en-US" sz="2800" b="1" dirty="0">
                <a:ea typeface="Adobe 黑体 Std R" pitchFamily="34" charset="-122"/>
              </a:rPr>
              <a:t>实验</a:t>
            </a:r>
            <a:r>
              <a:rPr lang="zh-CN" altLang="en-US" sz="2800" b="1" dirty="0" smtClean="0">
                <a:ea typeface="Adobe 黑体 Std R" pitchFamily="34" charset="-122"/>
              </a:rPr>
              <a:t>期间，未经</a:t>
            </a:r>
            <a:r>
              <a:rPr lang="zh-CN" altLang="en-US" sz="2800" b="1" dirty="0">
                <a:ea typeface="Adobe 黑体 Std R" pitchFamily="34" charset="-122"/>
              </a:rPr>
              <a:t>允许不得离开实验室。</a:t>
            </a:r>
            <a:endParaRPr lang="en-US" altLang="zh-CN" sz="2800" b="1" dirty="0">
              <a:ea typeface="Adobe 黑体 Std R" pitchFamily="34" charset="-122"/>
            </a:endParaRPr>
          </a:p>
          <a:p>
            <a:pPr eaLnBrk="1" hangingPunct="1">
              <a:lnSpc>
                <a:spcPct val="110000"/>
              </a:lnSpc>
              <a:spcBef>
                <a:spcPts val="1200"/>
              </a:spcBef>
              <a:buFont typeface="Wingdings" pitchFamily="2" charset="2"/>
              <a:buChar char="Ø"/>
            </a:pPr>
            <a:r>
              <a:rPr lang="zh-CN" altLang="en-US" sz="2800" b="1" dirty="0" smtClean="0">
                <a:ea typeface="Adobe 黑体 Std R" pitchFamily="34" charset="-122"/>
              </a:rPr>
              <a:t>实验</a:t>
            </a:r>
            <a:r>
              <a:rPr lang="zh-CN" altLang="en-US" sz="2800" b="1" dirty="0">
                <a:ea typeface="Adobe 黑体 Std R" pitchFamily="34" charset="-122"/>
              </a:rPr>
              <a:t>结束，及时处理废弃物及切断电源。</a:t>
            </a:r>
            <a:endParaRPr lang="en-US" altLang="zh-CN" sz="2800" b="1" dirty="0">
              <a:ea typeface="Adobe 黑体 Std R" pitchFamily="34" charset="-122"/>
            </a:endParaRPr>
          </a:p>
          <a:p>
            <a:pPr eaLnBrk="1" hangingPunct="1">
              <a:lnSpc>
                <a:spcPct val="110000"/>
              </a:lnSpc>
              <a:spcBef>
                <a:spcPts val="1200"/>
              </a:spcBef>
              <a:buFont typeface="Wingdings" pitchFamily="2" charset="2"/>
              <a:buChar char="Ø"/>
            </a:pPr>
            <a:r>
              <a:rPr lang="zh-CN" altLang="en-US" sz="2800" b="1" dirty="0" smtClean="0">
                <a:ea typeface="Adobe 黑体 Std R" pitchFamily="34" charset="-122"/>
              </a:rPr>
              <a:t>实验室</a:t>
            </a:r>
            <a:r>
              <a:rPr lang="zh-CN" altLang="en-US" sz="2800" b="1" dirty="0">
                <a:ea typeface="Adobe 黑体 Std R" pitchFamily="34" charset="-122"/>
              </a:rPr>
              <a:t>药品、</a:t>
            </a:r>
            <a:r>
              <a:rPr lang="zh-CN" altLang="en-US" sz="2800" b="1" dirty="0">
                <a:solidFill>
                  <a:srgbClr val="0070C0"/>
                </a:solidFill>
                <a:ea typeface="Adobe 黑体 Std R" pitchFamily="34" charset="-122"/>
              </a:rPr>
              <a:t>废液要规范使用、放置及处理</a:t>
            </a:r>
            <a:r>
              <a:rPr lang="zh-CN" altLang="en-US" sz="2800" b="1" dirty="0">
                <a:ea typeface="Adobe 黑体 Std R" pitchFamily="34" charset="-122"/>
              </a:rPr>
              <a:t>。</a:t>
            </a:r>
            <a:endParaRPr lang="en-US" altLang="zh-CN" sz="2800" b="1" dirty="0">
              <a:ea typeface="Adobe 黑体 Std R" pitchFamily="34" charset="-122"/>
            </a:endParaRPr>
          </a:p>
          <a:p>
            <a:pPr eaLnBrk="1" hangingPunct="1">
              <a:lnSpc>
                <a:spcPct val="110000"/>
              </a:lnSpc>
              <a:spcBef>
                <a:spcPts val="1200"/>
              </a:spcBef>
              <a:buFont typeface="Wingdings" pitchFamily="2" charset="2"/>
              <a:buChar char="Ø"/>
            </a:pPr>
            <a:r>
              <a:rPr lang="zh-CN" altLang="en-US" sz="2800" b="1" dirty="0" smtClean="0">
                <a:solidFill>
                  <a:srgbClr val="0070C0"/>
                </a:solidFill>
                <a:ea typeface="Adobe 黑体 Std R" pitchFamily="34" charset="-122"/>
              </a:rPr>
              <a:t>注意</a:t>
            </a:r>
            <a:r>
              <a:rPr lang="zh-CN" altLang="en-US" sz="2800" b="1" dirty="0">
                <a:solidFill>
                  <a:srgbClr val="0070C0"/>
                </a:solidFill>
                <a:ea typeface="Adobe 黑体 Std R" pitchFamily="34" charset="-122"/>
              </a:rPr>
              <a:t>药品的使用说明</a:t>
            </a:r>
            <a:r>
              <a:rPr lang="zh-CN" altLang="en-US" sz="2800" b="1" dirty="0">
                <a:ea typeface="Adobe 黑体 Std R" pitchFamily="34" charset="-122"/>
              </a:rPr>
              <a:t>，尤其是易燃易爆易引起火灾的药品，使用恰当的安全容器</a:t>
            </a:r>
            <a:r>
              <a:rPr lang="zh-CN" altLang="en-US" sz="2800" b="1" dirty="0" smtClean="0">
                <a:ea typeface="Adobe 黑体 Std R" pitchFamily="34" charset="-122"/>
              </a:rPr>
              <a:t>和符合安全要求的试剂柜、药品柜存放，并</a:t>
            </a:r>
            <a:r>
              <a:rPr lang="zh-CN" altLang="en-US" sz="2800" b="1" dirty="0">
                <a:ea typeface="Adobe 黑体 Std R" pitchFamily="34" charset="-122"/>
              </a:rPr>
              <a:t>进行标注</a:t>
            </a:r>
            <a:r>
              <a:rPr lang="zh-CN" altLang="en-US" sz="2800" b="1" dirty="0" smtClean="0">
                <a:ea typeface="Adobe 黑体 Std R" pitchFamily="34" charset="-122"/>
              </a:rPr>
              <a:t>。</a:t>
            </a:r>
            <a:endParaRPr lang="zh-CN" altLang="en-US" sz="2800" b="1" dirty="0">
              <a:ea typeface="Adobe 黑体 Std R" pitchFamily="34" charset="-122"/>
            </a:endParaRPr>
          </a:p>
        </p:txBody>
      </p:sp>
      <p:pic>
        <p:nvPicPr>
          <p:cNvPr id="5018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40444" y="1474193"/>
            <a:ext cx="1364997" cy="1306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2" descr="logocol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696969"/>
            <a:ext cx="8064896" cy="4468916"/>
          </a:xfrm>
          <a:prstGeom prst="rect">
            <a:avLst/>
          </a:prstGeom>
        </p:spPr>
        <p:txBody>
          <a:bodyPr wrap="square">
            <a:spAutoFit/>
          </a:bodyPr>
          <a:lstStyle/>
          <a:p>
            <a:pPr marL="457200" lvl="0" indent="-457200">
              <a:lnSpc>
                <a:spcPct val="110000"/>
              </a:lnSpc>
              <a:spcBef>
                <a:spcPts val="2400"/>
              </a:spcBef>
              <a:buFont typeface="Wingdings" panose="05000000000000000000" pitchFamily="2" charset="2"/>
              <a:buChar char="Ø"/>
            </a:pPr>
            <a:r>
              <a:rPr lang="zh-CN" altLang="en-US" sz="2800" b="1" dirty="0" smtClean="0">
                <a:solidFill>
                  <a:srgbClr val="0070C0"/>
                </a:solidFill>
                <a:ea typeface="Adobe 黑体 Std R" pitchFamily="34" charset="-122"/>
              </a:rPr>
              <a:t>加强</a:t>
            </a:r>
            <a:r>
              <a:rPr lang="zh-CN" altLang="en-US" sz="2800" b="1" dirty="0">
                <a:solidFill>
                  <a:srgbClr val="0070C0"/>
                </a:solidFill>
                <a:ea typeface="Adobe 黑体 Std R" pitchFamily="34" charset="-122"/>
              </a:rPr>
              <a:t>实验室安全意识</a:t>
            </a:r>
            <a:r>
              <a:rPr lang="zh-CN" altLang="en-US" sz="2800" b="1" dirty="0">
                <a:ea typeface="Adobe 黑体 Std R" pitchFamily="34" charset="-122"/>
              </a:rPr>
              <a:t>。从事实验室工作的人员，一定要保护自己、保护环境、保护社会，杜绝事故的发生 </a:t>
            </a:r>
            <a:r>
              <a:rPr lang="zh-CN" altLang="en-US" sz="2800" b="1" dirty="0" smtClean="0">
                <a:ea typeface="Adobe 黑体 Std R" pitchFamily="34" charset="-122"/>
              </a:rPr>
              <a:t>。</a:t>
            </a:r>
            <a:endParaRPr lang="en-US" altLang="zh-CN" sz="2800" b="1" dirty="0">
              <a:ea typeface="Adobe 黑体 Std R" pitchFamily="34" charset="-122"/>
            </a:endParaRPr>
          </a:p>
          <a:p>
            <a:pPr marL="457200" lvl="0" indent="-457200">
              <a:lnSpc>
                <a:spcPct val="110000"/>
              </a:lnSpc>
              <a:spcBef>
                <a:spcPts val="2400"/>
              </a:spcBef>
              <a:buFont typeface="Wingdings" panose="05000000000000000000" pitchFamily="2" charset="2"/>
              <a:buChar char="Ø"/>
            </a:pPr>
            <a:r>
              <a:rPr lang="zh-CN" altLang="en-US" sz="2800" b="1" dirty="0" smtClean="0">
                <a:ea typeface="Adobe 黑体 Std R" pitchFamily="34" charset="-122"/>
              </a:rPr>
              <a:t>突遇</a:t>
            </a:r>
            <a:r>
              <a:rPr lang="zh-CN" altLang="en-US" sz="2800" b="1" dirty="0">
                <a:ea typeface="Adobe 黑体 Std R" pitchFamily="34" charset="-122"/>
              </a:rPr>
              <a:t>着火，应冷静判断，采取适当措施灭火，正确使用灭火器</a:t>
            </a:r>
            <a:r>
              <a:rPr lang="zh-CN" altLang="en-US" sz="2800" b="1" dirty="0" smtClean="0">
                <a:ea typeface="Adobe 黑体 Std R" pitchFamily="34" charset="-122"/>
              </a:rPr>
              <a:t>。</a:t>
            </a:r>
            <a:endParaRPr lang="en-US" altLang="zh-CN" sz="2800" b="1" dirty="0" smtClean="0">
              <a:ea typeface="Adobe 黑体 Std R" pitchFamily="34" charset="-122"/>
            </a:endParaRPr>
          </a:p>
          <a:p>
            <a:pPr marL="457200" indent="-457200">
              <a:lnSpc>
                <a:spcPct val="110000"/>
              </a:lnSpc>
              <a:spcBef>
                <a:spcPts val="2400"/>
              </a:spcBef>
              <a:buFont typeface="Wingdings" panose="05000000000000000000" pitchFamily="2" charset="2"/>
              <a:buChar char="Ø"/>
            </a:pPr>
            <a:r>
              <a:rPr lang="zh-CN" altLang="en-US" sz="2800" b="1" dirty="0">
                <a:ea typeface="Adobe 黑体 Std R" pitchFamily="34" charset="-122"/>
              </a:rPr>
              <a:t>火焰过大，难以控制，</a:t>
            </a:r>
            <a:r>
              <a:rPr lang="en-US" altLang="zh-CN" sz="2800" b="1" dirty="0">
                <a:ea typeface="Adobe 黑体 Std R" pitchFamily="34" charset="-122"/>
              </a:rPr>
              <a:t> </a:t>
            </a:r>
            <a:r>
              <a:rPr lang="zh-CN" altLang="en-US" sz="2800" b="1" dirty="0">
                <a:ea typeface="Adobe 黑体 Std R" pitchFamily="34" charset="-122"/>
              </a:rPr>
              <a:t>应及时离去，</a:t>
            </a:r>
            <a:r>
              <a:rPr lang="zh-CN" altLang="en-US" sz="2800" b="1" dirty="0">
                <a:solidFill>
                  <a:srgbClr val="0070C0"/>
                </a:solidFill>
                <a:ea typeface="Adobe 黑体 Std R" pitchFamily="34" charset="-122"/>
              </a:rPr>
              <a:t>报警</a:t>
            </a:r>
            <a:r>
              <a:rPr lang="zh-CN" altLang="en-US" sz="2800" b="1" dirty="0" smtClean="0">
                <a:ea typeface="Adobe 黑体 Std R" pitchFamily="34" charset="-122"/>
              </a:rPr>
              <a:t>：</a:t>
            </a:r>
            <a:endParaRPr lang="en-US" altLang="zh-CN" sz="2800" b="1" dirty="0" smtClean="0">
              <a:ea typeface="Adobe 黑体 Std R" pitchFamily="34" charset="-122"/>
            </a:endParaRPr>
          </a:p>
          <a:p>
            <a:pPr>
              <a:lnSpc>
                <a:spcPct val="110000"/>
              </a:lnSpc>
              <a:spcBef>
                <a:spcPts val="2400"/>
              </a:spcBef>
            </a:pPr>
            <a:r>
              <a:rPr lang="zh-CN" altLang="en-US" sz="2800" b="1" dirty="0">
                <a:ea typeface="Adobe 黑体 Std R" pitchFamily="34" charset="-122"/>
              </a:rPr>
              <a:t> </a:t>
            </a:r>
            <a:r>
              <a:rPr lang="zh-CN" altLang="en-US" sz="2800" b="1" dirty="0" smtClean="0">
                <a:ea typeface="Adobe 黑体 Std R" pitchFamily="34" charset="-122"/>
              </a:rPr>
              <a:t>   </a:t>
            </a:r>
            <a:r>
              <a:rPr lang="zh-CN" altLang="en-US" sz="3600" b="1" dirty="0" smtClean="0">
                <a:solidFill>
                  <a:srgbClr val="FF0000"/>
                </a:solidFill>
                <a:ea typeface="Adobe 黑体 Std R" pitchFamily="34" charset="-122"/>
              </a:rPr>
              <a:t>火警</a:t>
            </a:r>
            <a:r>
              <a:rPr lang="en-US" altLang="zh-CN" sz="3600" b="1" dirty="0" smtClean="0">
                <a:solidFill>
                  <a:srgbClr val="FF0000"/>
                </a:solidFill>
                <a:ea typeface="Adobe 黑体 Std R" pitchFamily="34" charset="-122"/>
              </a:rPr>
              <a:t>119</a:t>
            </a:r>
            <a:r>
              <a:rPr lang="zh-CN" altLang="en-US" sz="3600" b="1" dirty="0" smtClean="0">
                <a:solidFill>
                  <a:srgbClr val="FF0000"/>
                </a:solidFill>
                <a:ea typeface="Adobe 黑体 Std R" pitchFamily="34" charset="-122"/>
              </a:rPr>
              <a:t>、急救</a:t>
            </a:r>
            <a:r>
              <a:rPr lang="en-US" altLang="zh-CN" sz="3600" b="1" dirty="0" smtClean="0">
                <a:solidFill>
                  <a:srgbClr val="FF0000"/>
                </a:solidFill>
                <a:ea typeface="Adobe 黑体 Std R" pitchFamily="34" charset="-122"/>
              </a:rPr>
              <a:t>120</a:t>
            </a:r>
            <a:r>
              <a:rPr lang="zh-CN" altLang="en-US" sz="3600" b="1" dirty="0" smtClean="0">
                <a:solidFill>
                  <a:srgbClr val="FF0000"/>
                </a:solidFill>
                <a:ea typeface="Adobe 黑体 Std R" pitchFamily="34" charset="-122"/>
              </a:rPr>
              <a:t>、报警</a:t>
            </a:r>
            <a:r>
              <a:rPr lang="en-US" altLang="zh-CN" sz="3600" b="1" dirty="0" smtClean="0">
                <a:solidFill>
                  <a:srgbClr val="FF0000"/>
                </a:solidFill>
                <a:ea typeface="Adobe 黑体 Std R" pitchFamily="34" charset="-122"/>
              </a:rPr>
              <a:t>110</a:t>
            </a:r>
            <a:endParaRPr lang="zh-CN" altLang="en-US" sz="3600" b="1" dirty="0">
              <a:ea typeface="Adobe 黑体 Std R" pitchFamily="34" charset="-122"/>
            </a:endParaRPr>
          </a:p>
        </p:txBody>
      </p:sp>
      <p:sp>
        <p:nvSpPr>
          <p:cNvPr id="7" name="矩形 6"/>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2" descr="logocolo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15"/>
          <p:cNvSpPr>
            <a:spLocks noChangeArrowheads="1"/>
          </p:cNvSpPr>
          <p:nvPr/>
        </p:nvSpPr>
        <p:spPr bwMode="auto">
          <a:xfrm>
            <a:off x="2596807" y="272842"/>
            <a:ext cx="377539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rgbClr val="FF0000"/>
                </a:solidFill>
                <a:latin typeface="Helvetica" pitchFamily="34" charset="0"/>
                <a:ea typeface="Adobe 黑体 Std R" pitchFamily="34" charset="-122"/>
              </a:rPr>
              <a:t>实验室防火</a:t>
            </a:r>
            <a:r>
              <a:rPr lang="zh-CN" altLang="en-US" sz="4000" b="1" dirty="0">
                <a:solidFill>
                  <a:srgbClr val="FF0000"/>
                </a:solidFill>
                <a:latin typeface="Helvetica" pitchFamily="34" charset="0"/>
                <a:ea typeface="Adobe 黑体 Std R" pitchFamily="34" charset="-122"/>
              </a:rPr>
              <a:t>要点</a:t>
            </a:r>
            <a:endParaRPr lang="en-US" altLang="zh-CN" sz="4000" b="1" dirty="0">
              <a:solidFill>
                <a:srgbClr val="FF0000"/>
              </a:solidFill>
              <a:latin typeface="Helvetica" pitchFamily="34" charset="0"/>
              <a:ea typeface="Adobe 黑体 Std R" pitchFamily="34" charset="-122"/>
            </a:endParaRPr>
          </a:p>
        </p:txBody>
      </p:sp>
    </p:spTree>
    <p:extLst>
      <p:ext uri="{BB962C8B-B14F-4D97-AF65-F5344CB8AC3E}">
        <p14:creationId xmlns:p14="http://schemas.microsoft.com/office/powerpoint/2010/main" val="170622002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640" y="1268760"/>
            <a:ext cx="6602000" cy="4935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descr="logocol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6256" y="908720"/>
            <a:ext cx="1134864" cy="116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3123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15"/>
          <p:cNvSpPr>
            <a:spLocks noChangeArrowheads="1"/>
          </p:cNvSpPr>
          <p:nvPr/>
        </p:nvSpPr>
        <p:spPr bwMode="auto">
          <a:xfrm>
            <a:off x="2915816" y="272842"/>
            <a:ext cx="274947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a:solidFill>
                  <a:srgbClr val="FF0000"/>
                </a:solidFill>
                <a:latin typeface="Helvetica" pitchFamily="34" charset="0"/>
                <a:ea typeface="Adobe 黑体 Std R" pitchFamily="34" charset="-122"/>
              </a:rPr>
              <a:t>火灾的种类</a:t>
            </a:r>
            <a:endParaRPr lang="en-US" altLang="zh-CN" sz="4000" b="1" dirty="0">
              <a:solidFill>
                <a:srgbClr val="FF0000"/>
              </a:solidFill>
              <a:latin typeface="Helvetica" pitchFamily="34" charset="0"/>
              <a:ea typeface="Adobe 黑体 Std R"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4264813366"/>
              </p:ext>
            </p:extLst>
          </p:nvPr>
        </p:nvGraphicFramePr>
        <p:xfrm>
          <a:off x="251520" y="1484784"/>
          <a:ext cx="8424936" cy="5184576"/>
        </p:xfrm>
        <a:graphic>
          <a:graphicData uri="http://schemas.openxmlformats.org/drawingml/2006/table">
            <a:tbl>
              <a:tblPr firstRow="1" bandRow="1">
                <a:tableStyleId>{21E4AEA4-8DFA-4A89-87EB-49C32662AFE0}</a:tableStyleId>
              </a:tblPr>
              <a:tblGrid>
                <a:gridCol w="2352910"/>
                <a:gridCol w="6072026"/>
              </a:tblGrid>
              <a:tr h="522945">
                <a:tc>
                  <a:txBody>
                    <a:bodyPr/>
                    <a:lstStyle/>
                    <a:p>
                      <a:pPr algn="ctr">
                        <a:spcBef>
                          <a:spcPts val="600"/>
                        </a:spcBef>
                      </a:pPr>
                      <a:r>
                        <a:rPr lang="zh-CN" altLang="en-US" sz="2600" dirty="0" smtClean="0">
                          <a:latin typeface="Adobe 黑体 Std R" pitchFamily="34" charset="-122"/>
                          <a:ea typeface="Adobe 黑体 Std R" pitchFamily="34" charset="-122"/>
                        </a:rPr>
                        <a:t>类型</a:t>
                      </a:r>
                      <a:endParaRPr lang="zh-CN" altLang="en-US" sz="2600" dirty="0">
                        <a:latin typeface="Adobe 黑体 Std R" pitchFamily="34" charset="-122"/>
                        <a:ea typeface="Adobe 黑体 Std R" pitchFamily="34" charset="-122"/>
                      </a:endParaRPr>
                    </a:p>
                  </a:txBody>
                  <a:tcPr/>
                </a:tc>
                <a:tc>
                  <a:txBody>
                    <a:bodyPr/>
                    <a:lstStyle/>
                    <a:p>
                      <a:pPr algn="ctr">
                        <a:spcBef>
                          <a:spcPts val="600"/>
                        </a:spcBef>
                      </a:pPr>
                      <a:r>
                        <a:rPr lang="zh-CN" altLang="en-US" sz="2600" dirty="0" smtClean="0">
                          <a:latin typeface="Adobe 黑体 Std R" pitchFamily="34" charset="-122"/>
                          <a:ea typeface="Adobe 黑体 Std R" pitchFamily="34" charset="-122"/>
                        </a:rPr>
                        <a:t>燃烧特性</a:t>
                      </a:r>
                      <a:endParaRPr lang="zh-CN" altLang="en-US" sz="2600" dirty="0">
                        <a:latin typeface="Adobe 黑体 Std R" pitchFamily="34" charset="-122"/>
                        <a:ea typeface="Adobe 黑体 Std R" pitchFamily="34" charset="-122"/>
                      </a:endParaRPr>
                    </a:p>
                  </a:txBody>
                  <a:tcPr/>
                </a:tc>
              </a:tr>
              <a:tr h="821771">
                <a:tc>
                  <a:txBody>
                    <a:bodyPr/>
                    <a:lstStyle/>
                    <a:p>
                      <a:pPr indent="127000" algn="ctr">
                        <a:spcBef>
                          <a:spcPts val="0"/>
                        </a:spcBef>
                        <a:spcAft>
                          <a:spcPts val="0"/>
                        </a:spcAft>
                      </a:pPr>
                      <a:endParaRPr lang="en-US" altLang="zh-CN" sz="2000" kern="1200" dirty="0" smtClean="0">
                        <a:solidFill>
                          <a:schemeClr val="dk1"/>
                        </a:solidFill>
                        <a:latin typeface="Adobe 黑体 Std R" pitchFamily="34" charset="-122"/>
                        <a:ea typeface="Adobe 黑体 Std R" pitchFamily="34" charset="-122"/>
                        <a:cs typeface="+mn-cs"/>
                      </a:endParaRPr>
                    </a:p>
                    <a:p>
                      <a:pPr indent="127000" algn="ctr">
                        <a:spcBef>
                          <a:spcPts val="0"/>
                        </a:spcBef>
                        <a:spcAft>
                          <a:spcPts val="0"/>
                        </a:spcAft>
                      </a:pPr>
                      <a:r>
                        <a:rPr lang="en-US" altLang="zh-CN" sz="2000" kern="1200" dirty="0" smtClean="0">
                          <a:solidFill>
                            <a:srgbClr val="0000FF"/>
                          </a:solidFill>
                          <a:latin typeface="Adobe 黑体 Std R" pitchFamily="34" charset="-122"/>
                          <a:ea typeface="Adobe 黑体 Std R" pitchFamily="34" charset="-122"/>
                          <a:cs typeface="+mn-cs"/>
                        </a:rPr>
                        <a:t>A</a:t>
                      </a:r>
                      <a:r>
                        <a:rPr lang="zh-CN" altLang="en-US" sz="2000" kern="1200" dirty="0" smtClean="0">
                          <a:solidFill>
                            <a:srgbClr val="0000FF"/>
                          </a:solidFill>
                          <a:latin typeface="Adobe 黑体 Std R" pitchFamily="34" charset="-122"/>
                          <a:ea typeface="Adobe 黑体 Std R" pitchFamily="34" charset="-122"/>
                          <a:cs typeface="+mn-cs"/>
                        </a:rPr>
                        <a:t>类</a:t>
                      </a:r>
                      <a:r>
                        <a:rPr lang="zh-CN" altLang="en-US" sz="2000" kern="1200" dirty="0" smtClean="0">
                          <a:solidFill>
                            <a:schemeClr val="dk1"/>
                          </a:solidFill>
                          <a:latin typeface="Adobe 黑体 Std R" pitchFamily="34" charset="-122"/>
                          <a:ea typeface="Adobe 黑体 Std R" pitchFamily="34" charset="-122"/>
                          <a:cs typeface="+mn-cs"/>
                        </a:rPr>
                        <a:t>（</a:t>
                      </a:r>
                      <a:r>
                        <a:rPr lang="zh-CN" sz="2000" kern="1200" dirty="0" smtClean="0">
                          <a:solidFill>
                            <a:schemeClr val="dk1"/>
                          </a:solidFill>
                          <a:latin typeface="Adobe 黑体 Std R" pitchFamily="34" charset="-122"/>
                          <a:ea typeface="Adobe 黑体 Std R" pitchFamily="34" charset="-122"/>
                          <a:cs typeface="+mn-cs"/>
                        </a:rPr>
                        <a:t>固体火灾</a:t>
                      </a:r>
                      <a:r>
                        <a:rPr lang="zh-CN" altLang="en-US" sz="2000" kern="1200" dirty="0" smtClean="0">
                          <a:solidFill>
                            <a:schemeClr val="dk1"/>
                          </a:solidFill>
                          <a:latin typeface="Adobe 黑体 Std R" pitchFamily="34" charset="-122"/>
                          <a:ea typeface="Adobe 黑体 Std R" pitchFamily="34" charset="-122"/>
                          <a:cs typeface="+mn-cs"/>
                        </a:rPr>
                        <a:t>）</a:t>
                      </a:r>
                      <a:endParaRPr lang="zh-CN" sz="2000" kern="1200" dirty="0">
                        <a:solidFill>
                          <a:schemeClr val="dk1"/>
                        </a:solidFill>
                        <a:latin typeface="Adobe 黑体 Std R" pitchFamily="34" charset="-122"/>
                        <a:ea typeface="Adobe 黑体 Std R" pitchFamily="34" charset="-122"/>
                        <a:cs typeface="+mn-cs"/>
                      </a:endParaRPr>
                    </a:p>
                  </a:txBody>
                  <a:tcPr marL="68580" marR="68580" marT="0" marB="0"/>
                </a:tc>
                <a:tc>
                  <a:txBody>
                    <a:bodyPr/>
                    <a:lstStyle/>
                    <a:p>
                      <a:pPr marL="0" marR="0" indent="0" algn="l" defTabSz="914400" rtl="0" eaLnBrk="1" fontAlgn="auto" latinLnBrk="0" hangingPunct="1">
                        <a:lnSpc>
                          <a:spcPct val="110000"/>
                        </a:lnSpc>
                        <a:spcBef>
                          <a:spcPts val="0"/>
                        </a:spcBef>
                        <a:spcAft>
                          <a:spcPts val="0"/>
                        </a:spcAft>
                        <a:buClrTx/>
                        <a:buSzTx/>
                        <a:buFontTx/>
                        <a:buNone/>
                        <a:tabLst/>
                        <a:defRPr/>
                      </a:pPr>
                      <a:r>
                        <a:rPr lang="zh-CN" altLang="en-US" sz="2000" kern="1200" dirty="0" smtClean="0">
                          <a:solidFill>
                            <a:schemeClr val="dk1"/>
                          </a:solidFill>
                          <a:latin typeface="Adobe 黑体 Std R" pitchFamily="34" charset="-122"/>
                          <a:ea typeface="Adobe 黑体 Std R" pitchFamily="34" charset="-122"/>
                          <a:cs typeface="+mn-cs"/>
                        </a:rPr>
                        <a:t>含碳固体可燃物，如木材、棉毛、麻、纸张等有机物质燃烧造成的火灾</a:t>
                      </a:r>
                      <a:endParaRPr lang="en-US" altLang="zh-CN" sz="2000" kern="1200" dirty="0" smtClean="0">
                        <a:solidFill>
                          <a:schemeClr val="dk1"/>
                        </a:solidFill>
                        <a:latin typeface="Adobe 黑体 Std R" pitchFamily="34" charset="-122"/>
                        <a:ea typeface="Adobe 黑体 Std R" pitchFamily="34" charset="-122"/>
                        <a:cs typeface="+mn-cs"/>
                      </a:endParaRPr>
                    </a:p>
                  </a:txBody>
                  <a:tcPr/>
                </a:tc>
              </a:tr>
              <a:tr h="1195304">
                <a:tc>
                  <a:txBody>
                    <a:bodyPr/>
                    <a:lstStyle/>
                    <a:p>
                      <a:pPr indent="0" algn="ctr">
                        <a:spcBef>
                          <a:spcPts val="0"/>
                        </a:spcBef>
                        <a:spcAft>
                          <a:spcPts val="0"/>
                        </a:spcAft>
                      </a:pPr>
                      <a:r>
                        <a:rPr lang="en-US" sz="2000" kern="1200" dirty="0">
                          <a:solidFill>
                            <a:schemeClr val="dk1"/>
                          </a:solidFill>
                          <a:latin typeface="Adobe 黑体 Std R" pitchFamily="34" charset="-122"/>
                          <a:ea typeface="Adobe 黑体 Std R" pitchFamily="34" charset="-122"/>
                          <a:cs typeface="+mn-cs"/>
                        </a:rPr>
                        <a:t> </a:t>
                      </a:r>
                      <a:endParaRPr lang="en-US" sz="2000" kern="1200" dirty="0" smtClean="0">
                        <a:solidFill>
                          <a:schemeClr val="dk1"/>
                        </a:solidFill>
                        <a:latin typeface="Adobe 黑体 Std R" pitchFamily="34" charset="-122"/>
                        <a:ea typeface="Adobe 黑体 Std R" pitchFamily="34" charset="-122"/>
                        <a:cs typeface="+mn-cs"/>
                      </a:endParaRPr>
                    </a:p>
                    <a:p>
                      <a:pPr indent="0" algn="ctr">
                        <a:spcBef>
                          <a:spcPts val="0"/>
                        </a:spcBef>
                        <a:spcAft>
                          <a:spcPts val="0"/>
                        </a:spcAft>
                      </a:pPr>
                      <a:r>
                        <a:rPr lang="en-US" altLang="zh-CN" sz="2000" kern="1200" dirty="0" smtClean="0">
                          <a:solidFill>
                            <a:srgbClr val="0000FF"/>
                          </a:solidFill>
                          <a:latin typeface="Adobe 黑体 Std R" pitchFamily="34" charset="-122"/>
                          <a:ea typeface="Adobe 黑体 Std R" pitchFamily="34" charset="-122"/>
                          <a:cs typeface="+mn-cs"/>
                        </a:rPr>
                        <a:t>B</a:t>
                      </a:r>
                      <a:r>
                        <a:rPr lang="zh-CN" altLang="en-US" sz="2000" kern="1200" dirty="0" smtClean="0">
                          <a:solidFill>
                            <a:srgbClr val="0000FF"/>
                          </a:solidFill>
                          <a:latin typeface="Adobe 黑体 Std R" pitchFamily="34" charset="-122"/>
                          <a:ea typeface="Adobe 黑体 Std R" pitchFamily="34" charset="-122"/>
                          <a:cs typeface="+mn-cs"/>
                        </a:rPr>
                        <a:t>类</a:t>
                      </a:r>
                      <a:r>
                        <a:rPr lang="zh-CN" altLang="en-US" sz="2000" kern="1200" dirty="0" smtClean="0">
                          <a:solidFill>
                            <a:schemeClr val="dk1"/>
                          </a:solidFill>
                          <a:latin typeface="Adobe 黑体 Std R" pitchFamily="34" charset="-122"/>
                          <a:ea typeface="Adobe 黑体 Std R" pitchFamily="34" charset="-122"/>
                          <a:cs typeface="+mn-cs"/>
                        </a:rPr>
                        <a:t>（</a:t>
                      </a:r>
                      <a:r>
                        <a:rPr lang="zh-CN" sz="2000" kern="1200" dirty="0" smtClean="0">
                          <a:solidFill>
                            <a:schemeClr val="dk1"/>
                          </a:solidFill>
                          <a:latin typeface="Adobe 黑体 Std R" pitchFamily="34" charset="-122"/>
                          <a:ea typeface="Adobe 黑体 Std R" pitchFamily="34" charset="-122"/>
                          <a:cs typeface="+mn-cs"/>
                        </a:rPr>
                        <a:t>液体</a:t>
                      </a:r>
                      <a:r>
                        <a:rPr lang="zh-CN" sz="2000" kern="1200" dirty="0">
                          <a:solidFill>
                            <a:schemeClr val="dk1"/>
                          </a:solidFill>
                          <a:latin typeface="Adobe 黑体 Std R" pitchFamily="34" charset="-122"/>
                          <a:ea typeface="Adobe 黑体 Std R" pitchFamily="34" charset="-122"/>
                          <a:cs typeface="+mn-cs"/>
                        </a:rPr>
                        <a:t>、可熔化固体物质</a:t>
                      </a:r>
                      <a:r>
                        <a:rPr lang="zh-CN" sz="2000" kern="1200" dirty="0" smtClean="0">
                          <a:solidFill>
                            <a:schemeClr val="dk1"/>
                          </a:solidFill>
                          <a:latin typeface="Adobe 黑体 Std R" pitchFamily="34" charset="-122"/>
                          <a:ea typeface="Adobe 黑体 Std R" pitchFamily="34" charset="-122"/>
                          <a:cs typeface="+mn-cs"/>
                        </a:rPr>
                        <a:t>火灾</a:t>
                      </a:r>
                      <a:r>
                        <a:rPr lang="zh-CN" altLang="en-US" sz="2000" kern="1200" dirty="0" smtClean="0">
                          <a:solidFill>
                            <a:schemeClr val="dk1"/>
                          </a:solidFill>
                          <a:latin typeface="Adobe 黑体 Std R" pitchFamily="34" charset="-122"/>
                          <a:ea typeface="Adobe 黑体 Std R" pitchFamily="34" charset="-122"/>
                          <a:cs typeface="+mn-cs"/>
                        </a:rPr>
                        <a:t>）</a:t>
                      </a:r>
                      <a:endParaRPr lang="zh-CN" sz="2000" kern="1200" dirty="0">
                        <a:solidFill>
                          <a:schemeClr val="dk1"/>
                        </a:solidFill>
                        <a:latin typeface="Adobe 黑体 Std R" pitchFamily="34" charset="-122"/>
                        <a:ea typeface="Adobe 黑体 Std R" pitchFamily="34" charset="-122"/>
                        <a:cs typeface="+mn-cs"/>
                      </a:endParaRPr>
                    </a:p>
                  </a:txBody>
                  <a:tcPr marL="68580" marR="68580" marT="0" marB="0"/>
                </a:tc>
                <a:tc>
                  <a:txBody>
                    <a:bodyPr/>
                    <a:lstStyle/>
                    <a:p>
                      <a:pPr indent="0" algn="just">
                        <a:lnSpc>
                          <a:spcPct val="110000"/>
                        </a:lnSpc>
                        <a:spcBef>
                          <a:spcPts val="0"/>
                        </a:spcBef>
                        <a:spcAft>
                          <a:spcPts val="0"/>
                        </a:spcAft>
                      </a:pPr>
                      <a:r>
                        <a:rPr lang="zh-CN" sz="2000" kern="1200" dirty="0">
                          <a:solidFill>
                            <a:schemeClr val="dk1"/>
                          </a:solidFill>
                          <a:latin typeface="Adobe 黑体 Std R" pitchFamily="34" charset="-122"/>
                          <a:ea typeface="Adobe 黑体 Std R" pitchFamily="34" charset="-122"/>
                          <a:cs typeface="+mn-cs"/>
                        </a:rPr>
                        <a:t>如汽油、煤油、柴油、甲醇、沥青和石蜡等燃烧造成的火灾。火势易随燃烧液体流动，燃烧猛烈</a:t>
                      </a:r>
                      <a:r>
                        <a:rPr lang="zh-CN" sz="2000" kern="1200" dirty="0" smtClean="0">
                          <a:solidFill>
                            <a:schemeClr val="dk1"/>
                          </a:solidFill>
                          <a:latin typeface="Adobe 黑体 Std R" pitchFamily="34" charset="-122"/>
                          <a:ea typeface="Adobe 黑体 Std R" pitchFamily="34" charset="-122"/>
                          <a:cs typeface="+mn-cs"/>
                        </a:rPr>
                        <a:t>，</a:t>
                      </a:r>
                      <a:r>
                        <a:rPr lang="zh-CN" altLang="en-US" sz="2000" kern="1200" dirty="0" smtClean="0">
                          <a:solidFill>
                            <a:schemeClr val="dk1"/>
                          </a:solidFill>
                          <a:latin typeface="Adobe 黑体 Std R" pitchFamily="34" charset="-122"/>
                          <a:ea typeface="Adobe 黑体 Std R" pitchFamily="34" charset="-122"/>
                          <a:cs typeface="+mn-cs"/>
                        </a:rPr>
                        <a:t>易</a:t>
                      </a:r>
                      <a:r>
                        <a:rPr lang="zh-CN" sz="2000" kern="1200" dirty="0" smtClean="0">
                          <a:solidFill>
                            <a:schemeClr val="dk1"/>
                          </a:solidFill>
                          <a:latin typeface="Adobe 黑体 Std R" pitchFamily="34" charset="-122"/>
                          <a:ea typeface="Adobe 黑体 Std R" pitchFamily="34" charset="-122"/>
                          <a:cs typeface="+mn-cs"/>
                        </a:rPr>
                        <a:t>发生</a:t>
                      </a:r>
                      <a:r>
                        <a:rPr lang="zh-CN" sz="2000" kern="1200" dirty="0">
                          <a:solidFill>
                            <a:schemeClr val="dk1"/>
                          </a:solidFill>
                          <a:latin typeface="Adobe 黑体 Std R" pitchFamily="34" charset="-122"/>
                          <a:ea typeface="Adobe 黑体 Std R" pitchFamily="34" charset="-122"/>
                          <a:cs typeface="+mn-cs"/>
                        </a:rPr>
                        <a:t>爆炸、爆燃或喷溅，不易扑救。</a:t>
                      </a:r>
                    </a:p>
                  </a:txBody>
                  <a:tcPr marL="68580" marR="68580" marT="0" marB="0" anchor="ctr"/>
                </a:tc>
              </a:tr>
              <a:tr h="822177">
                <a:tc>
                  <a:txBody>
                    <a:bodyPr/>
                    <a:lstStyle/>
                    <a:p>
                      <a:pPr indent="127000" algn="ctr">
                        <a:spcBef>
                          <a:spcPts val="0"/>
                        </a:spcBef>
                        <a:spcAft>
                          <a:spcPts val="0"/>
                        </a:spcAft>
                      </a:pPr>
                      <a:endParaRPr lang="en-US" altLang="zh-CN" sz="2000" kern="1200" dirty="0" smtClean="0">
                        <a:solidFill>
                          <a:schemeClr val="dk1"/>
                        </a:solidFill>
                        <a:latin typeface="Adobe 黑体 Std R" pitchFamily="34" charset="-122"/>
                        <a:ea typeface="Adobe 黑体 Std R" pitchFamily="34" charset="-122"/>
                        <a:cs typeface="+mn-cs"/>
                      </a:endParaRPr>
                    </a:p>
                    <a:p>
                      <a:pPr indent="127000" algn="ctr">
                        <a:spcBef>
                          <a:spcPts val="0"/>
                        </a:spcBef>
                        <a:spcAft>
                          <a:spcPts val="0"/>
                        </a:spcAft>
                      </a:pPr>
                      <a:r>
                        <a:rPr lang="en-US" altLang="zh-CN" sz="2000" kern="1200" dirty="0" smtClean="0">
                          <a:solidFill>
                            <a:srgbClr val="0000FF"/>
                          </a:solidFill>
                          <a:latin typeface="Adobe 黑体 Std R" pitchFamily="34" charset="-122"/>
                          <a:ea typeface="Adobe 黑体 Std R" pitchFamily="34" charset="-122"/>
                          <a:cs typeface="+mn-cs"/>
                        </a:rPr>
                        <a:t>C</a:t>
                      </a:r>
                      <a:r>
                        <a:rPr lang="zh-CN" altLang="en-US" sz="2000" kern="1200" dirty="0" smtClean="0">
                          <a:solidFill>
                            <a:srgbClr val="0000FF"/>
                          </a:solidFill>
                          <a:latin typeface="Adobe 黑体 Std R" pitchFamily="34" charset="-122"/>
                          <a:ea typeface="Adobe 黑体 Std R" pitchFamily="34" charset="-122"/>
                          <a:cs typeface="+mn-cs"/>
                        </a:rPr>
                        <a:t>类</a:t>
                      </a:r>
                      <a:r>
                        <a:rPr lang="zh-CN" altLang="en-US" sz="2000" kern="1200" dirty="0" smtClean="0">
                          <a:solidFill>
                            <a:schemeClr val="dk1"/>
                          </a:solidFill>
                          <a:latin typeface="Adobe 黑体 Std R" pitchFamily="34" charset="-122"/>
                          <a:ea typeface="Adobe 黑体 Std R" pitchFamily="34" charset="-122"/>
                          <a:cs typeface="+mn-cs"/>
                        </a:rPr>
                        <a:t>（</a:t>
                      </a:r>
                      <a:r>
                        <a:rPr lang="zh-CN" sz="2000" kern="1200" dirty="0" smtClean="0">
                          <a:solidFill>
                            <a:schemeClr val="dk1"/>
                          </a:solidFill>
                          <a:latin typeface="Adobe 黑体 Std R" pitchFamily="34" charset="-122"/>
                          <a:ea typeface="Adobe 黑体 Std R" pitchFamily="34" charset="-122"/>
                          <a:cs typeface="+mn-cs"/>
                        </a:rPr>
                        <a:t>气体火灾</a:t>
                      </a:r>
                      <a:r>
                        <a:rPr lang="zh-CN" altLang="en-US" sz="2000" kern="1200" dirty="0" smtClean="0">
                          <a:solidFill>
                            <a:schemeClr val="dk1"/>
                          </a:solidFill>
                          <a:latin typeface="Adobe 黑体 Std R" pitchFamily="34" charset="-122"/>
                          <a:ea typeface="Adobe 黑体 Std R" pitchFamily="34" charset="-122"/>
                          <a:cs typeface="+mn-cs"/>
                        </a:rPr>
                        <a:t>）</a:t>
                      </a:r>
                      <a:endParaRPr lang="zh-CN" sz="2000" kern="1200" dirty="0">
                        <a:solidFill>
                          <a:schemeClr val="dk1"/>
                        </a:solidFill>
                        <a:latin typeface="Adobe 黑体 Std R" pitchFamily="34" charset="-122"/>
                        <a:ea typeface="Adobe 黑体 Std R" pitchFamily="34" charset="-122"/>
                        <a:cs typeface="+mn-cs"/>
                      </a:endParaRPr>
                    </a:p>
                  </a:txBody>
                  <a:tcPr marL="68580" marR="68580" marT="0" marB="0"/>
                </a:tc>
                <a:tc>
                  <a:txBody>
                    <a:bodyPr/>
                    <a:lstStyle/>
                    <a:p>
                      <a:pPr indent="0" algn="just">
                        <a:lnSpc>
                          <a:spcPct val="110000"/>
                        </a:lnSpc>
                        <a:spcBef>
                          <a:spcPts val="0"/>
                        </a:spcBef>
                        <a:spcAft>
                          <a:spcPts val="0"/>
                        </a:spcAft>
                      </a:pPr>
                      <a:r>
                        <a:rPr lang="zh-CN" sz="2000" kern="1200" dirty="0">
                          <a:solidFill>
                            <a:schemeClr val="dk1"/>
                          </a:solidFill>
                          <a:latin typeface="Adobe 黑体 Std R" pitchFamily="34" charset="-122"/>
                          <a:ea typeface="Adobe 黑体 Std R" pitchFamily="34" charset="-122"/>
                          <a:cs typeface="+mn-cs"/>
                        </a:rPr>
                        <a:t>可燃烧气体，如煤气、天然气、甲烷等燃烧的火灾，常引起爆燃或爆炸，破坏性极大，且难以扑救。</a:t>
                      </a:r>
                    </a:p>
                  </a:txBody>
                  <a:tcPr marL="68580" marR="68580" marT="0" marB="0" anchor="ctr"/>
                </a:tc>
              </a:tr>
              <a:tr h="856185">
                <a:tc>
                  <a:txBody>
                    <a:bodyPr/>
                    <a:lstStyle/>
                    <a:p>
                      <a:pPr indent="127000" algn="ctr">
                        <a:spcBef>
                          <a:spcPts val="0"/>
                        </a:spcBef>
                        <a:spcAft>
                          <a:spcPts val="0"/>
                        </a:spcAft>
                      </a:pPr>
                      <a:endParaRPr lang="en-US" sz="2000" kern="1200" dirty="0" smtClean="0">
                        <a:solidFill>
                          <a:schemeClr val="dk1"/>
                        </a:solidFill>
                        <a:latin typeface="Adobe 黑体 Std R" pitchFamily="34" charset="-122"/>
                        <a:ea typeface="Adobe 黑体 Std R" pitchFamily="34" charset="-122"/>
                        <a:cs typeface="+mn-cs"/>
                      </a:endParaRPr>
                    </a:p>
                    <a:p>
                      <a:pPr indent="127000" algn="ctr">
                        <a:spcBef>
                          <a:spcPts val="0"/>
                        </a:spcBef>
                        <a:spcAft>
                          <a:spcPts val="0"/>
                        </a:spcAft>
                      </a:pPr>
                      <a:r>
                        <a:rPr lang="en-US" sz="2000" kern="1200" dirty="0">
                          <a:solidFill>
                            <a:schemeClr val="dk1"/>
                          </a:solidFill>
                          <a:latin typeface="Adobe 黑体 Std R" pitchFamily="34" charset="-122"/>
                          <a:ea typeface="Adobe 黑体 Std R" pitchFamily="34" charset="-122"/>
                          <a:cs typeface="+mn-cs"/>
                        </a:rPr>
                        <a:t> </a:t>
                      </a:r>
                      <a:r>
                        <a:rPr lang="en-US" altLang="zh-CN" sz="2000" kern="1200" dirty="0" smtClean="0">
                          <a:solidFill>
                            <a:srgbClr val="0000FF"/>
                          </a:solidFill>
                          <a:latin typeface="Adobe 黑体 Std R" pitchFamily="34" charset="-122"/>
                          <a:ea typeface="Adobe 黑体 Std R" pitchFamily="34" charset="-122"/>
                          <a:cs typeface="+mn-cs"/>
                        </a:rPr>
                        <a:t>D</a:t>
                      </a:r>
                      <a:r>
                        <a:rPr lang="zh-CN" altLang="en-US" sz="2000" kern="1200" dirty="0" smtClean="0">
                          <a:solidFill>
                            <a:srgbClr val="0000FF"/>
                          </a:solidFill>
                          <a:latin typeface="Adobe 黑体 Std R" pitchFamily="34" charset="-122"/>
                          <a:ea typeface="Adobe 黑体 Std R" pitchFamily="34" charset="-122"/>
                          <a:cs typeface="+mn-cs"/>
                        </a:rPr>
                        <a:t>类</a:t>
                      </a:r>
                      <a:r>
                        <a:rPr lang="zh-CN" altLang="en-US" sz="2000" kern="1200" dirty="0" smtClean="0">
                          <a:solidFill>
                            <a:schemeClr val="dk1"/>
                          </a:solidFill>
                          <a:latin typeface="Adobe 黑体 Std R" pitchFamily="34" charset="-122"/>
                          <a:ea typeface="Adobe 黑体 Std R" pitchFamily="34" charset="-122"/>
                          <a:cs typeface="+mn-cs"/>
                        </a:rPr>
                        <a:t>（</a:t>
                      </a:r>
                      <a:r>
                        <a:rPr lang="zh-CN" sz="2000" kern="1200" dirty="0" smtClean="0">
                          <a:solidFill>
                            <a:schemeClr val="dk1"/>
                          </a:solidFill>
                          <a:latin typeface="Adobe 黑体 Std R" pitchFamily="34" charset="-122"/>
                          <a:ea typeface="Adobe 黑体 Std R" pitchFamily="34" charset="-122"/>
                          <a:cs typeface="+mn-cs"/>
                        </a:rPr>
                        <a:t>金属火灾</a:t>
                      </a:r>
                      <a:r>
                        <a:rPr lang="zh-CN" altLang="en-US" sz="2000" kern="1200" dirty="0" smtClean="0">
                          <a:solidFill>
                            <a:schemeClr val="dk1"/>
                          </a:solidFill>
                          <a:latin typeface="Adobe 黑体 Std R" pitchFamily="34" charset="-122"/>
                          <a:ea typeface="Adobe 黑体 Std R" pitchFamily="34" charset="-122"/>
                          <a:cs typeface="+mn-cs"/>
                        </a:rPr>
                        <a:t>）</a:t>
                      </a:r>
                      <a:endParaRPr lang="zh-CN" sz="2000" kern="1200" dirty="0">
                        <a:solidFill>
                          <a:schemeClr val="dk1"/>
                        </a:solidFill>
                        <a:latin typeface="Adobe 黑体 Std R" pitchFamily="34" charset="-122"/>
                        <a:ea typeface="Adobe 黑体 Std R" pitchFamily="34" charset="-122"/>
                        <a:cs typeface="+mn-cs"/>
                      </a:endParaRPr>
                    </a:p>
                  </a:txBody>
                  <a:tcPr marL="68580" marR="68580" marT="0" marB="0"/>
                </a:tc>
                <a:tc>
                  <a:txBody>
                    <a:bodyPr/>
                    <a:lstStyle/>
                    <a:p>
                      <a:pPr indent="0" algn="just">
                        <a:lnSpc>
                          <a:spcPct val="110000"/>
                        </a:lnSpc>
                        <a:spcBef>
                          <a:spcPts val="0"/>
                        </a:spcBef>
                        <a:spcAft>
                          <a:spcPts val="0"/>
                        </a:spcAft>
                      </a:pPr>
                      <a:r>
                        <a:rPr lang="zh-CN" sz="2000" kern="1200" dirty="0">
                          <a:solidFill>
                            <a:schemeClr val="dk1"/>
                          </a:solidFill>
                          <a:latin typeface="Adobe 黑体 Std R" pitchFamily="34" charset="-122"/>
                          <a:ea typeface="Adobe 黑体 Std R" pitchFamily="34" charset="-122"/>
                          <a:cs typeface="+mn-cs"/>
                        </a:rPr>
                        <a:t>指可燃的活泼金属，如钾、钠、镁等燃物的火灾，多因遇湿和遇高温</a:t>
                      </a:r>
                      <a:r>
                        <a:rPr lang="zh-CN" sz="2000" kern="1200" dirty="0" smtClean="0">
                          <a:solidFill>
                            <a:schemeClr val="dk1"/>
                          </a:solidFill>
                          <a:latin typeface="Adobe 黑体 Std R" pitchFamily="34" charset="-122"/>
                          <a:ea typeface="Adobe 黑体 Std R" pitchFamily="34" charset="-122"/>
                          <a:cs typeface="+mn-cs"/>
                        </a:rPr>
                        <a:t>自</a:t>
                      </a:r>
                      <a:r>
                        <a:rPr lang="zh-CN" altLang="en-US" sz="2000" kern="1200" dirty="0" smtClean="0">
                          <a:solidFill>
                            <a:schemeClr val="dk1"/>
                          </a:solidFill>
                          <a:latin typeface="Adobe 黑体 Std R" pitchFamily="34" charset="-122"/>
                          <a:ea typeface="Adobe 黑体 Std R" pitchFamily="34" charset="-122"/>
                          <a:cs typeface="+mn-cs"/>
                        </a:rPr>
                        <a:t>燃</a:t>
                      </a:r>
                      <a:fld id="{FD1728B4-E439-4B88-AECD-08142362B2F6}" type="slidenum">
                        <a:rPr lang="zh-CN" altLang="en-US" sz="2000" kern="1200" smtClean="0">
                          <a:solidFill>
                            <a:schemeClr val="dk1"/>
                          </a:solidFill>
                          <a:latin typeface="Adobe 黑体 Std R" pitchFamily="34" charset="-122"/>
                          <a:ea typeface="Adobe 黑体 Std R" pitchFamily="34" charset="-122"/>
                          <a:cs typeface="+mn-cs"/>
                        </a:rPr>
                        <a:t>5</a:t>
                      </a:fld>
                      <a:fld id="{925AE07B-00F6-4D24-B70D-E2C1A12727F9}" type="slidenum">
                        <a:rPr lang="zh-CN" altLang="en-US" sz="2000" kern="1200" smtClean="0">
                          <a:solidFill>
                            <a:schemeClr val="dk1"/>
                          </a:solidFill>
                          <a:latin typeface="Adobe 黑体 Std R" pitchFamily="34" charset="-122"/>
                          <a:ea typeface="Adobe 黑体 Std R" pitchFamily="34" charset="-122"/>
                          <a:cs typeface="+mn-cs"/>
                        </a:rPr>
                        <a:t>5</a:t>
                      </a:fld>
                      <a:r>
                        <a:rPr lang="zh-CN" sz="2000" kern="1200" dirty="0" smtClean="0">
                          <a:solidFill>
                            <a:schemeClr val="dk1"/>
                          </a:solidFill>
                          <a:latin typeface="Adobe 黑体 Std R" pitchFamily="34" charset="-122"/>
                          <a:ea typeface="Adobe 黑体 Std R" pitchFamily="34" charset="-122"/>
                          <a:cs typeface="+mn-cs"/>
                        </a:rPr>
                        <a:t>引起</a:t>
                      </a:r>
                      <a:r>
                        <a:rPr lang="zh-CN" sz="2000" kern="1200" dirty="0">
                          <a:solidFill>
                            <a:schemeClr val="dk1"/>
                          </a:solidFill>
                          <a:latin typeface="Adobe 黑体 Std R" pitchFamily="34" charset="-122"/>
                          <a:ea typeface="Adobe 黑体 Std R" pitchFamily="34" charset="-122"/>
                          <a:cs typeface="+mn-cs"/>
                        </a:rPr>
                        <a:t>的。</a:t>
                      </a:r>
                    </a:p>
                  </a:txBody>
                  <a:tcPr marL="68580" marR="68580" marT="0" marB="0" anchor="ctr"/>
                </a:tc>
              </a:tr>
              <a:tr h="966194">
                <a:tc>
                  <a:txBody>
                    <a:bodyPr/>
                    <a:lstStyle/>
                    <a:p>
                      <a:pPr indent="127000" algn="ctr">
                        <a:spcBef>
                          <a:spcPts val="0"/>
                        </a:spcBef>
                        <a:spcAft>
                          <a:spcPts val="0"/>
                        </a:spcAft>
                      </a:pPr>
                      <a:endParaRPr lang="en-US" sz="2000" kern="1200" dirty="0" smtClean="0">
                        <a:solidFill>
                          <a:schemeClr val="dk1"/>
                        </a:solidFill>
                        <a:latin typeface="Adobe 黑体 Std R" pitchFamily="34" charset="-122"/>
                        <a:ea typeface="Adobe 黑体 Std R" pitchFamily="34" charset="-122"/>
                        <a:cs typeface="+mn-cs"/>
                      </a:endParaRPr>
                    </a:p>
                    <a:p>
                      <a:pPr indent="127000" algn="ctr">
                        <a:spcBef>
                          <a:spcPts val="0"/>
                        </a:spcBef>
                        <a:spcAft>
                          <a:spcPts val="0"/>
                        </a:spcAft>
                      </a:pPr>
                      <a:r>
                        <a:rPr lang="en-US" sz="2000" kern="1200" dirty="0">
                          <a:solidFill>
                            <a:schemeClr val="dk1"/>
                          </a:solidFill>
                          <a:latin typeface="Adobe 黑体 Std R" pitchFamily="34" charset="-122"/>
                          <a:ea typeface="Adobe 黑体 Std R" pitchFamily="34" charset="-122"/>
                          <a:cs typeface="+mn-cs"/>
                        </a:rPr>
                        <a:t> </a:t>
                      </a:r>
                      <a:r>
                        <a:rPr lang="en-US" altLang="zh-CN" sz="2000" kern="1200" dirty="0" smtClean="0">
                          <a:solidFill>
                            <a:srgbClr val="0000FF"/>
                          </a:solidFill>
                          <a:latin typeface="Adobe 黑体 Std R" pitchFamily="34" charset="-122"/>
                          <a:ea typeface="Adobe 黑体 Std R" pitchFamily="34" charset="-122"/>
                          <a:cs typeface="+mn-cs"/>
                        </a:rPr>
                        <a:t>E</a:t>
                      </a:r>
                      <a:r>
                        <a:rPr lang="zh-CN" altLang="en-US" sz="2000" kern="1200" dirty="0" smtClean="0">
                          <a:solidFill>
                            <a:srgbClr val="0000FF"/>
                          </a:solidFill>
                          <a:latin typeface="Adobe 黑体 Std R" pitchFamily="34" charset="-122"/>
                          <a:ea typeface="Adobe 黑体 Std R" pitchFamily="34" charset="-122"/>
                          <a:cs typeface="+mn-cs"/>
                        </a:rPr>
                        <a:t>类</a:t>
                      </a:r>
                      <a:r>
                        <a:rPr lang="zh-CN" altLang="en-US" sz="2000" kern="1200" dirty="0" smtClean="0">
                          <a:solidFill>
                            <a:schemeClr val="dk1"/>
                          </a:solidFill>
                          <a:latin typeface="Adobe 黑体 Std R" pitchFamily="34" charset="-122"/>
                          <a:ea typeface="Adobe 黑体 Std R" pitchFamily="34" charset="-122"/>
                          <a:cs typeface="+mn-cs"/>
                        </a:rPr>
                        <a:t>（带</a:t>
                      </a:r>
                      <a:r>
                        <a:rPr lang="zh-CN" sz="2000" kern="1200" dirty="0" smtClean="0">
                          <a:solidFill>
                            <a:schemeClr val="dk1"/>
                          </a:solidFill>
                          <a:latin typeface="Adobe 黑体 Std R" pitchFamily="34" charset="-122"/>
                          <a:ea typeface="Adobe 黑体 Std R" pitchFamily="34" charset="-122"/>
                          <a:cs typeface="+mn-cs"/>
                        </a:rPr>
                        <a:t>电火灾</a:t>
                      </a:r>
                      <a:r>
                        <a:rPr lang="zh-CN" altLang="en-US" sz="2000" kern="1200" dirty="0" smtClean="0">
                          <a:solidFill>
                            <a:schemeClr val="dk1"/>
                          </a:solidFill>
                          <a:latin typeface="Adobe 黑体 Std R" pitchFamily="34" charset="-122"/>
                          <a:ea typeface="Adobe 黑体 Std R" pitchFamily="34" charset="-122"/>
                          <a:cs typeface="+mn-cs"/>
                        </a:rPr>
                        <a:t>）</a:t>
                      </a:r>
                      <a:endParaRPr lang="en-US" altLang="zh-CN" sz="2000" kern="1200" dirty="0" smtClean="0">
                        <a:solidFill>
                          <a:schemeClr val="dk1"/>
                        </a:solidFill>
                        <a:latin typeface="Adobe 黑体 Std R" pitchFamily="34" charset="-122"/>
                        <a:ea typeface="Adobe 黑体 Std R" pitchFamily="34" charset="-122"/>
                        <a:cs typeface="+mn-cs"/>
                      </a:endParaRPr>
                    </a:p>
                  </a:txBody>
                  <a:tcPr marL="68580" marR="68580" marT="0" marB="0"/>
                </a:tc>
                <a:tc>
                  <a:txBody>
                    <a:bodyPr/>
                    <a:lstStyle/>
                    <a:p>
                      <a:pPr marL="0" marR="0" indent="0" algn="just" defTabSz="914400" rtl="0" eaLnBrk="1" fontAlgn="auto" latinLnBrk="0" hangingPunct="1">
                        <a:lnSpc>
                          <a:spcPct val="110000"/>
                        </a:lnSpc>
                        <a:spcBef>
                          <a:spcPts val="0"/>
                        </a:spcBef>
                        <a:spcAft>
                          <a:spcPts val="0"/>
                        </a:spcAft>
                        <a:buClrTx/>
                        <a:buSzTx/>
                        <a:buFontTx/>
                        <a:buNone/>
                        <a:tabLst/>
                        <a:defRPr/>
                      </a:pPr>
                      <a:r>
                        <a:rPr lang="zh-CN" sz="2000" kern="1200" dirty="0">
                          <a:solidFill>
                            <a:schemeClr val="dk1"/>
                          </a:solidFill>
                          <a:latin typeface="Adobe 黑体 Std R" pitchFamily="34" charset="-122"/>
                          <a:ea typeface="Adobe 黑体 Std R" pitchFamily="34" charset="-122"/>
                          <a:cs typeface="+mn-cs"/>
                        </a:rPr>
                        <a:t>指带电设备燃烧的火灾，如配电盘、变电室、弱电设备间等的</a:t>
                      </a:r>
                      <a:r>
                        <a:rPr lang="zh-CN" sz="2000" kern="1200" dirty="0" smtClean="0">
                          <a:solidFill>
                            <a:schemeClr val="dk1"/>
                          </a:solidFill>
                          <a:latin typeface="Adobe 黑体 Std R" pitchFamily="34" charset="-122"/>
                          <a:ea typeface="Adobe 黑体 Std R" pitchFamily="34" charset="-122"/>
                          <a:cs typeface="+mn-cs"/>
                        </a:rPr>
                        <a:t>火灾</a:t>
                      </a:r>
                      <a:r>
                        <a:rPr lang="zh-CN" altLang="en-US" sz="2000" kern="1200" dirty="0" smtClean="0">
                          <a:solidFill>
                            <a:schemeClr val="dk1"/>
                          </a:solidFill>
                          <a:latin typeface="Adobe 黑体 Std R" pitchFamily="34" charset="-122"/>
                          <a:ea typeface="Adobe 黑体 Std R" pitchFamily="34" charset="-122"/>
                          <a:cs typeface="+mn-cs"/>
                        </a:rPr>
                        <a:t>，也称为电气火灾</a:t>
                      </a:r>
                      <a:endParaRPr lang="zh-CN" sz="2000" kern="1200" dirty="0">
                        <a:solidFill>
                          <a:schemeClr val="dk1"/>
                        </a:solidFill>
                        <a:latin typeface="Adobe 黑体 Std R" pitchFamily="34" charset="-122"/>
                        <a:ea typeface="Adobe 黑体 Std R" pitchFamily="34" charset="-122"/>
                        <a:cs typeface="+mn-cs"/>
                      </a:endParaRPr>
                    </a:p>
                  </a:txBody>
                  <a:tcPr marL="68580" marR="68580" marT="0" marB="0" anchor="ctr"/>
                </a:tc>
              </a:tr>
            </a:tbl>
          </a:graphicData>
        </a:graphic>
      </p:graphicFrame>
      <p:sp>
        <p:nvSpPr>
          <p:cNvPr id="4" name="矩形 3"/>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2" descr="logocol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5536" y="1408708"/>
            <a:ext cx="7416824" cy="2308324"/>
          </a:xfrm>
          <a:prstGeom prst="rect">
            <a:avLst/>
          </a:prstGeom>
        </p:spPr>
        <p:txBody>
          <a:bodyPr wrap="square">
            <a:spAutoFit/>
          </a:bodyPr>
          <a:lstStyle/>
          <a:p>
            <a:pPr>
              <a:lnSpc>
                <a:spcPct val="120000"/>
              </a:lnSpc>
              <a:defRPr/>
            </a:pPr>
            <a:r>
              <a:rPr lang="zh-CN" altLang="en-US" sz="3000" b="1" dirty="0">
                <a:solidFill>
                  <a:srgbClr val="0070C0"/>
                </a:solidFill>
                <a:latin typeface="Arial" pitchFamily="34" charset="0"/>
                <a:ea typeface="Adobe 黑体 Std R" pitchFamily="34" charset="-122"/>
              </a:rPr>
              <a:t>火源：</a:t>
            </a:r>
            <a:endParaRPr lang="en-US" altLang="zh-CN" sz="3000" b="1" dirty="0">
              <a:solidFill>
                <a:srgbClr val="0070C0"/>
              </a:solidFill>
              <a:latin typeface="Arial" pitchFamily="34" charset="0"/>
              <a:ea typeface="Adobe 黑体 Std R" pitchFamily="34" charset="-122"/>
            </a:endParaRPr>
          </a:p>
          <a:p>
            <a:pPr marL="342900" indent="-342900">
              <a:lnSpc>
                <a:spcPct val="120000"/>
              </a:lnSpc>
              <a:buFont typeface="Wingdings" pitchFamily="2" charset="2"/>
              <a:buChar char="Ø"/>
              <a:defRPr/>
            </a:pPr>
            <a:r>
              <a:rPr lang="zh-CN" altLang="en-US" sz="3000" b="1" dirty="0" smtClean="0">
                <a:latin typeface="Arial" pitchFamily="34" charset="0"/>
                <a:ea typeface="Adobe 黑体 Std R" pitchFamily="34" charset="-122"/>
              </a:rPr>
              <a:t> </a:t>
            </a:r>
            <a:r>
              <a:rPr lang="zh-CN" altLang="en-US" sz="3000" dirty="0" smtClean="0">
                <a:latin typeface="Arial" pitchFamily="34" charset="0"/>
                <a:ea typeface="Adobe 黑体 Std R" pitchFamily="34" charset="-122"/>
              </a:rPr>
              <a:t>电火花</a:t>
            </a:r>
            <a:r>
              <a:rPr lang="zh-CN" altLang="en-US" sz="3000" dirty="0">
                <a:latin typeface="Arial" pitchFamily="34" charset="0"/>
                <a:ea typeface="Adobe 黑体 Std R" pitchFamily="34" charset="-122"/>
              </a:rPr>
              <a:t>与电弧</a:t>
            </a:r>
            <a:endParaRPr lang="en-US" altLang="zh-CN" sz="3000" dirty="0">
              <a:latin typeface="Arial" pitchFamily="34" charset="0"/>
              <a:ea typeface="Adobe 黑体 Std R" pitchFamily="34" charset="-122"/>
            </a:endParaRPr>
          </a:p>
          <a:p>
            <a:pPr marL="342900" indent="-342900">
              <a:lnSpc>
                <a:spcPct val="120000"/>
              </a:lnSpc>
              <a:buFont typeface="Wingdings" pitchFamily="2" charset="2"/>
              <a:buChar char="Ø"/>
              <a:defRPr/>
            </a:pPr>
            <a:r>
              <a:rPr lang="zh-CN" altLang="en-US" sz="3000" dirty="0" smtClean="0">
                <a:latin typeface="Arial" pitchFamily="34" charset="0"/>
                <a:ea typeface="Adobe 黑体 Std R" pitchFamily="34" charset="-122"/>
              </a:rPr>
              <a:t> 电气设备</a:t>
            </a:r>
            <a:r>
              <a:rPr lang="zh-CN" altLang="en-US" sz="3000" dirty="0">
                <a:latin typeface="Arial" pitchFamily="34" charset="0"/>
                <a:ea typeface="Adobe 黑体 Std R" pitchFamily="34" charset="-122"/>
              </a:rPr>
              <a:t>或线路上产生的危险高温</a:t>
            </a:r>
            <a:endParaRPr lang="en-US" altLang="zh-CN" sz="3000" dirty="0">
              <a:latin typeface="Arial" pitchFamily="34" charset="0"/>
              <a:ea typeface="Adobe 黑体 Std R" pitchFamily="34" charset="-122"/>
            </a:endParaRPr>
          </a:p>
          <a:p>
            <a:pPr>
              <a:lnSpc>
                <a:spcPct val="120000"/>
              </a:lnSpc>
              <a:defRPr/>
            </a:pPr>
            <a:endParaRPr lang="en-US" altLang="zh-CN" sz="3000" b="1" dirty="0">
              <a:latin typeface="Arial" pitchFamily="34" charset="0"/>
              <a:ea typeface="Adobe 黑体 Std R" pitchFamily="34" charset="-122"/>
            </a:endParaRPr>
          </a:p>
        </p:txBody>
      </p:sp>
      <p:pic>
        <p:nvPicPr>
          <p:cNvPr id="4099"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18809" y="4196403"/>
            <a:ext cx="2297079" cy="2382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矩形 4"/>
          <p:cNvSpPr>
            <a:spLocks noChangeArrowheads="1"/>
          </p:cNvSpPr>
          <p:nvPr/>
        </p:nvSpPr>
        <p:spPr bwMode="auto">
          <a:xfrm>
            <a:off x="1538522" y="255933"/>
            <a:ext cx="591379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4000" b="1" dirty="0" smtClean="0">
                <a:solidFill>
                  <a:srgbClr val="FF0000"/>
                </a:solidFill>
                <a:latin typeface="Helvetica" pitchFamily="34" charset="0"/>
                <a:ea typeface="Adobe 黑体 Std R" pitchFamily="34" charset="-122"/>
              </a:rPr>
              <a:t>常见火灾类型−−</a:t>
            </a:r>
            <a:r>
              <a:rPr lang="zh-CN" altLang="en-US" sz="4000" b="1" dirty="0">
                <a:solidFill>
                  <a:srgbClr val="FF0000"/>
                </a:solidFill>
                <a:latin typeface="Helvetica" pitchFamily="34" charset="0"/>
                <a:ea typeface="Adobe 黑体 Std R" pitchFamily="34" charset="-122"/>
              </a:rPr>
              <a:t>电气</a:t>
            </a:r>
            <a:r>
              <a:rPr lang="zh-CN" altLang="en-US" sz="4000" b="1" dirty="0" smtClean="0">
                <a:solidFill>
                  <a:srgbClr val="FF0000"/>
                </a:solidFill>
                <a:latin typeface="Helvetica" pitchFamily="34" charset="0"/>
                <a:ea typeface="Adobe 黑体 Std R" pitchFamily="34" charset="-122"/>
              </a:rPr>
              <a:t>火灾</a:t>
            </a:r>
            <a:endParaRPr lang="en-US" altLang="zh-CN" sz="4000" b="1" dirty="0">
              <a:solidFill>
                <a:srgbClr val="FF0000"/>
              </a:solidFill>
              <a:latin typeface="Helvetica" pitchFamily="34" charset="0"/>
              <a:ea typeface="Adobe 黑体 Std R" pitchFamily="34" charset="-122"/>
            </a:endParaRPr>
          </a:p>
        </p:txBody>
      </p:sp>
      <p:pic>
        <p:nvPicPr>
          <p:cNvPr id="5" name="Picture 7" descr="电流"/>
          <p:cNvPicPr>
            <a:picLocks noChangeAspect="1" noChangeArrowheads="1"/>
          </p:cNvPicPr>
          <p:nvPr/>
        </p:nvPicPr>
        <p:blipFill>
          <a:blip r:embed="rId4" cstate="print">
            <a:extLst/>
          </a:blip>
          <a:srcRect/>
          <a:stretch>
            <a:fillRect/>
          </a:stretch>
        </p:blipFill>
        <p:spPr bwMode="auto">
          <a:xfrm>
            <a:off x="6156176" y="3565680"/>
            <a:ext cx="2516231" cy="1942782"/>
          </a:xfrm>
          <a:prstGeom prst="rect">
            <a:avLst/>
          </a:prstGeom>
          <a:ln>
            <a:noFill/>
          </a:ln>
          <a:effectLst>
            <a:softEdge rad="112500"/>
          </a:effectLst>
          <a:extLst/>
        </p:spPr>
      </p:pic>
      <p:sp>
        <p:nvSpPr>
          <p:cNvPr id="6" name="矩形 5"/>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95536" y="3717032"/>
            <a:ext cx="4572000" cy="2862322"/>
          </a:xfrm>
          <a:prstGeom prst="rect">
            <a:avLst/>
          </a:prstGeom>
        </p:spPr>
        <p:txBody>
          <a:bodyPr>
            <a:spAutoFit/>
          </a:bodyPr>
          <a:lstStyle/>
          <a:p>
            <a:pPr>
              <a:lnSpc>
                <a:spcPct val="120000"/>
              </a:lnSpc>
              <a:defRPr/>
            </a:pPr>
            <a:r>
              <a:rPr lang="zh-CN" altLang="en-US" sz="3000" b="1" dirty="0">
                <a:solidFill>
                  <a:srgbClr val="0070C0"/>
                </a:solidFill>
                <a:latin typeface="Arial" pitchFamily="34" charset="0"/>
                <a:ea typeface="Adobe 黑体 Std R" pitchFamily="34" charset="-122"/>
              </a:rPr>
              <a:t>特点：</a:t>
            </a:r>
            <a:endParaRPr lang="en-US" altLang="zh-CN" sz="3000" b="1" dirty="0">
              <a:solidFill>
                <a:srgbClr val="0070C0"/>
              </a:solidFill>
              <a:latin typeface="Arial" pitchFamily="34" charset="0"/>
              <a:ea typeface="Adobe 黑体 Std R" pitchFamily="34" charset="-122"/>
            </a:endParaRPr>
          </a:p>
          <a:p>
            <a:pPr marL="342900" indent="-342900">
              <a:lnSpc>
                <a:spcPct val="120000"/>
              </a:lnSpc>
              <a:buFont typeface="Wingdings" pitchFamily="2" charset="2"/>
              <a:buChar char="Ø"/>
              <a:defRPr/>
            </a:pPr>
            <a:r>
              <a:rPr lang="zh-CN" altLang="en-US" sz="3000" b="1" dirty="0">
                <a:latin typeface="Arial" pitchFamily="34" charset="0"/>
                <a:ea typeface="Adobe 黑体 Std R" pitchFamily="34" charset="-122"/>
              </a:rPr>
              <a:t> </a:t>
            </a:r>
            <a:r>
              <a:rPr lang="zh-CN" altLang="en-US" sz="3000" dirty="0">
                <a:latin typeface="Arial" pitchFamily="34" charset="0"/>
                <a:ea typeface="Adobe 黑体 Std R" pitchFamily="34" charset="-122"/>
              </a:rPr>
              <a:t>广泛分布性</a:t>
            </a:r>
            <a:endParaRPr lang="en-US" altLang="zh-CN" sz="3000" dirty="0">
              <a:latin typeface="Arial" pitchFamily="34" charset="0"/>
              <a:ea typeface="Adobe 黑体 Std R" pitchFamily="34" charset="-122"/>
            </a:endParaRPr>
          </a:p>
          <a:p>
            <a:pPr marL="342900" indent="-342900">
              <a:lnSpc>
                <a:spcPct val="120000"/>
              </a:lnSpc>
              <a:buFont typeface="Wingdings" pitchFamily="2" charset="2"/>
              <a:buChar char="Ø"/>
              <a:defRPr/>
            </a:pPr>
            <a:r>
              <a:rPr lang="zh-CN" altLang="en-US" sz="3000" dirty="0">
                <a:latin typeface="Arial" pitchFamily="34" charset="0"/>
                <a:ea typeface="Adobe 黑体 Std R" pitchFamily="34" charset="-122"/>
              </a:rPr>
              <a:t> 持续性</a:t>
            </a:r>
            <a:endParaRPr lang="en-US" altLang="zh-CN" sz="3000" dirty="0">
              <a:latin typeface="Arial" pitchFamily="34" charset="0"/>
              <a:ea typeface="Adobe 黑体 Std R" pitchFamily="34" charset="-122"/>
            </a:endParaRPr>
          </a:p>
          <a:p>
            <a:pPr marL="342900" indent="-342900">
              <a:lnSpc>
                <a:spcPct val="120000"/>
              </a:lnSpc>
              <a:buFont typeface="Wingdings" pitchFamily="2" charset="2"/>
              <a:buChar char="Ø"/>
              <a:defRPr/>
            </a:pPr>
            <a:r>
              <a:rPr lang="zh-CN" altLang="en-US" sz="3000" dirty="0">
                <a:latin typeface="Arial" pitchFamily="34" charset="0"/>
                <a:ea typeface="Adobe 黑体 Std R" pitchFamily="34" charset="-122"/>
              </a:rPr>
              <a:t> 隐蔽性</a:t>
            </a:r>
            <a:endParaRPr lang="en-US" altLang="zh-CN" sz="3000" dirty="0">
              <a:latin typeface="Arial" pitchFamily="34" charset="0"/>
              <a:ea typeface="Adobe 黑体 Std R" pitchFamily="34" charset="-122"/>
            </a:endParaRPr>
          </a:p>
          <a:p>
            <a:pPr marL="342900" indent="-342900">
              <a:lnSpc>
                <a:spcPct val="120000"/>
              </a:lnSpc>
              <a:buFont typeface="Wingdings" pitchFamily="2" charset="2"/>
              <a:buChar char="Ø"/>
              <a:defRPr/>
            </a:pPr>
            <a:r>
              <a:rPr lang="zh-CN" altLang="en-US" sz="3000" dirty="0">
                <a:latin typeface="Arial" pitchFamily="34" charset="0"/>
                <a:ea typeface="Adobe 黑体 Std R" pitchFamily="34" charset="-122"/>
              </a:rPr>
              <a:t> 危害性</a:t>
            </a:r>
            <a:endParaRPr lang="en-US" altLang="zh-CN" sz="3000" dirty="0">
              <a:latin typeface="Arial" pitchFamily="34" charset="0"/>
              <a:ea typeface="Adobe 黑体 Std R" pitchFamily="34" charset="-122"/>
            </a:endParaRPr>
          </a:p>
        </p:txBody>
      </p:sp>
      <p:pic>
        <p:nvPicPr>
          <p:cNvPr id="8" name="Picture 2" descr="logocolo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18182" y="1380832"/>
            <a:ext cx="4873898" cy="3213187"/>
          </a:xfrm>
          <a:prstGeom prst="rect">
            <a:avLst/>
          </a:prstGeom>
        </p:spPr>
        <p:txBody>
          <a:bodyPr wrap="square">
            <a:spAutoFit/>
          </a:bodyPr>
          <a:lstStyle/>
          <a:p>
            <a:pPr>
              <a:lnSpc>
                <a:spcPct val="130000"/>
              </a:lnSpc>
              <a:defRPr/>
            </a:pPr>
            <a:r>
              <a:rPr lang="zh-CN" altLang="en-US" sz="3000" b="1" dirty="0">
                <a:solidFill>
                  <a:srgbClr val="0070C0"/>
                </a:solidFill>
                <a:latin typeface="Arial" pitchFamily="34" charset="0"/>
                <a:ea typeface="Adobe 黑体 Std R" pitchFamily="34" charset="-122"/>
              </a:rPr>
              <a:t>起因：</a:t>
            </a:r>
            <a:endParaRPr lang="en-US" altLang="zh-CN" sz="3000" b="1" dirty="0">
              <a:solidFill>
                <a:srgbClr val="0070C0"/>
              </a:solidFill>
              <a:latin typeface="Arial" pitchFamily="34" charset="0"/>
              <a:ea typeface="Adobe 黑体 Std R" pitchFamily="34" charset="-122"/>
            </a:endParaRPr>
          </a:p>
          <a:p>
            <a:pPr marL="342900" indent="-342900">
              <a:lnSpc>
                <a:spcPct val="130000"/>
              </a:lnSpc>
              <a:buFont typeface="Wingdings" pitchFamily="2" charset="2"/>
              <a:buChar char="Ø"/>
              <a:defRPr/>
            </a:pPr>
            <a:r>
              <a:rPr lang="zh-CN" altLang="en-US" sz="3000" b="1" dirty="0" smtClean="0">
                <a:latin typeface="Arial" pitchFamily="34" charset="0"/>
                <a:ea typeface="Adobe 黑体 Std R" pitchFamily="34" charset="-122"/>
              </a:rPr>
              <a:t> </a:t>
            </a:r>
            <a:r>
              <a:rPr lang="zh-CN" altLang="en-US" sz="2400" dirty="0" smtClean="0">
                <a:latin typeface="Arial" pitchFamily="34" charset="0"/>
                <a:ea typeface="Adobe 黑体 Std R" pitchFamily="34" charset="-122"/>
              </a:rPr>
              <a:t>接触不良</a:t>
            </a:r>
            <a:endParaRPr lang="en-US" altLang="zh-CN" sz="2400" dirty="0">
              <a:latin typeface="Arial" pitchFamily="34" charset="0"/>
              <a:ea typeface="Adobe 黑体 Std R" pitchFamily="34" charset="-122"/>
            </a:endParaRPr>
          </a:p>
          <a:p>
            <a:pPr marL="342900" indent="-342900">
              <a:lnSpc>
                <a:spcPct val="130000"/>
              </a:lnSpc>
              <a:buFont typeface="Wingdings" pitchFamily="2" charset="2"/>
              <a:buChar char="Ø"/>
              <a:defRPr/>
            </a:pPr>
            <a:r>
              <a:rPr lang="zh-CN" altLang="en-US" sz="2400" dirty="0" smtClean="0">
                <a:latin typeface="Arial" pitchFamily="34" charset="0"/>
                <a:ea typeface="Adobe 黑体 Std R" pitchFamily="34" charset="-122"/>
              </a:rPr>
              <a:t> 过电流</a:t>
            </a:r>
            <a:endParaRPr lang="en-US" altLang="zh-CN" sz="2400" dirty="0">
              <a:latin typeface="Arial" pitchFamily="34" charset="0"/>
              <a:ea typeface="Adobe 黑体 Std R" pitchFamily="34" charset="-122"/>
            </a:endParaRPr>
          </a:p>
          <a:p>
            <a:pPr marL="342900" indent="-342900">
              <a:lnSpc>
                <a:spcPct val="130000"/>
              </a:lnSpc>
              <a:buFont typeface="Wingdings" pitchFamily="2" charset="2"/>
              <a:buChar char="Ø"/>
              <a:defRPr/>
            </a:pPr>
            <a:r>
              <a:rPr lang="zh-CN" altLang="en-US" sz="2400" dirty="0" smtClean="0">
                <a:latin typeface="Arial" pitchFamily="34" charset="0"/>
                <a:ea typeface="Adobe 黑体 Std R" pitchFamily="34" charset="-122"/>
              </a:rPr>
              <a:t> 电热器</a:t>
            </a:r>
            <a:r>
              <a:rPr lang="zh-CN" altLang="en-US" sz="2400" dirty="0">
                <a:latin typeface="Arial" pitchFamily="34" charset="0"/>
                <a:ea typeface="Adobe 黑体 Std R" pitchFamily="34" charset="-122"/>
              </a:rPr>
              <a:t>离可燃物太近</a:t>
            </a:r>
            <a:endParaRPr lang="en-US" altLang="zh-CN" sz="2400" dirty="0">
              <a:latin typeface="Arial" pitchFamily="34" charset="0"/>
              <a:ea typeface="Adobe 黑体 Std R" pitchFamily="34" charset="-122"/>
            </a:endParaRPr>
          </a:p>
          <a:p>
            <a:pPr marL="342900" indent="-342900">
              <a:lnSpc>
                <a:spcPct val="130000"/>
              </a:lnSpc>
              <a:buFont typeface="Wingdings" pitchFamily="2" charset="2"/>
              <a:buChar char="Ø"/>
              <a:defRPr/>
            </a:pPr>
            <a:r>
              <a:rPr lang="zh-CN" altLang="en-US" sz="2400" dirty="0" smtClean="0">
                <a:latin typeface="Arial" pitchFamily="34" charset="0"/>
                <a:ea typeface="Adobe 黑体 Std R" pitchFamily="34" charset="-122"/>
              </a:rPr>
              <a:t> 异常</a:t>
            </a:r>
            <a:r>
              <a:rPr lang="zh-CN" altLang="en-US" sz="2400" dirty="0">
                <a:latin typeface="Arial" pitchFamily="34" charset="0"/>
                <a:ea typeface="Adobe 黑体 Std R" pitchFamily="34" charset="-122"/>
              </a:rPr>
              <a:t>电压升高</a:t>
            </a:r>
            <a:endParaRPr lang="en-US" altLang="zh-CN" sz="2400" dirty="0">
              <a:latin typeface="Arial" pitchFamily="34" charset="0"/>
              <a:ea typeface="Adobe 黑体 Std R" pitchFamily="34" charset="-122"/>
            </a:endParaRPr>
          </a:p>
          <a:p>
            <a:pPr marL="342900" indent="-342900">
              <a:lnSpc>
                <a:spcPct val="130000"/>
              </a:lnSpc>
              <a:buFont typeface="Wingdings" pitchFamily="2" charset="2"/>
              <a:buChar char="Ø"/>
              <a:defRPr/>
            </a:pPr>
            <a:r>
              <a:rPr lang="zh-CN" altLang="en-US" sz="2400" dirty="0" smtClean="0">
                <a:latin typeface="Arial" pitchFamily="34" charset="0"/>
                <a:ea typeface="Adobe 黑体 Std R" pitchFamily="34" charset="-122"/>
              </a:rPr>
              <a:t> 绝缘</a:t>
            </a:r>
            <a:r>
              <a:rPr lang="zh-CN" altLang="en-US" sz="2400" dirty="0">
                <a:latin typeface="Arial" pitchFamily="34" charset="0"/>
                <a:ea typeface="Adobe 黑体 Std R" pitchFamily="34" charset="-122"/>
              </a:rPr>
              <a:t>破坏</a:t>
            </a:r>
            <a:endParaRPr lang="en-US" altLang="zh-CN" sz="2400" dirty="0">
              <a:latin typeface="Arial" pitchFamily="34" charset="0"/>
              <a:ea typeface="Adobe 黑体 Std R" pitchFamily="34" charset="-122"/>
            </a:endParaRPr>
          </a:p>
        </p:txBody>
      </p:sp>
      <p:pic>
        <p:nvPicPr>
          <p:cNvPr id="5124" name="Picture 2" descr="http://www.gles.cyc.edu.tw/school/fire6.files/36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4786313"/>
            <a:ext cx="3448943" cy="233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27984" y="4870297"/>
            <a:ext cx="4248506" cy="1801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矩形 6"/>
          <p:cNvSpPr>
            <a:spLocks noChangeArrowheads="1"/>
          </p:cNvSpPr>
          <p:nvPr/>
        </p:nvSpPr>
        <p:spPr bwMode="auto">
          <a:xfrm>
            <a:off x="4499992" y="2088138"/>
            <a:ext cx="3929063"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130000"/>
              </a:lnSpc>
              <a:buFont typeface="Wingdings" pitchFamily="2" charset="2"/>
              <a:buChar char="Ø"/>
            </a:pPr>
            <a:r>
              <a:rPr lang="zh-CN" altLang="en-US" sz="2400" dirty="0" smtClean="0">
                <a:ea typeface="Adobe 黑体 Std R" pitchFamily="34" charset="-122"/>
              </a:rPr>
              <a:t> 铁心</a:t>
            </a:r>
            <a:r>
              <a:rPr lang="zh-CN" altLang="en-US" sz="2400" dirty="0">
                <a:ea typeface="Adobe 黑体 Std R" pitchFamily="34" charset="-122"/>
              </a:rPr>
              <a:t>损耗太大</a:t>
            </a:r>
            <a:endParaRPr lang="en-US" altLang="zh-CN" sz="2400" dirty="0">
              <a:ea typeface="Adobe 黑体 Std R" pitchFamily="34" charset="-122"/>
            </a:endParaRPr>
          </a:p>
          <a:p>
            <a:pPr eaLnBrk="1" hangingPunct="1">
              <a:lnSpc>
                <a:spcPct val="130000"/>
              </a:lnSpc>
              <a:buFont typeface="Wingdings" pitchFamily="2" charset="2"/>
              <a:buChar char="Ø"/>
            </a:pPr>
            <a:r>
              <a:rPr lang="zh-CN" altLang="en-US" sz="2400" dirty="0" smtClean="0">
                <a:latin typeface="Arial" pitchFamily="34" charset="0"/>
                <a:ea typeface="Adobe 黑体 Std R" pitchFamily="34" charset="-122"/>
              </a:rPr>
              <a:t> 电动机</a:t>
            </a:r>
            <a:r>
              <a:rPr lang="zh-CN" altLang="en-US" sz="2400" dirty="0">
                <a:ea typeface="Adobe 黑体 Std R" pitchFamily="34" charset="-122"/>
              </a:rPr>
              <a:t>故障</a:t>
            </a:r>
            <a:endParaRPr lang="en-US" altLang="zh-CN" sz="2400" dirty="0">
              <a:ea typeface="Adobe 黑体 Std R" pitchFamily="34" charset="-122"/>
            </a:endParaRPr>
          </a:p>
          <a:p>
            <a:pPr eaLnBrk="1" hangingPunct="1">
              <a:lnSpc>
                <a:spcPct val="130000"/>
              </a:lnSpc>
              <a:buFont typeface="Wingdings" pitchFamily="2" charset="2"/>
              <a:buChar char="Ø"/>
            </a:pPr>
            <a:r>
              <a:rPr lang="zh-CN" altLang="en-US" sz="2400" dirty="0" smtClean="0">
                <a:ea typeface="Adobe 黑体 Std R" pitchFamily="34" charset="-122"/>
              </a:rPr>
              <a:t> 操作</a:t>
            </a:r>
            <a:r>
              <a:rPr lang="zh-CN" altLang="en-US" sz="2400" dirty="0">
                <a:ea typeface="Adobe 黑体 Std R" pitchFamily="34" charset="-122"/>
              </a:rPr>
              <a:t>不当</a:t>
            </a:r>
            <a:endParaRPr lang="en-US" altLang="zh-CN" sz="2400" dirty="0">
              <a:ea typeface="Adobe 黑体 Std R" pitchFamily="34" charset="-122"/>
            </a:endParaRPr>
          </a:p>
          <a:p>
            <a:pPr eaLnBrk="1" hangingPunct="1">
              <a:lnSpc>
                <a:spcPct val="130000"/>
              </a:lnSpc>
              <a:buFont typeface="Wingdings" pitchFamily="2" charset="2"/>
              <a:buChar char="Ø"/>
            </a:pPr>
            <a:r>
              <a:rPr lang="zh-CN" altLang="en-US" sz="2400" dirty="0" smtClean="0">
                <a:ea typeface="Adobe 黑体 Std R" pitchFamily="34" charset="-122"/>
              </a:rPr>
              <a:t> 安装</a:t>
            </a:r>
            <a:r>
              <a:rPr lang="zh-CN" altLang="en-US" sz="2400" dirty="0">
                <a:ea typeface="Adobe 黑体 Std R" pitchFamily="34" charset="-122"/>
              </a:rPr>
              <a:t>错误</a:t>
            </a:r>
            <a:endParaRPr lang="en-US" altLang="zh-CN" sz="2400" dirty="0">
              <a:ea typeface="Adobe 黑体 Std R" pitchFamily="34" charset="-122"/>
            </a:endParaRPr>
          </a:p>
          <a:p>
            <a:pPr eaLnBrk="1" hangingPunct="1">
              <a:lnSpc>
                <a:spcPct val="130000"/>
              </a:lnSpc>
              <a:buFont typeface="Wingdings" pitchFamily="2" charset="2"/>
              <a:buChar char="Ø"/>
            </a:pPr>
            <a:r>
              <a:rPr lang="zh-CN" altLang="en-US" sz="2400" dirty="0" smtClean="0">
                <a:ea typeface="Adobe 黑体 Std R" pitchFamily="34" charset="-122"/>
              </a:rPr>
              <a:t> 雷击</a:t>
            </a:r>
            <a:endParaRPr lang="zh-CN" altLang="en-US" sz="2400" dirty="0">
              <a:ea typeface="Adobe 黑体 Std R" pitchFamily="34" charset="-122"/>
            </a:endParaRPr>
          </a:p>
        </p:txBody>
      </p:sp>
      <p:sp>
        <p:nvSpPr>
          <p:cNvPr id="8" name="矩形 7"/>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2" descr="logocol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4"/>
          <p:cNvSpPr>
            <a:spLocks noChangeArrowheads="1"/>
          </p:cNvSpPr>
          <p:nvPr/>
        </p:nvSpPr>
        <p:spPr bwMode="auto">
          <a:xfrm>
            <a:off x="2236767" y="255933"/>
            <a:ext cx="428835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4000" b="1" dirty="0" smtClean="0">
                <a:solidFill>
                  <a:srgbClr val="FF0000"/>
                </a:solidFill>
                <a:latin typeface="Helvetica" pitchFamily="34" charset="0"/>
                <a:ea typeface="Adobe 黑体 Std R" pitchFamily="34" charset="-122"/>
              </a:rPr>
              <a:t>电气火灾事故原因</a:t>
            </a:r>
            <a:endParaRPr lang="en-US" altLang="zh-CN" sz="4000" b="1" dirty="0">
              <a:solidFill>
                <a:srgbClr val="FF0000"/>
              </a:solidFill>
              <a:latin typeface="Helvetica" pitchFamily="34" charset="0"/>
              <a:ea typeface="Adobe 黑体 Std R"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2"/>
          <p:cNvSpPr>
            <a:spLocks noChangeArrowheads="1"/>
          </p:cNvSpPr>
          <p:nvPr/>
        </p:nvSpPr>
        <p:spPr bwMode="auto">
          <a:xfrm>
            <a:off x="395536" y="1302241"/>
            <a:ext cx="7488832" cy="4791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200000"/>
              </a:lnSpc>
              <a:spcBef>
                <a:spcPts val="1200"/>
              </a:spcBef>
            </a:pPr>
            <a:r>
              <a:rPr lang="zh-CN" altLang="en-US" sz="3500" b="1" dirty="0" smtClean="0">
                <a:solidFill>
                  <a:srgbClr val="0070C0"/>
                </a:solidFill>
                <a:ea typeface="Adobe 黑体 Std R" pitchFamily="34" charset="-122"/>
              </a:rPr>
              <a:t>插头与</a:t>
            </a:r>
            <a:r>
              <a:rPr lang="zh-CN" altLang="en-US" sz="3500" b="1" dirty="0">
                <a:solidFill>
                  <a:srgbClr val="0070C0"/>
                </a:solidFill>
                <a:ea typeface="Adobe 黑体 Std R" pitchFamily="34" charset="-122"/>
              </a:rPr>
              <a:t>接线板：</a:t>
            </a:r>
            <a:endParaRPr lang="en-US" altLang="zh-CN" sz="3500" b="1" dirty="0">
              <a:solidFill>
                <a:srgbClr val="0070C0"/>
              </a:solidFill>
              <a:ea typeface="Adobe 黑体 Std R" pitchFamily="34" charset="-122"/>
            </a:endParaRPr>
          </a:p>
          <a:p>
            <a:pPr marL="457200" indent="-457200" eaLnBrk="1" hangingPunct="1">
              <a:spcBef>
                <a:spcPts val="800"/>
              </a:spcBef>
              <a:spcAft>
                <a:spcPts val="600"/>
              </a:spcAft>
              <a:buFont typeface="Wingdings" panose="05000000000000000000" pitchFamily="2" charset="2"/>
              <a:buChar char="l"/>
            </a:pPr>
            <a:r>
              <a:rPr lang="zh-CN" altLang="en-US" sz="2600" dirty="0" smtClean="0">
                <a:ea typeface="Adobe 黑体 Std R" pitchFamily="34" charset="-122"/>
              </a:rPr>
              <a:t>易燃</a:t>
            </a:r>
            <a:r>
              <a:rPr lang="zh-CN" altLang="en-US" sz="2600" dirty="0">
                <a:ea typeface="Adobe 黑体 Std R" pitchFamily="34" charset="-122"/>
              </a:rPr>
              <a:t>物品压住插座或粉尘落入插座孔，造成短路而发热</a:t>
            </a:r>
            <a:r>
              <a:rPr lang="zh-CN" altLang="en-US" sz="2600" dirty="0" smtClean="0">
                <a:ea typeface="Adobe 黑体 Std R" pitchFamily="34" charset="-122"/>
              </a:rPr>
              <a:t>燃烧。</a:t>
            </a:r>
            <a:endParaRPr lang="en-US" altLang="zh-CN" sz="2600" dirty="0">
              <a:ea typeface="Adobe 黑体 Std R" pitchFamily="34" charset="-122"/>
            </a:endParaRPr>
          </a:p>
          <a:p>
            <a:pPr marL="457200" indent="-457200" eaLnBrk="1" hangingPunct="1">
              <a:spcBef>
                <a:spcPts val="800"/>
              </a:spcBef>
              <a:spcAft>
                <a:spcPts val="600"/>
              </a:spcAft>
              <a:buFont typeface="Wingdings" panose="05000000000000000000" pitchFamily="2" charset="2"/>
              <a:buChar char="l"/>
            </a:pPr>
            <a:r>
              <a:rPr lang="zh-CN" altLang="en-US" sz="2600" dirty="0" smtClean="0">
                <a:ea typeface="Adobe 黑体 Std R" pitchFamily="34" charset="-122"/>
              </a:rPr>
              <a:t>乱</a:t>
            </a:r>
            <a:r>
              <a:rPr lang="zh-CN" altLang="en-US" sz="2600" dirty="0">
                <a:ea typeface="Adobe 黑体 Std R" pitchFamily="34" charset="-122"/>
              </a:rPr>
              <a:t>拉临时线，由于电线过长，易受挤压损伤而短路。</a:t>
            </a:r>
            <a:endParaRPr lang="en-US" altLang="zh-CN" sz="2600" dirty="0">
              <a:ea typeface="Adobe 黑体 Std R" pitchFamily="34" charset="-122"/>
            </a:endParaRPr>
          </a:p>
          <a:p>
            <a:pPr marL="457200" indent="-457200" eaLnBrk="1" hangingPunct="1">
              <a:spcBef>
                <a:spcPts val="800"/>
              </a:spcBef>
              <a:spcAft>
                <a:spcPts val="600"/>
              </a:spcAft>
              <a:buFont typeface="Wingdings" panose="05000000000000000000" pitchFamily="2" charset="2"/>
              <a:buChar char="l"/>
            </a:pPr>
            <a:r>
              <a:rPr lang="zh-CN" altLang="en-US" sz="2600" smtClean="0">
                <a:ea typeface="Adobe 黑体 Std R" pitchFamily="34" charset="-122"/>
              </a:rPr>
              <a:t>接线板严重超过</a:t>
            </a:r>
            <a:r>
              <a:rPr lang="zh-CN" altLang="en-US" sz="2600" dirty="0" smtClean="0">
                <a:ea typeface="Adobe 黑体 Std R" pitchFamily="34" charset="-122"/>
              </a:rPr>
              <a:t>负荷。</a:t>
            </a:r>
            <a:endParaRPr lang="en-US" altLang="zh-CN" sz="2600" dirty="0" smtClean="0">
              <a:ea typeface="Adobe 黑体 Std R" pitchFamily="34" charset="-122"/>
            </a:endParaRPr>
          </a:p>
          <a:p>
            <a:pPr marL="457200" indent="-457200" eaLnBrk="1" hangingPunct="1">
              <a:spcBef>
                <a:spcPts val="800"/>
              </a:spcBef>
              <a:spcAft>
                <a:spcPts val="600"/>
              </a:spcAft>
              <a:buFont typeface="Wingdings" panose="05000000000000000000" pitchFamily="2" charset="2"/>
              <a:buChar char="l"/>
            </a:pPr>
            <a:r>
              <a:rPr lang="zh-CN" altLang="en-US" sz="2600" dirty="0" smtClean="0">
                <a:ea typeface="Adobe 黑体 Std R" pitchFamily="34" charset="-122"/>
              </a:rPr>
              <a:t>劣质的插头或接线板。</a:t>
            </a:r>
            <a:endParaRPr lang="en-US" altLang="zh-CN" sz="2600" dirty="0" smtClean="0">
              <a:ea typeface="Adobe 黑体 Std R" pitchFamily="34" charset="-122"/>
            </a:endParaRPr>
          </a:p>
          <a:p>
            <a:pPr marL="457200" indent="-457200" eaLnBrk="1" hangingPunct="1">
              <a:spcBef>
                <a:spcPts val="800"/>
              </a:spcBef>
              <a:spcAft>
                <a:spcPts val="600"/>
              </a:spcAft>
              <a:buFont typeface="Wingdings" panose="05000000000000000000" pitchFamily="2" charset="2"/>
              <a:buChar char="l"/>
            </a:pPr>
            <a:r>
              <a:rPr lang="zh-CN" altLang="en-US" sz="2600" dirty="0" smtClean="0">
                <a:ea typeface="Adobe 黑体 Std R" pitchFamily="34" charset="-122"/>
              </a:rPr>
              <a:t>加热</a:t>
            </a:r>
            <a:r>
              <a:rPr lang="zh-CN" altLang="en-US" sz="2600" dirty="0">
                <a:ea typeface="Adobe 黑体 Std R" pitchFamily="34" charset="-122"/>
              </a:rPr>
              <a:t>设备长时间运行。</a:t>
            </a:r>
            <a:endParaRPr lang="en-US" altLang="zh-CN" sz="2600" dirty="0">
              <a:ea typeface="Adobe 黑体 Std R" pitchFamily="34" charset="-122"/>
            </a:endParaRPr>
          </a:p>
        </p:txBody>
      </p:sp>
      <p:pic>
        <p:nvPicPr>
          <p:cNvPr id="6148" name="Picture 2" descr="http://epaper.dqdaily.com/dqwb/res/1/20071109/22831194556018312.jpg"/>
          <p:cNvPicPr>
            <a:picLocks noChangeAspect="1" noChangeArrowheads="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rcRect b="14795"/>
          <a:stretch>
            <a:fillRect/>
          </a:stretch>
        </p:blipFill>
        <p:spPr bwMode="auto">
          <a:xfrm>
            <a:off x="5436096" y="3936581"/>
            <a:ext cx="2990542" cy="2770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2" descr="logocol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4"/>
          <p:cNvSpPr>
            <a:spLocks noChangeArrowheads="1"/>
          </p:cNvSpPr>
          <p:nvPr/>
        </p:nvSpPr>
        <p:spPr bwMode="auto">
          <a:xfrm>
            <a:off x="2236767" y="255933"/>
            <a:ext cx="428835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4000" b="1" dirty="0" smtClean="0">
                <a:solidFill>
                  <a:srgbClr val="FF0000"/>
                </a:solidFill>
                <a:latin typeface="Helvetica" pitchFamily="34" charset="0"/>
                <a:ea typeface="Adobe 黑体 Std R" pitchFamily="34" charset="-122"/>
              </a:rPr>
              <a:t>电气火灾事故原因</a:t>
            </a:r>
            <a:endParaRPr lang="en-US" altLang="zh-CN" sz="4000" b="1" dirty="0">
              <a:solidFill>
                <a:srgbClr val="FF0000"/>
              </a:solidFill>
              <a:latin typeface="Helvetica" pitchFamily="34" charset="0"/>
              <a:ea typeface="Adobe 黑体 Std R"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6" y="2186174"/>
            <a:ext cx="3577325" cy="2178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2"/>
          <p:cNvSpPr>
            <a:spLocks noChangeArrowheads="1"/>
          </p:cNvSpPr>
          <p:nvPr/>
        </p:nvSpPr>
        <p:spPr bwMode="auto">
          <a:xfrm>
            <a:off x="272344" y="1619098"/>
            <a:ext cx="4515680" cy="2890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110000"/>
              </a:lnSpc>
              <a:spcBef>
                <a:spcPts val="1200"/>
              </a:spcBef>
            </a:pPr>
            <a:r>
              <a:rPr lang="zh-CN" altLang="en-US" sz="3400" b="1" dirty="0">
                <a:solidFill>
                  <a:srgbClr val="0070C0"/>
                </a:solidFill>
                <a:ea typeface="Adobe 黑体 Std R" pitchFamily="34" charset="-122"/>
              </a:rPr>
              <a:t>违章操作：</a:t>
            </a:r>
            <a:endParaRPr lang="en-US" altLang="zh-CN" sz="3400" b="1" dirty="0">
              <a:solidFill>
                <a:srgbClr val="0070C0"/>
              </a:solidFill>
              <a:ea typeface="Adobe 黑体 Std R" pitchFamily="34" charset="-122"/>
            </a:endParaRPr>
          </a:p>
          <a:p>
            <a:pPr marL="457200" indent="-457200" eaLnBrk="1" hangingPunct="1">
              <a:lnSpc>
                <a:spcPct val="110000"/>
              </a:lnSpc>
              <a:spcBef>
                <a:spcPts val="1800"/>
              </a:spcBef>
              <a:buFont typeface="Arial" panose="020B0604020202020204" pitchFamily="34" charset="0"/>
              <a:buChar char="•"/>
            </a:pPr>
            <a:r>
              <a:rPr lang="zh-CN" altLang="en-US" sz="2600" dirty="0" smtClean="0">
                <a:ea typeface="Adobe 黑体 Std R" pitchFamily="34" charset="-122"/>
              </a:rPr>
              <a:t>不按要求接线使用，随意改动供电设备线路。</a:t>
            </a:r>
            <a:endParaRPr lang="en-US" altLang="zh-CN" sz="2600" dirty="0" smtClean="0">
              <a:ea typeface="Adobe 黑体 Std R" pitchFamily="34" charset="-122"/>
            </a:endParaRPr>
          </a:p>
          <a:p>
            <a:pPr marL="457200" indent="-457200" eaLnBrk="1" hangingPunct="1">
              <a:lnSpc>
                <a:spcPct val="110000"/>
              </a:lnSpc>
              <a:spcBef>
                <a:spcPts val="1800"/>
              </a:spcBef>
              <a:buFont typeface="Arial" panose="020B0604020202020204" pitchFamily="34" charset="0"/>
              <a:buChar char="•"/>
            </a:pPr>
            <a:r>
              <a:rPr lang="zh-CN" altLang="en-US" sz="2600" dirty="0" smtClean="0">
                <a:ea typeface="Adobe 黑体 Std R" pitchFamily="34" charset="-122"/>
              </a:rPr>
              <a:t>使用电气设备，无人看守，通电空运行等。</a:t>
            </a:r>
            <a:endParaRPr lang="en-US" altLang="zh-CN" sz="2600" dirty="0" smtClean="0">
              <a:ea typeface="Adobe 黑体 Std R" pitchFamily="34" charset="-122"/>
            </a:endParaRPr>
          </a:p>
        </p:txBody>
      </p:sp>
      <p:sp>
        <p:nvSpPr>
          <p:cNvPr id="9" name="矩形 8"/>
          <p:cNvSpPr/>
          <p:nvPr/>
        </p:nvSpPr>
        <p:spPr>
          <a:xfrm>
            <a:off x="0" y="1196751"/>
            <a:ext cx="8892480" cy="131105"/>
          </a:xfrm>
          <a:prstGeom prst="rect">
            <a:avLst/>
          </a:prstGeom>
          <a:gradFill flip="none" rotWithShape="1">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2" descr="logocol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1663" y="167199"/>
            <a:ext cx="865858" cy="88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88032" y="4725144"/>
            <a:ext cx="6948264" cy="1203406"/>
          </a:xfrm>
          <a:prstGeom prst="rect">
            <a:avLst/>
          </a:prstGeom>
        </p:spPr>
        <p:txBody>
          <a:bodyPr wrap="square">
            <a:spAutoFit/>
          </a:bodyPr>
          <a:lstStyle/>
          <a:p>
            <a:pPr marL="457200" indent="-457200" eaLnBrk="1" hangingPunct="1">
              <a:lnSpc>
                <a:spcPct val="110000"/>
              </a:lnSpc>
              <a:spcBef>
                <a:spcPts val="1800"/>
              </a:spcBef>
              <a:buFont typeface="Arial" panose="020B0604020202020204" pitchFamily="34" charset="0"/>
              <a:buChar char="•"/>
            </a:pPr>
            <a:r>
              <a:rPr lang="zh-CN" altLang="en-US" sz="2600" dirty="0">
                <a:ea typeface="Adobe 黑体 Std R" pitchFamily="34" charset="-122"/>
              </a:rPr>
              <a:t>电气设备与易燃易爆物品一起堆放。</a:t>
            </a:r>
            <a:endParaRPr lang="en-US" altLang="zh-CN" sz="2600" dirty="0">
              <a:ea typeface="Adobe 黑体 Std R" pitchFamily="34" charset="-122"/>
            </a:endParaRPr>
          </a:p>
          <a:p>
            <a:pPr marL="457200" indent="-457200" eaLnBrk="1" hangingPunct="1">
              <a:lnSpc>
                <a:spcPct val="110000"/>
              </a:lnSpc>
              <a:spcBef>
                <a:spcPts val="1800"/>
              </a:spcBef>
              <a:buFont typeface="Arial" panose="020B0604020202020204" pitchFamily="34" charset="0"/>
              <a:buChar char="•"/>
            </a:pPr>
            <a:r>
              <a:rPr lang="zh-CN" altLang="en-US" sz="2600" dirty="0">
                <a:ea typeface="Adobe 黑体 Std R" pitchFamily="34" charset="-122"/>
              </a:rPr>
              <a:t>未有效维护与检修，设备、线路老化。</a:t>
            </a:r>
            <a:endParaRPr lang="en-US" altLang="zh-CN" sz="2600" dirty="0">
              <a:ea typeface="Adobe 黑体 Std R" pitchFamily="34" charset="-122"/>
            </a:endParaRPr>
          </a:p>
        </p:txBody>
      </p:sp>
      <p:sp>
        <p:nvSpPr>
          <p:cNvPr id="10" name="矩形 4"/>
          <p:cNvSpPr>
            <a:spLocks noChangeArrowheads="1"/>
          </p:cNvSpPr>
          <p:nvPr/>
        </p:nvSpPr>
        <p:spPr bwMode="auto">
          <a:xfrm>
            <a:off x="2236767" y="255933"/>
            <a:ext cx="428835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4000" b="1" dirty="0" smtClean="0">
                <a:solidFill>
                  <a:srgbClr val="FF0000"/>
                </a:solidFill>
                <a:latin typeface="Helvetica" pitchFamily="34" charset="0"/>
                <a:ea typeface="Adobe 黑体 Std R" pitchFamily="34" charset="-122"/>
              </a:rPr>
              <a:t>电气火灾事故原因</a:t>
            </a:r>
            <a:endParaRPr lang="en-US" altLang="zh-CN" sz="4000" b="1" dirty="0">
              <a:solidFill>
                <a:srgbClr val="FF0000"/>
              </a:solidFill>
              <a:latin typeface="Helvetica" pitchFamily="34" charset="0"/>
              <a:ea typeface="Adobe 黑体 Std R"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复合">
  <a:themeElements>
    <a:clrScheme name="复合">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复合">
      <a:maj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复合">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100000"/>
                <a:shade val="80000"/>
                <a:satMod val="110000"/>
                <a:lumMod val="80000"/>
              </a:schemeClr>
            </a:gs>
            <a:gs pos="79000">
              <a:schemeClr val="phClr">
                <a:tint val="100000"/>
                <a:shade val="90000"/>
                <a:satMod val="105000"/>
                <a:lumMod val="100000"/>
              </a:schemeClr>
            </a:gs>
            <a:gs pos="100000">
              <a:schemeClr val="phClr">
                <a:tint val="95000"/>
                <a:shade val="100000"/>
                <a:satMod val="110000"/>
                <a:lumMod val="115000"/>
              </a:schemeClr>
            </a:gs>
          </a:gsLst>
          <a:lin ang="5400000" scaled="0"/>
        </a:gradFill>
        <a:gradFill rotWithShape="1">
          <a:gsLst>
            <a:gs pos="0">
              <a:schemeClr val="phClr">
                <a:tint val="90000"/>
                <a:shade val="100000"/>
                <a:satMod val="100000"/>
                <a:lumMod val="110000"/>
              </a:schemeClr>
            </a:gs>
            <a:gs pos="83000">
              <a:schemeClr val="phClr">
                <a:shade val="75000"/>
                <a:satMod val="200000"/>
              </a:schemeClr>
            </a:gs>
            <a:gs pos="100000">
              <a:schemeClr val="phClr">
                <a:shade val="90000"/>
                <a:satMod val="200000"/>
              </a:schemeClr>
            </a:gs>
          </a:gsLst>
          <a:path path="circle">
            <a:fillToRect l="75000" t="100000" b="30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Composite</Template>
  <TotalTime>13977</TotalTime>
  <Words>3073</Words>
  <Application>Microsoft Office PowerPoint</Application>
  <PresentationFormat>全屏显示(4:3)</PresentationFormat>
  <Paragraphs>268</Paragraphs>
  <Slides>43</Slides>
  <Notes>18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43</vt:i4>
      </vt:variant>
    </vt:vector>
  </HeadingPairs>
  <TitlesOfParts>
    <vt:vector size="53" baseType="lpstr">
      <vt:lpstr>Adobe 黑体 Std R</vt:lpstr>
      <vt:lpstr>黑体</vt:lpstr>
      <vt:lpstr>宋体</vt:lpstr>
      <vt:lpstr>微软雅黑</vt:lpstr>
      <vt:lpstr>Arial</vt:lpstr>
      <vt:lpstr>Calibri</vt:lpstr>
      <vt:lpstr>Helvetica</vt:lpstr>
      <vt:lpstr>Times New Roman</vt:lpstr>
      <vt:lpstr>Wingdings</vt:lpstr>
      <vt:lpstr>复合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Tulane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Huisheng Peng</dc:creator>
  <cp:lastModifiedBy>admin</cp:lastModifiedBy>
  <cp:revision>576</cp:revision>
  <dcterms:created xsi:type="dcterms:W3CDTF">2006-07-23T01:20:27Z</dcterms:created>
  <dcterms:modified xsi:type="dcterms:W3CDTF">2016-06-02T12:06:09Z</dcterms:modified>
</cp:coreProperties>
</file>