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61" r:id="rId4"/>
    <p:sldId id="276" r:id="rId5"/>
    <p:sldId id="275" r:id="rId6"/>
    <p:sldId id="262" r:id="rId7"/>
    <p:sldId id="263" r:id="rId8"/>
    <p:sldId id="264" r:id="rId9"/>
    <p:sldId id="265" r:id="rId10"/>
    <p:sldId id="267" r:id="rId11"/>
    <p:sldId id="277" r:id="rId12"/>
    <p:sldId id="268" r:id="rId13"/>
    <p:sldId id="278" r:id="rId14"/>
    <p:sldId id="279" r:id="rId15"/>
    <p:sldId id="269" r:id="rId16"/>
    <p:sldId id="282" r:id="rId17"/>
    <p:sldId id="283" r:id="rId18"/>
    <p:sldId id="281" r:id="rId19"/>
    <p:sldId id="280" r:id="rId20"/>
    <p:sldId id="284" r:id="rId21"/>
    <p:sldId id="270" r:id="rId22"/>
    <p:sldId id="285" r:id="rId23"/>
    <p:sldId id="271" r:id="rId24"/>
    <p:sldId id="272" r:id="rId25"/>
    <p:sldId id="273" r:id="rId26"/>
    <p:sldId id="274" r:id="rId27"/>
    <p:sldId id="286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8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5227CF-FB29-44D6-9117-ED1772436697}" type="datetimeFigureOut">
              <a:rPr lang="zh-CN" altLang="en-US" smtClean="0"/>
              <a:t>2016/6/2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08BB9-3850-4767-A8B8-75C7E578A8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216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86D78-31DF-493B-968A-39C1B25069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788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08BB9-3850-4767-A8B8-75C7E578A81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486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7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7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7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7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195736" y="2492896"/>
            <a:ext cx="6693381" cy="9694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5500" b="1" dirty="0" smtClean="0">
                <a:solidFill>
                  <a:srgbClr val="07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特宋简" panose="02010609010101010101" pitchFamily="49" charset="-122"/>
              </a:rPr>
              <a:t>电梯使用安全</a:t>
            </a:r>
            <a:endParaRPr lang="zh-CN" altLang="en-US" sz="5500" b="1" dirty="0">
              <a:solidFill>
                <a:srgbClr val="07A09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特宋简" panose="02010609010101010101" pitchFamily="49" charset="-122"/>
            </a:endParaRPr>
          </a:p>
        </p:txBody>
      </p:sp>
      <p:sp>
        <p:nvSpPr>
          <p:cNvPr id="18" name="六边形 17"/>
          <p:cNvSpPr/>
          <p:nvPr/>
        </p:nvSpPr>
        <p:spPr>
          <a:xfrm rot="16200000">
            <a:off x="1259123" y="1132514"/>
            <a:ext cx="1453660" cy="1368151"/>
          </a:xfrm>
          <a:prstGeom prst="hexagon">
            <a:avLst/>
          </a:prstGeom>
          <a:noFill/>
          <a:ln w="15875" cap="rnd">
            <a:solidFill>
              <a:srgbClr val="07A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六边形 19"/>
          <p:cNvSpPr/>
          <p:nvPr/>
        </p:nvSpPr>
        <p:spPr>
          <a:xfrm rot="16200000">
            <a:off x="389122" y="1652388"/>
            <a:ext cx="1174012" cy="1104952"/>
          </a:xfrm>
          <a:prstGeom prst="hexagon">
            <a:avLst/>
          </a:prstGeom>
          <a:noFill/>
          <a:ln w="15875" cap="rnd">
            <a:solidFill>
              <a:srgbClr val="07A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六边形 20"/>
          <p:cNvSpPr/>
          <p:nvPr/>
        </p:nvSpPr>
        <p:spPr>
          <a:xfrm rot="16200000">
            <a:off x="941601" y="2193507"/>
            <a:ext cx="1174012" cy="1104952"/>
          </a:xfrm>
          <a:prstGeom prst="hexagon">
            <a:avLst/>
          </a:prstGeom>
          <a:noFill/>
          <a:ln w="15875" cap="rnd">
            <a:solidFill>
              <a:srgbClr val="07A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65731" y="5903269"/>
            <a:ext cx="3362453" cy="538605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700" dirty="0" smtClean="0">
                <a:solidFill>
                  <a:srgbClr val="07A09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资产与实验室管理处</a:t>
            </a:r>
            <a:endParaRPr lang="zh-CN" altLang="en-US" sz="2700" dirty="0">
              <a:solidFill>
                <a:srgbClr val="07A09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1027" name="Picture 3" descr="C:\Users\john\Desktop\240422-1305130P132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747" y="3857266"/>
            <a:ext cx="3036253" cy="196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23" y="3841250"/>
            <a:ext cx="3005371" cy="200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114" y="3831920"/>
            <a:ext cx="3071252" cy="1968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2670176" y="1322722"/>
            <a:ext cx="1808931" cy="73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0" dirty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博学而笃志      切问而近思 </a:t>
            </a: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999" y="203399"/>
            <a:ext cx="2541489" cy="92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79512" y="188640"/>
            <a:ext cx="30250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indent="-182563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0" dirty="0">
                <a:solidFill>
                  <a:srgbClr val="003399"/>
                </a:solidFill>
                <a:latin typeface="Adobe 黑体 Std R" pitchFamily="34" charset="-122"/>
                <a:ea typeface="Adobe 黑体 Std R" pitchFamily="34" charset="-122"/>
              </a:rPr>
              <a:t>复旦大学实验室安全教育材料</a:t>
            </a:r>
            <a:r>
              <a:rPr lang="zh-CN" altLang="en-US" b="0" dirty="0" smtClean="0">
                <a:solidFill>
                  <a:srgbClr val="003399"/>
                </a:solidFill>
                <a:latin typeface="Adobe 黑体 Std R" pitchFamily="34" charset="-122"/>
                <a:ea typeface="Adobe 黑体 Std R" pitchFamily="34" charset="-122"/>
              </a:rPr>
              <a:t>之</a:t>
            </a:r>
            <a:r>
              <a:rPr lang="zh-CN" altLang="en-US" b="0" dirty="0">
                <a:solidFill>
                  <a:srgbClr val="003399"/>
                </a:solidFill>
                <a:latin typeface="Adobe 黑体 Std R" pitchFamily="34" charset="-122"/>
                <a:ea typeface="Adobe 黑体 Std R" pitchFamily="34" charset="-122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val="325737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23528" y="177281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乘坐电梯注意事项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86375" y="3717032"/>
            <a:ext cx="4025585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电梯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不能超载，当电梯报警时，就应该主动退出，等下一趟再乘，电梯超载是很危险的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。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</p:txBody>
      </p:sp>
      <p:pic>
        <p:nvPicPr>
          <p:cNvPr id="9219" name="Picture 3" descr="C:\Users\john\Desktop\W0200708174821063495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759" y="2302302"/>
            <a:ext cx="4549289" cy="351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306635" y="2564727"/>
            <a:ext cx="1681189" cy="923330"/>
            <a:chOff x="479766" y="2457915"/>
            <a:chExt cx="1681189" cy="923330"/>
          </a:xfrm>
        </p:grpSpPr>
        <p:sp>
          <p:nvSpPr>
            <p:cNvPr id="6" name="等腰三角形 5"/>
            <p:cNvSpPr/>
            <p:nvPr/>
          </p:nvSpPr>
          <p:spPr>
            <a:xfrm rot="10800000">
              <a:off x="1224851" y="2605491"/>
              <a:ext cx="936104" cy="775754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6" y="2457915"/>
              <a:ext cx="676811" cy="8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1331640" y="2457915"/>
              <a:ext cx="72252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 smtClean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1</a:t>
              </a:r>
              <a:endPara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  <p:sp>
        <p:nvSpPr>
          <p:cNvPr id="16" name="TextBox 64"/>
          <p:cNvSpPr txBox="1"/>
          <p:nvPr/>
        </p:nvSpPr>
        <p:spPr>
          <a:xfrm>
            <a:off x="1331640" y="424335"/>
            <a:ext cx="5799017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535" y="5007527"/>
            <a:ext cx="1451159" cy="1662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8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818173" y="3690505"/>
            <a:ext cx="355788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不要随便按应急键。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434" y="1994780"/>
            <a:ext cx="3160261" cy="278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64"/>
          <p:cNvSpPr txBox="1"/>
          <p:nvPr/>
        </p:nvSpPr>
        <p:spPr>
          <a:xfrm>
            <a:off x="1331640" y="424335"/>
            <a:ext cx="5799017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  <p:sp>
        <p:nvSpPr>
          <p:cNvPr id="4" name="矩形 3"/>
          <p:cNvSpPr/>
          <p:nvPr/>
        </p:nvSpPr>
        <p:spPr>
          <a:xfrm>
            <a:off x="471685" y="5282617"/>
            <a:ext cx="80607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电梯里一般都设置有一个应急按钮，是为了应对一些突发状况，可以进行警报呼救，所以，非特殊事故发生，莫按该按铃，不然，或多或少会给自己带来一些不必要的麻烦。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432" y="3221597"/>
            <a:ext cx="1618603" cy="1711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7" name="TextBox 9"/>
          <p:cNvSpPr txBox="1"/>
          <p:nvPr/>
        </p:nvSpPr>
        <p:spPr>
          <a:xfrm>
            <a:off x="323528" y="177281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乘坐电梯注意事项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06635" y="2564727"/>
            <a:ext cx="1681189" cy="923330"/>
            <a:chOff x="479766" y="2457915"/>
            <a:chExt cx="1681189" cy="923330"/>
          </a:xfrm>
        </p:grpSpPr>
        <p:sp>
          <p:nvSpPr>
            <p:cNvPr id="19" name="等腰三角形 18"/>
            <p:cNvSpPr/>
            <p:nvPr/>
          </p:nvSpPr>
          <p:spPr>
            <a:xfrm rot="10800000">
              <a:off x="1224851" y="2605491"/>
              <a:ext cx="936104" cy="775754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6" y="2457915"/>
              <a:ext cx="676811" cy="8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1331640" y="2457915"/>
              <a:ext cx="72252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dirty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2</a:t>
              </a:r>
              <a:endPara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761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john\Desktop\u=3567201288,2704227999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980" y="1772816"/>
            <a:ext cx="3411537" cy="318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19334" y="3861048"/>
            <a:ext cx="4972746" cy="21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85750" indent="-285750" algn="just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乘坐电梯时，不要倚靠门板，更不要在轿厢门开闭过程中触碰门板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。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  <a:p>
            <a:pPr marL="285750" indent="-285750" algn="just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注意随身衣物避免与门板和地坎刮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碰。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  <a:p>
            <a:pPr algn="just">
              <a:lnSpc>
                <a:spcPct val="120000"/>
              </a:lnSpc>
              <a:spcBef>
                <a:spcPts val="1200"/>
              </a:spcBef>
            </a:pP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5519554"/>
            <a:ext cx="838532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乘坐电梯时应与电梯门保持一定</a:t>
            </a:r>
            <a:r>
              <a:rPr lang="zh-CN" altLang="en-US" sz="20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距离。因为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在电梯运行时，电梯门与井道相连，相对速度非常快，电梯门万一失灵，在门附近的乘客会相当危险。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117" y="1867056"/>
            <a:ext cx="1397652" cy="169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7" name="TextBox 9"/>
          <p:cNvSpPr txBox="1"/>
          <p:nvPr/>
        </p:nvSpPr>
        <p:spPr>
          <a:xfrm>
            <a:off x="323528" y="177281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乘坐电梯注意事项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06635" y="2564727"/>
            <a:ext cx="1681189" cy="923330"/>
            <a:chOff x="479766" y="2457915"/>
            <a:chExt cx="1681189" cy="923330"/>
          </a:xfrm>
        </p:grpSpPr>
        <p:sp>
          <p:nvSpPr>
            <p:cNvPr id="19" name="等腰三角形 18"/>
            <p:cNvSpPr/>
            <p:nvPr/>
          </p:nvSpPr>
          <p:spPr>
            <a:xfrm rot="10800000">
              <a:off x="1224851" y="2605491"/>
              <a:ext cx="936104" cy="775754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6" y="2457915"/>
              <a:ext cx="676811" cy="8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1331640" y="2457915"/>
              <a:ext cx="72252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dirty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3</a:t>
              </a:r>
              <a:endPara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  <p:sp>
        <p:nvSpPr>
          <p:cNvPr id="22" name="TextBox 64"/>
          <p:cNvSpPr txBox="1"/>
          <p:nvPr/>
        </p:nvSpPr>
        <p:spPr>
          <a:xfrm>
            <a:off x="1331640" y="424335"/>
            <a:ext cx="5799017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</p:spTree>
    <p:extLst>
      <p:ext uri="{BB962C8B-B14F-4D97-AF65-F5344CB8AC3E}">
        <p14:creationId xmlns:p14="http://schemas.microsoft.com/office/powerpoint/2010/main" val="122080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95536" y="4380283"/>
            <a:ext cx="4536504" cy="21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不要在电梯口逗留，长时间维持一脚门里一脚外的状态，或把头伸进轿厢内身体留在轿厢外，以免发生剪切危险。</a:t>
            </a:r>
          </a:p>
        </p:txBody>
      </p:sp>
      <p:pic>
        <p:nvPicPr>
          <p:cNvPr id="11266" name="Picture 2" descr="C:\Users\john\Desktop\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995" y="1988840"/>
            <a:ext cx="3491880" cy="325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838" y="2441547"/>
            <a:ext cx="1504157" cy="173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6" name="TextBox 9"/>
          <p:cNvSpPr txBox="1"/>
          <p:nvPr/>
        </p:nvSpPr>
        <p:spPr>
          <a:xfrm>
            <a:off x="323528" y="177281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乘坐电梯注意事项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306635" y="2564727"/>
            <a:ext cx="1681189" cy="923330"/>
            <a:chOff x="479766" y="2457915"/>
            <a:chExt cx="1681189" cy="923330"/>
          </a:xfrm>
        </p:grpSpPr>
        <p:sp>
          <p:nvSpPr>
            <p:cNvPr id="18" name="等腰三角形 17"/>
            <p:cNvSpPr/>
            <p:nvPr/>
          </p:nvSpPr>
          <p:spPr>
            <a:xfrm rot="10800000">
              <a:off x="1224851" y="2605491"/>
              <a:ext cx="936104" cy="775754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6" y="2457915"/>
              <a:ext cx="676811" cy="8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1331640" y="2457915"/>
              <a:ext cx="72252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 smtClean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4</a:t>
              </a:r>
              <a:endPara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  <p:sp>
        <p:nvSpPr>
          <p:cNvPr id="21" name="TextBox 64"/>
          <p:cNvSpPr txBox="1"/>
          <p:nvPr/>
        </p:nvSpPr>
        <p:spPr>
          <a:xfrm>
            <a:off x="1331640" y="424335"/>
            <a:ext cx="5799017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</p:spTree>
    <p:extLst>
      <p:ext uri="{BB962C8B-B14F-4D97-AF65-F5344CB8AC3E}">
        <p14:creationId xmlns:p14="http://schemas.microsoft.com/office/powerpoint/2010/main" val="86255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12544" y="3861048"/>
            <a:ext cx="4536504" cy="21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不要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用身体去阻止电梯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关门，如果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在电梯关门的过程中想要出入，应按下轿厢里面的开门按钮，不宜用手或脚去阻挡轿门。</a:t>
            </a:r>
          </a:p>
        </p:txBody>
      </p:sp>
      <p:pic>
        <p:nvPicPr>
          <p:cNvPr id="6146" name="Picture 2" descr="C:\Users\john\Desktop\20140928402073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048" y="1675433"/>
            <a:ext cx="4422457" cy="518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5" name="TextBox 9"/>
          <p:cNvSpPr txBox="1"/>
          <p:nvPr/>
        </p:nvSpPr>
        <p:spPr>
          <a:xfrm>
            <a:off x="323528" y="177281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乘坐电梯注意事项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306635" y="2564727"/>
            <a:ext cx="1681189" cy="923330"/>
            <a:chOff x="479766" y="2457915"/>
            <a:chExt cx="1681189" cy="923330"/>
          </a:xfrm>
        </p:grpSpPr>
        <p:sp>
          <p:nvSpPr>
            <p:cNvPr id="17" name="等腰三角形 16"/>
            <p:cNvSpPr/>
            <p:nvPr/>
          </p:nvSpPr>
          <p:spPr>
            <a:xfrm rot="10800000">
              <a:off x="1224851" y="2605491"/>
              <a:ext cx="936104" cy="775754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6" y="2457915"/>
              <a:ext cx="676811" cy="8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1331640" y="2457915"/>
              <a:ext cx="72252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dirty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5</a:t>
              </a:r>
              <a:endPara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  <p:sp>
        <p:nvSpPr>
          <p:cNvPr id="20" name="TextBox 64"/>
          <p:cNvSpPr txBox="1"/>
          <p:nvPr/>
        </p:nvSpPr>
        <p:spPr>
          <a:xfrm>
            <a:off x="1331640" y="424335"/>
            <a:ext cx="5799017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</p:spTree>
    <p:extLst>
      <p:ext uri="{BB962C8B-B14F-4D97-AF65-F5344CB8AC3E}">
        <p14:creationId xmlns:p14="http://schemas.microsoft.com/office/powerpoint/2010/main" val="334525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Users\john\Desktop\32fa828ba61ea8d39ed10f90960a304e241f58b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031" y="3665048"/>
            <a:ext cx="3210686" cy="315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3645024"/>
            <a:ext cx="5328592" cy="21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不要在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梯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内大声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喧哗，打闹，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跳跃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不要拍打或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脚踢</a:t>
            </a:r>
            <a:r>
              <a:rPr lang="zh-CN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，更不能用力猛砸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厅门</a:t>
            </a:r>
            <a:r>
              <a:rPr lang="zh-CN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4869160"/>
            <a:ext cx="562350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电梯轿厢上设置了很多安全保护开关。如果在轿厢内蹦跳，轿厢就会严重倾斜，有可能导致保护开关动作，使电梯进入保护状态。这种情况一旦发生，电梯会紧急停车，造成乘梯人员被困。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192" y="1697877"/>
            <a:ext cx="1714103" cy="201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295" y="1740776"/>
            <a:ext cx="1502580" cy="182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8" name="TextBox 9"/>
          <p:cNvSpPr txBox="1"/>
          <p:nvPr/>
        </p:nvSpPr>
        <p:spPr>
          <a:xfrm>
            <a:off x="323528" y="177281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乘坐电梯注意事项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306635" y="2564727"/>
            <a:ext cx="1681189" cy="923330"/>
            <a:chOff x="479766" y="2457915"/>
            <a:chExt cx="1681189" cy="923330"/>
          </a:xfrm>
        </p:grpSpPr>
        <p:sp>
          <p:nvSpPr>
            <p:cNvPr id="20" name="等腰三角形 19"/>
            <p:cNvSpPr/>
            <p:nvPr/>
          </p:nvSpPr>
          <p:spPr>
            <a:xfrm rot="10800000">
              <a:off x="1224851" y="2605491"/>
              <a:ext cx="936104" cy="775754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6" y="2457915"/>
              <a:ext cx="676811" cy="8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1331640" y="2457915"/>
              <a:ext cx="72252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 smtClean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6</a:t>
              </a:r>
              <a:endPara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  <p:sp>
        <p:nvSpPr>
          <p:cNvPr id="23" name="TextBox 64"/>
          <p:cNvSpPr txBox="1"/>
          <p:nvPr/>
        </p:nvSpPr>
        <p:spPr>
          <a:xfrm>
            <a:off x="1331640" y="424335"/>
            <a:ext cx="5799017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</p:spTree>
    <p:extLst>
      <p:ext uri="{BB962C8B-B14F-4D97-AF65-F5344CB8AC3E}">
        <p14:creationId xmlns:p14="http://schemas.microsoft.com/office/powerpoint/2010/main" val="113943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3755449"/>
            <a:ext cx="4320480" cy="21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不要在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梯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内大声喧哗、吐痰，抽烟等，文明乘坐电梯。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</p:txBody>
      </p:sp>
      <p:pic>
        <p:nvPicPr>
          <p:cNvPr id="10245" name="Picture 5" descr="C:\Users\john\Desktop\W0201403033762098685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97745"/>
            <a:ext cx="404901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613" y="1792157"/>
            <a:ext cx="1453902" cy="1420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6" name="TextBox 9"/>
          <p:cNvSpPr txBox="1"/>
          <p:nvPr/>
        </p:nvSpPr>
        <p:spPr>
          <a:xfrm>
            <a:off x="323528" y="177281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乘坐电梯注意事项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306635" y="2564727"/>
            <a:ext cx="1681189" cy="923330"/>
            <a:chOff x="479766" y="2457915"/>
            <a:chExt cx="1681189" cy="923330"/>
          </a:xfrm>
        </p:grpSpPr>
        <p:sp>
          <p:nvSpPr>
            <p:cNvPr id="18" name="等腰三角形 17"/>
            <p:cNvSpPr/>
            <p:nvPr/>
          </p:nvSpPr>
          <p:spPr>
            <a:xfrm rot="10800000">
              <a:off x="1224851" y="2605491"/>
              <a:ext cx="936104" cy="775754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6" y="2457915"/>
              <a:ext cx="676811" cy="8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1331640" y="2457915"/>
              <a:ext cx="72252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dirty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7</a:t>
              </a:r>
              <a:endPara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  <p:sp>
        <p:nvSpPr>
          <p:cNvPr id="21" name="TextBox 64"/>
          <p:cNvSpPr txBox="1"/>
          <p:nvPr/>
        </p:nvSpPr>
        <p:spPr>
          <a:xfrm>
            <a:off x="1331640" y="424335"/>
            <a:ext cx="5799017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</p:spTree>
    <p:extLst>
      <p:ext uri="{BB962C8B-B14F-4D97-AF65-F5344CB8AC3E}">
        <p14:creationId xmlns:p14="http://schemas.microsoft.com/office/powerpoint/2010/main" val="343206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4168965"/>
            <a:ext cx="4968552" cy="21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不要在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梯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内或候梯处乱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扔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脏物。以免污染电梯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和阻碍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电梯门的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关闭，造成危险的电梯故障。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352" y="2132856"/>
            <a:ext cx="3780769" cy="4241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4" name="TextBox 9"/>
          <p:cNvSpPr txBox="1"/>
          <p:nvPr/>
        </p:nvSpPr>
        <p:spPr>
          <a:xfrm>
            <a:off x="323528" y="177281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乘坐电梯注意事项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06635" y="2564727"/>
            <a:ext cx="1681189" cy="923330"/>
            <a:chOff x="479766" y="2457915"/>
            <a:chExt cx="1681189" cy="923330"/>
          </a:xfrm>
        </p:grpSpPr>
        <p:sp>
          <p:nvSpPr>
            <p:cNvPr id="16" name="等腰三角形 15"/>
            <p:cNvSpPr/>
            <p:nvPr/>
          </p:nvSpPr>
          <p:spPr>
            <a:xfrm rot="10800000">
              <a:off x="1224851" y="2605491"/>
              <a:ext cx="936104" cy="775754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6" y="2457915"/>
              <a:ext cx="676811" cy="8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1331640" y="2457915"/>
              <a:ext cx="72252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dirty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8</a:t>
              </a:r>
              <a:endPara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  <p:sp>
        <p:nvSpPr>
          <p:cNvPr id="20" name="TextBox 64"/>
          <p:cNvSpPr txBox="1"/>
          <p:nvPr/>
        </p:nvSpPr>
        <p:spPr>
          <a:xfrm>
            <a:off x="1331640" y="424335"/>
            <a:ext cx="5799017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</p:spTree>
    <p:extLst>
      <p:ext uri="{BB962C8B-B14F-4D97-AF65-F5344CB8AC3E}">
        <p14:creationId xmlns:p14="http://schemas.microsoft.com/office/powerpoint/2010/main" val="348084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95536" y="4005064"/>
            <a:ext cx="4392488" cy="21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将货物集中堆放在轿箱内一角，乘客也应均匀站立，以免超载装置误动作，影响电梯运行。 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</p:txBody>
      </p:sp>
      <p:pic>
        <p:nvPicPr>
          <p:cNvPr id="8194" name="Picture 2" descr="C:\Users\john\Desktop\u=2143277007,90532249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61048"/>
            <a:ext cx="3525865" cy="276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807429"/>
            <a:ext cx="1379341" cy="163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5" name="TextBox 9"/>
          <p:cNvSpPr txBox="1"/>
          <p:nvPr/>
        </p:nvSpPr>
        <p:spPr>
          <a:xfrm>
            <a:off x="323528" y="177281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乘坐电梯注意事项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306635" y="2564727"/>
            <a:ext cx="1681189" cy="923330"/>
            <a:chOff x="479766" y="2457915"/>
            <a:chExt cx="1681189" cy="923330"/>
          </a:xfrm>
        </p:grpSpPr>
        <p:sp>
          <p:nvSpPr>
            <p:cNvPr id="18" name="等腰三角形 17"/>
            <p:cNvSpPr/>
            <p:nvPr/>
          </p:nvSpPr>
          <p:spPr>
            <a:xfrm rot="10800000">
              <a:off x="1224851" y="2605491"/>
              <a:ext cx="936104" cy="775754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6" y="2457915"/>
              <a:ext cx="676811" cy="8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1331640" y="2457915"/>
              <a:ext cx="72252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dirty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9</a:t>
              </a:r>
              <a:endPara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  <p:sp>
        <p:nvSpPr>
          <p:cNvPr id="21" name="TextBox 64"/>
          <p:cNvSpPr txBox="1"/>
          <p:nvPr/>
        </p:nvSpPr>
        <p:spPr>
          <a:xfrm>
            <a:off x="1331640" y="424335"/>
            <a:ext cx="5799017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</p:spTree>
    <p:extLst>
      <p:ext uri="{BB962C8B-B14F-4D97-AF65-F5344CB8AC3E}">
        <p14:creationId xmlns:p14="http://schemas.microsoft.com/office/powerpoint/2010/main" val="422689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1520" y="3844393"/>
            <a:ext cx="4536504" cy="21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携带易燃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、易爆或腐蚀性物品乘坐公用电梯。 </a:t>
            </a:r>
            <a:endParaRPr lang="zh-CN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</p:txBody>
      </p:sp>
      <p:pic>
        <p:nvPicPr>
          <p:cNvPr id="4" name="Picture 2" descr="C:\Users\john\Desktop\res01_attpic_brie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188" y="2550245"/>
            <a:ext cx="3788687" cy="295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5" name="TextBox 9"/>
          <p:cNvSpPr txBox="1"/>
          <p:nvPr/>
        </p:nvSpPr>
        <p:spPr>
          <a:xfrm>
            <a:off x="323528" y="177281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乘坐电梯注意事项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306635" y="2564727"/>
            <a:ext cx="1681189" cy="923330"/>
            <a:chOff x="479766" y="2457915"/>
            <a:chExt cx="1681189" cy="923330"/>
          </a:xfrm>
        </p:grpSpPr>
        <p:sp>
          <p:nvSpPr>
            <p:cNvPr id="17" name="等腰三角形 16"/>
            <p:cNvSpPr/>
            <p:nvPr/>
          </p:nvSpPr>
          <p:spPr>
            <a:xfrm rot="10800000">
              <a:off x="1224851" y="2605491"/>
              <a:ext cx="936104" cy="775754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6" y="2457915"/>
              <a:ext cx="676811" cy="8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1224851" y="2457915"/>
              <a:ext cx="897588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 smtClean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10</a:t>
              </a:r>
              <a:endPara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  <p:sp>
        <p:nvSpPr>
          <p:cNvPr id="20" name="TextBox 64"/>
          <p:cNvSpPr txBox="1"/>
          <p:nvPr/>
        </p:nvSpPr>
        <p:spPr>
          <a:xfrm>
            <a:off x="1331640" y="424335"/>
            <a:ext cx="5799017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</p:spTree>
    <p:extLst>
      <p:ext uri="{BB962C8B-B14F-4D97-AF65-F5344CB8AC3E}">
        <p14:creationId xmlns:p14="http://schemas.microsoft.com/office/powerpoint/2010/main" val="424824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87520" y="2179772"/>
            <a:ext cx="849377" cy="480053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7520" y="2947857"/>
            <a:ext cx="849377" cy="480053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-25000" dirty="0"/>
          </a:p>
        </p:txBody>
      </p:sp>
      <p:sp>
        <p:nvSpPr>
          <p:cNvPr id="6" name="矩形 5"/>
          <p:cNvSpPr/>
          <p:nvPr/>
        </p:nvSpPr>
        <p:spPr>
          <a:xfrm>
            <a:off x="987520" y="3715943"/>
            <a:ext cx="849377" cy="480053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-25000" dirty="0"/>
          </a:p>
        </p:txBody>
      </p:sp>
      <p:sp>
        <p:nvSpPr>
          <p:cNvPr id="8" name="TextBox 55"/>
          <p:cNvSpPr txBox="1"/>
          <p:nvPr/>
        </p:nvSpPr>
        <p:spPr>
          <a:xfrm>
            <a:off x="1133071" y="2167382"/>
            <a:ext cx="648040" cy="53348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56"/>
          <p:cNvSpPr txBox="1"/>
          <p:nvPr/>
        </p:nvSpPr>
        <p:spPr>
          <a:xfrm>
            <a:off x="1133071" y="2947857"/>
            <a:ext cx="648040" cy="53348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57"/>
          <p:cNvSpPr txBox="1"/>
          <p:nvPr/>
        </p:nvSpPr>
        <p:spPr>
          <a:xfrm>
            <a:off x="1133071" y="3715942"/>
            <a:ext cx="648040" cy="53348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65"/>
          <p:cNvSpPr txBox="1"/>
          <p:nvPr/>
        </p:nvSpPr>
        <p:spPr>
          <a:xfrm>
            <a:off x="2139644" y="2132856"/>
            <a:ext cx="3118796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电梯的工作原理</a:t>
            </a:r>
          </a:p>
        </p:txBody>
      </p:sp>
      <p:sp>
        <p:nvSpPr>
          <p:cNvPr id="14" name="TextBox 66"/>
          <p:cNvSpPr txBox="1"/>
          <p:nvPr/>
        </p:nvSpPr>
        <p:spPr>
          <a:xfrm>
            <a:off x="2139646" y="2879212"/>
            <a:ext cx="3118796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电梯的安全使用</a:t>
            </a:r>
          </a:p>
        </p:txBody>
      </p:sp>
      <p:sp>
        <p:nvSpPr>
          <p:cNvPr id="16" name="TextBox 32"/>
          <p:cNvSpPr txBox="1"/>
          <p:nvPr/>
        </p:nvSpPr>
        <p:spPr>
          <a:xfrm>
            <a:off x="3498077" y="355678"/>
            <a:ext cx="2298059" cy="73866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主要内容</a:t>
            </a:r>
          </a:p>
        </p:txBody>
      </p:sp>
      <p:sp>
        <p:nvSpPr>
          <p:cNvPr id="19" name="矩形 18"/>
          <p:cNvSpPr/>
          <p:nvPr/>
        </p:nvSpPr>
        <p:spPr>
          <a:xfrm>
            <a:off x="0" y="5891667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6"/>
          <p:cNvSpPr txBox="1"/>
          <p:nvPr/>
        </p:nvSpPr>
        <p:spPr>
          <a:xfrm>
            <a:off x="2177399" y="3677547"/>
            <a:ext cx="393953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电梯使用的注意事项</a:t>
            </a:r>
          </a:p>
        </p:txBody>
      </p:sp>
      <p:sp>
        <p:nvSpPr>
          <p:cNvPr id="15" name="矩形 14"/>
          <p:cNvSpPr/>
          <p:nvPr/>
        </p:nvSpPr>
        <p:spPr>
          <a:xfrm>
            <a:off x="971600" y="4522379"/>
            <a:ext cx="849377" cy="480053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-25000" dirty="0"/>
          </a:p>
        </p:txBody>
      </p:sp>
      <p:sp>
        <p:nvSpPr>
          <p:cNvPr id="21" name="TextBox 57"/>
          <p:cNvSpPr txBox="1"/>
          <p:nvPr/>
        </p:nvSpPr>
        <p:spPr>
          <a:xfrm>
            <a:off x="1117151" y="4522378"/>
            <a:ext cx="648040" cy="53348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66"/>
          <p:cNvSpPr txBox="1"/>
          <p:nvPr/>
        </p:nvSpPr>
        <p:spPr>
          <a:xfrm>
            <a:off x="2161479" y="4469635"/>
            <a:ext cx="393953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电梯事故的应急自救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98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79291" y="4075630"/>
            <a:ext cx="3964717" cy="21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不要乘坐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挂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有“停梯检修”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标志的电梯。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</p:txBody>
      </p:sp>
      <p:pic>
        <p:nvPicPr>
          <p:cNvPr id="13316" name="Picture 4" descr="C:\Users\john\Desktop\63d9f2d3572c11df5e06a422602762d0f603c2d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112" y="2537998"/>
            <a:ext cx="4155763" cy="307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4" name="TextBox 9"/>
          <p:cNvSpPr txBox="1"/>
          <p:nvPr/>
        </p:nvSpPr>
        <p:spPr>
          <a:xfrm>
            <a:off x="323528" y="177281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乘坐电梯注意事项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64"/>
          <p:cNvSpPr txBox="1"/>
          <p:nvPr/>
        </p:nvSpPr>
        <p:spPr>
          <a:xfrm>
            <a:off x="1331640" y="424335"/>
            <a:ext cx="5799017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306635" y="2564727"/>
            <a:ext cx="1681189" cy="923330"/>
            <a:chOff x="479766" y="2457915"/>
            <a:chExt cx="1681189" cy="923330"/>
          </a:xfrm>
        </p:grpSpPr>
        <p:sp>
          <p:nvSpPr>
            <p:cNvPr id="22" name="等腰三角形 21"/>
            <p:cNvSpPr/>
            <p:nvPr/>
          </p:nvSpPr>
          <p:spPr>
            <a:xfrm rot="10800000">
              <a:off x="1224851" y="2605491"/>
              <a:ext cx="936104" cy="775754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6" y="2457915"/>
              <a:ext cx="676811" cy="8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1224851" y="2457915"/>
              <a:ext cx="897588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 smtClean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11</a:t>
              </a:r>
              <a:endPara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803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39552" y="3606158"/>
            <a:ext cx="4360984" cy="21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不要乘坐有故障的电梯，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同时向维修人员报告。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2481" y="4832573"/>
            <a:ext cx="527365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故障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</a:t>
            </a:r>
            <a:endParaRPr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solidFill>
                  <a:srgbClr val="1F497D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</a:t>
            </a:r>
            <a:r>
              <a:rPr lang="zh-CN" altLang="en-US" sz="2000" b="1" dirty="0">
                <a:solidFill>
                  <a:srgbClr val="1F497D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电梯时，电梯门没有关上就运行</a:t>
            </a:r>
            <a:r>
              <a:rPr lang="zh-CN" altLang="en-US" sz="2000" b="1" dirty="0" smtClean="0">
                <a:solidFill>
                  <a:srgbClr val="1F497D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000" b="1" dirty="0" smtClean="0">
              <a:solidFill>
                <a:srgbClr val="1F497D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solidFill>
                  <a:srgbClr val="1F497D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</a:t>
            </a:r>
            <a:r>
              <a:rPr lang="zh-CN" altLang="en-US" sz="2000" b="1" dirty="0">
                <a:solidFill>
                  <a:srgbClr val="1F497D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停稳后，电梯轿箱地板和楼层不平</a:t>
            </a:r>
            <a:r>
              <a:rPr lang="zh-CN" altLang="en-US" sz="2000" b="1" dirty="0" smtClean="0">
                <a:solidFill>
                  <a:srgbClr val="1F497D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000" b="1" dirty="0" smtClean="0">
              <a:solidFill>
                <a:srgbClr val="1F497D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solidFill>
                  <a:srgbClr val="1F497D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</a:t>
            </a:r>
            <a:r>
              <a:rPr lang="zh-CN" altLang="en-US" sz="2000" b="1" dirty="0">
                <a:solidFill>
                  <a:srgbClr val="1F497D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r>
              <a:rPr lang="zh-CN" altLang="en-US" sz="2000" b="1" dirty="0" smtClean="0">
                <a:solidFill>
                  <a:srgbClr val="1F497D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异响。</a:t>
            </a:r>
            <a:endParaRPr lang="en-US" altLang="zh-CN" sz="2000" b="1" dirty="0">
              <a:solidFill>
                <a:srgbClr val="1F497D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Picture 2" descr="C:\Users\john\Desktop\W0201207123606088040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552" y="1781206"/>
            <a:ext cx="3983566" cy="3087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6" name="TextBox 9"/>
          <p:cNvSpPr txBox="1"/>
          <p:nvPr/>
        </p:nvSpPr>
        <p:spPr>
          <a:xfrm>
            <a:off x="323528" y="177281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乘坐电梯注意事项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64"/>
          <p:cNvSpPr txBox="1"/>
          <p:nvPr/>
        </p:nvSpPr>
        <p:spPr>
          <a:xfrm>
            <a:off x="1331640" y="424335"/>
            <a:ext cx="5799017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306635" y="2564727"/>
            <a:ext cx="1681189" cy="923330"/>
            <a:chOff x="479766" y="2457915"/>
            <a:chExt cx="1681189" cy="923330"/>
          </a:xfrm>
        </p:grpSpPr>
        <p:sp>
          <p:nvSpPr>
            <p:cNvPr id="19" name="等腰三角形 18"/>
            <p:cNvSpPr/>
            <p:nvPr/>
          </p:nvSpPr>
          <p:spPr>
            <a:xfrm rot="10800000">
              <a:off x="1224851" y="2605491"/>
              <a:ext cx="936104" cy="775754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6" y="2457915"/>
              <a:ext cx="676811" cy="8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1224851" y="2457915"/>
              <a:ext cx="897588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 smtClean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12</a:t>
              </a:r>
              <a:endPara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083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95536" y="3429000"/>
            <a:ext cx="4305895" cy="21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endParaRPr lang="en-US" altLang="zh-CN" sz="22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不要通过强行扒开电梯门的方式来逃生。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</p:txBody>
      </p:sp>
      <p:pic>
        <p:nvPicPr>
          <p:cNvPr id="12290" name="Picture 2" descr="C:\Users\john\Desktop\u=3634201262,1856191967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715" y="4762500"/>
            <a:ext cx="29337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190" y="1560947"/>
            <a:ext cx="3705225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67544" y="5013176"/>
            <a:ext cx="512730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电梯的厅门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在厅外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是不能扒开的，必须用专用工具才能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开启（专用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工具由维修人员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掌握）。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乘客时不准扒门的，更不能打开，否则会有坠落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井道的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危险。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001073"/>
            <a:ext cx="1512168" cy="181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8" name="TextBox 9"/>
          <p:cNvSpPr txBox="1"/>
          <p:nvPr/>
        </p:nvSpPr>
        <p:spPr>
          <a:xfrm>
            <a:off x="323528" y="1772816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乘坐电梯注意事项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1331640" y="424335"/>
            <a:ext cx="5799017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电梯使用的注意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306635" y="2564727"/>
            <a:ext cx="1681189" cy="923330"/>
            <a:chOff x="479766" y="2457915"/>
            <a:chExt cx="1681189" cy="923330"/>
          </a:xfrm>
        </p:grpSpPr>
        <p:sp>
          <p:nvSpPr>
            <p:cNvPr id="21" name="等腰三角形 20"/>
            <p:cNvSpPr/>
            <p:nvPr/>
          </p:nvSpPr>
          <p:spPr>
            <a:xfrm rot="10800000">
              <a:off x="1224851" y="2605491"/>
              <a:ext cx="936104" cy="775754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6" y="2457915"/>
              <a:ext cx="676811" cy="82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1224851" y="2457915"/>
              <a:ext cx="897588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cap="none" spc="0" dirty="0" smtClean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13</a:t>
              </a:r>
              <a:endPara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512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79172" y="1650866"/>
            <a:ext cx="54449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应急自救</a:t>
            </a:r>
            <a:r>
              <a:rPr lang="en-US" altLang="zh-CN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电梯突然停止运行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54229" y="2471297"/>
            <a:ext cx="4909859" cy="4205086"/>
            <a:chOff x="712737" y="2611054"/>
            <a:chExt cx="4557733" cy="4205086"/>
          </a:xfrm>
        </p:grpSpPr>
        <p:grpSp>
          <p:nvGrpSpPr>
            <p:cNvPr id="17" name="组合 16"/>
            <p:cNvGrpSpPr/>
            <p:nvPr/>
          </p:nvGrpSpPr>
          <p:grpSpPr>
            <a:xfrm>
              <a:off x="712737" y="2611054"/>
              <a:ext cx="4158244" cy="1080120"/>
              <a:chOff x="712737" y="2611054"/>
              <a:chExt cx="4158244" cy="1080120"/>
            </a:xfrm>
          </p:grpSpPr>
          <p:pic>
            <p:nvPicPr>
              <p:cNvPr id="13316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2737" y="2611054"/>
                <a:ext cx="1081125" cy="1080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2267744" y="2873829"/>
                <a:ext cx="13681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729326" y="2704661"/>
                <a:ext cx="3141655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保持镇定，稳定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情绪，立即用电梯内的警铃、对讲机或电话与管理人员联系，等待外部救援。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12737" y="3962364"/>
              <a:ext cx="4158244" cy="1095375"/>
              <a:chOff x="712737" y="3962364"/>
              <a:chExt cx="4158244" cy="1095375"/>
            </a:xfrm>
          </p:grpSpPr>
          <p:pic>
            <p:nvPicPr>
              <p:cNvPr id="13317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2737" y="3962364"/>
                <a:ext cx="914400" cy="1095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1729326" y="4144821"/>
                <a:ext cx="314165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如果报警无效，可以间歇性呼救或拍打电梯门，以保持体力。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808105" y="5290233"/>
              <a:ext cx="4462365" cy="1525907"/>
              <a:chOff x="808105" y="5290233"/>
              <a:chExt cx="4462365" cy="1525907"/>
            </a:xfrm>
          </p:grpSpPr>
          <p:pic>
            <p:nvPicPr>
              <p:cNvPr id="13318" name="Picture 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8105" y="5290233"/>
                <a:ext cx="832915" cy="1525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Box 30"/>
              <p:cNvSpPr txBox="1"/>
              <p:nvPr/>
            </p:nvSpPr>
            <p:spPr>
              <a:xfrm>
                <a:off x="1729326" y="5296949"/>
                <a:ext cx="3141655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最好是靠在墙壁上，并时不时地调整呼吸。向外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发出求救信息后 应该在电梯内静待专业人员开门救援，电梯平层后，在专业人员的指导下快速离开电梯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757873" y="6053187"/>
                <a:ext cx="217251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661025" y="5792936"/>
                <a:ext cx="360944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endPara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3321" name="Picture 9" descr="C:\Users\john\Desktop\1406476166816_500x5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257" y="2351480"/>
            <a:ext cx="3026199" cy="403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64"/>
          <p:cNvSpPr txBox="1"/>
          <p:nvPr/>
        </p:nvSpPr>
        <p:spPr>
          <a:xfrm>
            <a:off x="1331640" y="424335"/>
            <a:ext cx="5286056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电梯事故应急自救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9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34797" y="2301262"/>
            <a:ext cx="2292796" cy="2820223"/>
            <a:chOff x="434797" y="2806188"/>
            <a:chExt cx="2292796" cy="2820223"/>
          </a:xfrm>
        </p:grpSpPr>
        <p:grpSp>
          <p:nvGrpSpPr>
            <p:cNvPr id="6" name="组合 5"/>
            <p:cNvGrpSpPr/>
            <p:nvPr/>
          </p:nvGrpSpPr>
          <p:grpSpPr>
            <a:xfrm>
              <a:off x="922059" y="2806188"/>
              <a:ext cx="1805534" cy="2025516"/>
              <a:chOff x="783481" y="2636912"/>
              <a:chExt cx="1805534" cy="2025516"/>
            </a:xfrm>
          </p:grpSpPr>
          <p:pic>
            <p:nvPicPr>
              <p:cNvPr id="14339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3481" y="2636912"/>
                <a:ext cx="1096318" cy="1554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818173" y="4293096"/>
                <a:ext cx="17708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434797" y="4456860"/>
              <a:ext cx="1945274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b="1" dirty="0" smtClean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切忌采取过激行为，如乱蹦乱跳等。</a:t>
              </a:r>
              <a:endPara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37150" y="5008466"/>
            <a:ext cx="3854467" cy="1537476"/>
            <a:chOff x="1052352" y="4936794"/>
            <a:chExt cx="3854467" cy="1537476"/>
          </a:xfrm>
        </p:grpSpPr>
        <p:pic>
          <p:nvPicPr>
            <p:cNvPr id="14340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2352" y="4936794"/>
              <a:ext cx="1661716" cy="153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2779818" y="5202534"/>
              <a:ext cx="21270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b="1" dirty="0" smtClean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切</a:t>
              </a:r>
              <a:r>
                <a:rPr lang="zh-CN" altLang="en-US" b="1" dirty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忌</a:t>
              </a:r>
              <a:r>
                <a:rPr lang="zh-CN" altLang="en-US" b="1" dirty="0" smtClean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采取强行扒门爬出自救的行为，以防电梯突然开动。</a:t>
              </a:r>
              <a:endParaRPr lang="zh-CN" altLang="en-US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97506" y="2389238"/>
            <a:ext cx="2406542" cy="2442847"/>
            <a:chOff x="5076660" y="2850523"/>
            <a:chExt cx="2406542" cy="2442847"/>
          </a:xfrm>
        </p:grpSpPr>
        <p:pic>
          <p:nvPicPr>
            <p:cNvPr id="14341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660" y="2850523"/>
              <a:ext cx="2406542" cy="114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5307293" y="4370040"/>
              <a:ext cx="194527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b="1" dirty="0" smtClean="0">
                  <a:solidFill>
                    <a:schemeClr val="accent6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切忌仰卧在电梯内，易导致呼吸困难。</a:t>
              </a:r>
              <a:endParaRPr lang="zh-CN" altLang="en-US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47717" y="1859787"/>
            <a:ext cx="3560787" cy="4195317"/>
            <a:chOff x="5122637" y="1859787"/>
            <a:chExt cx="3560787" cy="4195317"/>
          </a:xfrm>
        </p:grpSpPr>
        <p:sp>
          <p:nvSpPr>
            <p:cNvPr id="11" name="竖卷形 10"/>
            <p:cNvSpPr/>
            <p:nvPr/>
          </p:nvSpPr>
          <p:spPr>
            <a:xfrm>
              <a:off x="5122637" y="1859787"/>
              <a:ext cx="3560787" cy="4195317"/>
            </a:xfrm>
            <a:prstGeom prst="verticalScroll">
              <a:avLst>
                <a:gd name="adj" fmla="val 12935"/>
              </a:avLst>
            </a:prstGeom>
            <a:solidFill>
              <a:schemeClr val="bg2">
                <a:lumMod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Rectangle 5"/>
            <p:cNvSpPr>
              <a:spLocks noChangeArrowheads="1"/>
            </p:cNvSpPr>
            <p:nvPr/>
          </p:nvSpPr>
          <p:spPr bwMode="auto">
            <a:xfrm>
              <a:off x="5843654" y="2944199"/>
              <a:ext cx="2714625" cy="2357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lnSpc>
                  <a:spcPct val="150000"/>
                </a:lnSpc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v"/>
              </a:pPr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电梯突停莫害怕，</a:t>
              </a:r>
            </a:p>
            <a:p>
              <a:pPr marL="342900" indent="-342900">
                <a:lnSpc>
                  <a:spcPct val="150000"/>
                </a:lnSpc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v"/>
              </a:pPr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电话急救门拍打。</a:t>
              </a:r>
            </a:p>
            <a:p>
              <a:pPr marL="342900" indent="-342900">
                <a:lnSpc>
                  <a:spcPct val="150000"/>
                </a:lnSpc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v"/>
              </a:pPr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配合救援要听话，</a:t>
              </a:r>
            </a:p>
            <a:p>
              <a:pPr marL="342900" indent="-342900">
                <a:lnSpc>
                  <a:spcPct val="150000"/>
                </a:lnSpc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v"/>
              </a:pPr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层层按键快按下。</a:t>
              </a:r>
            </a:p>
            <a:p>
              <a:pPr marL="342900" indent="-342900">
                <a:lnSpc>
                  <a:spcPct val="150000"/>
                </a:lnSpc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v"/>
              </a:pPr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头背紧贴电梯壁，</a:t>
              </a:r>
            </a:p>
            <a:p>
              <a:pPr marL="342900" indent="-342900">
                <a:lnSpc>
                  <a:spcPct val="150000"/>
                </a:lnSpc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Char char="v"/>
              </a:pPr>
              <a:r>
                <a:rPr lang="zh-CN" altLang="en-US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手抱脖颈半蹲下。 </a:t>
              </a:r>
            </a:p>
          </p:txBody>
        </p:sp>
        <p:sp>
          <p:nvSpPr>
            <p:cNvPr id="35" name="Rectangle 4"/>
            <p:cNvSpPr>
              <a:spLocks noRot="1" noChangeArrowheads="1"/>
            </p:cNvSpPr>
            <p:nvPr/>
          </p:nvSpPr>
          <p:spPr bwMode="auto">
            <a:xfrm>
              <a:off x="5843654" y="2301262"/>
              <a:ext cx="2571750" cy="64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lnSpc>
                  <a:spcPct val="150000"/>
                </a:lnSpc>
                <a:spcBef>
                  <a:spcPct val="20000"/>
                </a:spcBef>
                <a:buClr>
                  <a:schemeClr val="tx2"/>
                </a:buClr>
                <a:buFont typeface="Wingdings" pitchFamily="2" charset="2"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切记自救口诀：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24" name="TextBox 9"/>
          <p:cNvSpPr txBox="1"/>
          <p:nvPr/>
        </p:nvSpPr>
        <p:spPr>
          <a:xfrm>
            <a:off x="279172" y="1650866"/>
            <a:ext cx="54449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应急自救</a:t>
            </a:r>
            <a:r>
              <a:rPr lang="en-US" altLang="zh-CN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电梯突然停止运行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64"/>
          <p:cNvSpPr txBox="1"/>
          <p:nvPr/>
        </p:nvSpPr>
        <p:spPr>
          <a:xfrm>
            <a:off x="1331640" y="424335"/>
            <a:ext cx="5286056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电梯事故应急自救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49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9827" y="2272755"/>
            <a:ext cx="8914913" cy="4410149"/>
            <a:chOff x="69827" y="2272755"/>
            <a:chExt cx="8914913" cy="4410149"/>
          </a:xfrm>
        </p:grpSpPr>
        <p:pic>
          <p:nvPicPr>
            <p:cNvPr id="1331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27" y="2272755"/>
              <a:ext cx="3278037" cy="3987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287483" y="2309670"/>
              <a:ext cx="5688631" cy="1355499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立即将每一层楼的按键都按下</a:t>
              </a:r>
              <a:r>
                <a:rPr lang="zh-CN" altLang="en-US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4000"/>
                </a:lnSpc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紧急电源启动时，电梯可以马上停止下坠。切记</a:t>
              </a:r>
              <a:r>
                <a:rPr lang="zh-CN" altLang="en-US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要从底部往上按，最快的速度全按亮，哪怕不亮也都按。因为从上往下按，你的按钮楼层数字速度赶不上下坠速度</a:t>
              </a: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275856" y="3730023"/>
              <a:ext cx="5708884" cy="103970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保护脊椎。</a:t>
              </a:r>
              <a:endPara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4000"/>
                </a:lnSpc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整个</a:t>
              </a:r>
              <a:r>
                <a:rPr lang="zh-CN" altLang="en-US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背部跟头部紧贴电梯内墙，呈一直线</a:t>
              </a: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。运用电梯墙壁作为脊椎的防护。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78037" y="4838346"/>
              <a:ext cx="5706703" cy="103970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握紧把手，固定身体。</a:t>
              </a:r>
              <a:endPara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4000"/>
                </a:lnSpc>
              </a:pPr>
              <a:r>
                <a:rPr lang="zh-CN" altLang="en-US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如果电梯内有手把，</a:t>
              </a: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请紧握</a:t>
              </a:r>
              <a:r>
                <a:rPr lang="zh-CN" altLang="en-US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手把</a:t>
              </a: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。防止因重心不稳而摔伤。如果没有手把，双手抱颈，防止脖子受伤。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箭头连接符 12"/>
            <p:cNvCxnSpPr/>
            <p:nvPr/>
          </p:nvCxnSpPr>
          <p:spPr>
            <a:xfrm flipH="1" flipV="1">
              <a:off x="2411761" y="5949280"/>
              <a:ext cx="936104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3296109" y="5958988"/>
              <a:ext cx="5688631" cy="72391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减震。</a:t>
              </a:r>
              <a:endPara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4000"/>
                </a:lnSpc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膝盖</a:t>
              </a:r>
              <a:r>
                <a:rPr lang="zh-CN" altLang="en-US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呈弯曲</a:t>
              </a: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姿势</a:t>
              </a:r>
              <a:r>
                <a:rPr lang="zh-CN" altLang="en-US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脚尖</a:t>
              </a:r>
              <a:r>
                <a:rPr lang="zh-CN" altLang="en-US" b="1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点地，脚跟提起。</a:t>
              </a:r>
            </a:p>
          </p:txBody>
        </p:sp>
      </p:grpSp>
      <p:sp>
        <p:nvSpPr>
          <p:cNvPr id="15" name="TextBox 64"/>
          <p:cNvSpPr txBox="1"/>
          <p:nvPr/>
        </p:nvSpPr>
        <p:spPr>
          <a:xfrm>
            <a:off x="1331640" y="424335"/>
            <a:ext cx="5286056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电梯事故应急自救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6" name="TextBox 9"/>
          <p:cNvSpPr txBox="1"/>
          <p:nvPr/>
        </p:nvSpPr>
        <p:spPr>
          <a:xfrm>
            <a:off x="279172" y="1650866"/>
            <a:ext cx="54449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应急自救</a:t>
            </a:r>
            <a:r>
              <a:rPr lang="en-US" altLang="zh-CN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电梯下坠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429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2708919"/>
            <a:ext cx="3415881" cy="385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921761" y="3854678"/>
            <a:ext cx="4570482" cy="13088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如果没有手把，双手抱颈，防止脖子受伤。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sp>
        <p:nvSpPr>
          <p:cNvPr id="13" name="TextBox 64"/>
          <p:cNvSpPr txBox="1"/>
          <p:nvPr/>
        </p:nvSpPr>
        <p:spPr>
          <a:xfrm>
            <a:off x="1331640" y="424335"/>
            <a:ext cx="5286056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电梯事故应急自救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279172" y="1650866"/>
            <a:ext cx="54449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应急自救</a:t>
            </a:r>
            <a:r>
              <a:rPr lang="en-US" altLang="zh-CN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3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电梯下坠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636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29" y="1196752"/>
            <a:ext cx="6677665" cy="4032448"/>
          </a:xfrm>
          <a:prstGeom prst="rect">
            <a:avLst/>
          </a:prstGeom>
          <a:effectLst>
            <a:glow rad="228600">
              <a:srgbClr val="92D050">
                <a:alpha val="40000"/>
              </a:srgbClr>
            </a:glow>
            <a:softEdge rad="127000"/>
          </a:effec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900" y="5747022"/>
            <a:ext cx="25415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6559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4"/>
          <p:cNvSpPr txBox="1"/>
          <p:nvPr/>
        </p:nvSpPr>
        <p:spPr>
          <a:xfrm>
            <a:off x="1331640" y="424335"/>
            <a:ext cx="4773095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电梯的工作原理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467544" y="1795211"/>
            <a:ext cx="7992888" cy="117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BF1C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电梯：</a:t>
            </a:r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rPr>
              <a:t>一种以电动机为动力的垂直升降机，装有箱状吊舱，用于高层建筑载人或载物的机械。</a:t>
            </a:r>
          </a:p>
        </p:txBody>
      </p:sp>
      <p:pic>
        <p:nvPicPr>
          <p:cNvPr id="4098" name="Picture 2" descr="C:\Users\john\Desktop\e22d42a74cc04a8e97c1c3d371e180d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615" y="3429000"/>
            <a:ext cx="4736770" cy="312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76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4"/>
          <p:cNvSpPr txBox="1"/>
          <p:nvPr/>
        </p:nvSpPr>
        <p:spPr>
          <a:xfrm>
            <a:off x="1331640" y="424335"/>
            <a:ext cx="4773095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电梯的工作原理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323528" y="1797285"/>
            <a:ext cx="36004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BF1C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工作原理</a:t>
            </a:r>
            <a:endParaRPr lang="en-US" altLang="zh-CN" sz="3200" dirty="0">
              <a:solidFill>
                <a:srgbClr val="BF1C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曳引绳两端分别连着轿厢和对重，缠绕在曳引轮和导向轮上，曳引电动机通过减速器变速后带动曳引轮转动，靠曳引绳与曳引轮摩擦产生的牵引力，实现轿厢和对重的升降运动，达到运输目的。 </a:t>
            </a:r>
          </a:p>
        </p:txBody>
      </p:sp>
      <p:pic>
        <p:nvPicPr>
          <p:cNvPr id="5122" name="Picture 2" descr="C:\Users\john\Desktop\6356659366130024952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422" y="1628800"/>
            <a:ext cx="4111042" cy="519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21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C:\Users\john\Desktop\s-501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387" y="1768437"/>
            <a:ext cx="3741613" cy="477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64"/>
          <p:cNvSpPr txBox="1"/>
          <p:nvPr/>
        </p:nvSpPr>
        <p:spPr>
          <a:xfrm>
            <a:off x="1331640" y="424335"/>
            <a:ext cx="4773095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电梯的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安全使用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3529" y="4615968"/>
            <a:ext cx="48965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安全检验合格”</a:t>
            </a:r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标志由国家质量监督检验检疫总局统一印制，标志上印有“设备代码”、“维保单位”、“维保电话”、“检验单位”、“检验人员”及“下次检验日期”等内容。</a:t>
            </a:r>
          </a:p>
        </p:txBody>
      </p:sp>
      <p:sp>
        <p:nvSpPr>
          <p:cNvPr id="5" name="矩形 4"/>
          <p:cNvSpPr/>
          <p:nvPr/>
        </p:nvSpPr>
        <p:spPr>
          <a:xfrm>
            <a:off x="931264" y="3038031"/>
            <a:ext cx="3856759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观察电梯的轿厢内张贴的“</a:t>
            </a:r>
            <a:r>
              <a:rPr lang="zh-CN" altLang="en-US" sz="2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安全检验合格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标志情况来判断所乘坐的电梯是否安全。</a:t>
            </a:r>
            <a:endParaRPr lang="en-US" altLang="zh-CN" sz="2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4612" y="2069511"/>
            <a:ext cx="3779356" cy="723401"/>
            <a:chOff x="504612" y="2388472"/>
            <a:chExt cx="3620175" cy="723401"/>
          </a:xfrm>
        </p:grpSpPr>
        <p:sp>
          <p:nvSpPr>
            <p:cNvPr id="6" name="矩形 5"/>
            <p:cNvSpPr/>
            <p:nvPr/>
          </p:nvSpPr>
          <p:spPr>
            <a:xfrm>
              <a:off x="1265940" y="2422939"/>
              <a:ext cx="2858847" cy="64633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乘坐安全可靠的电梯</a:t>
              </a:r>
              <a:endParaRPr lang="en-US" altLang="zh-CN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>
              <a:off x="504612" y="2388472"/>
              <a:ext cx="665675" cy="723401"/>
            </a:xfrm>
            <a:prstGeom prst="plaque">
              <a:avLst>
                <a:gd name="adj" fmla="val 34337"/>
              </a:avLst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b="1" dirty="0" smtClean="0">
                  <a:solidFill>
                    <a:schemeClr val="bg2">
                      <a:lumMod val="50000"/>
                    </a:schemeClr>
                  </a:solidFill>
                </a:rPr>
                <a:t>1</a:t>
              </a:r>
              <a:endParaRPr lang="zh-CN" altLang="en-US" sz="44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1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819447" y="3260707"/>
            <a:ext cx="315635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13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 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火灾、地震、停电、维修</a:t>
            </a:r>
            <a:r>
              <a:rPr lang="zh-CN" altLang="en-US" sz="2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时</a:t>
            </a:r>
            <a:r>
              <a:rPr lang="zh-CN" altLang="en-US" sz="2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不</a:t>
            </a:r>
            <a:r>
              <a:rPr lang="zh-CN" altLang="en-US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应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乘坐电梯。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04612" y="2057527"/>
            <a:ext cx="3563332" cy="723401"/>
            <a:chOff x="504612" y="2388472"/>
            <a:chExt cx="3563332" cy="723401"/>
          </a:xfrm>
        </p:grpSpPr>
        <p:sp>
          <p:nvSpPr>
            <p:cNvPr id="22" name="矩形 21"/>
            <p:cNvSpPr/>
            <p:nvPr/>
          </p:nvSpPr>
          <p:spPr>
            <a:xfrm>
              <a:off x="1263705" y="2456459"/>
              <a:ext cx="2804239" cy="58105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确认电梯是否正常</a:t>
              </a:r>
            </a:p>
          </p:txBody>
        </p:sp>
        <p:sp>
          <p:nvSpPr>
            <p:cNvPr id="23" name="缺角矩形 22"/>
            <p:cNvSpPr/>
            <p:nvPr/>
          </p:nvSpPr>
          <p:spPr>
            <a:xfrm>
              <a:off x="504612" y="2388472"/>
              <a:ext cx="665675" cy="723401"/>
            </a:xfrm>
            <a:prstGeom prst="plaque">
              <a:avLst>
                <a:gd name="adj" fmla="val 34337"/>
              </a:avLst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b="1" dirty="0" smtClean="0">
                  <a:solidFill>
                    <a:schemeClr val="bg2">
                      <a:lumMod val="50000"/>
                    </a:schemeClr>
                  </a:solidFill>
                </a:rPr>
                <a:t>2</a:t>
              </a:r>
              <a:endParaRPr lang="zh-CN" altLang="en-US" sz="44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6147" name="Picture 3" descr="C:\Users\john\Desktop\52db17f06fe33cccd93adf61bd6154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39135"/>
            <a:ext cx="4331412" cy="306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64"/>
          <p:cNvSpPr txBox="1"/>
          <p:nvPr/>
        </p:nvSpPr>
        <p:spPr>
          <a:xfrm>
            <a:off x="1331640" y="424335"/>
            <a:ext cx="4773095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电梯的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安全使用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689457"/>
            <a:ext cx="1522416" cy="188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48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66848" y="3152063"/>
            <a:ext cx="38044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25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乘坐电梯时，上楼按</a:t>
            </a:r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“▲ ”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按钮，下楼按</a:t>
            </a:r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“▼ ”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按钮。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如按钮灯亮   则无需再按。 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04612" y="1985519"/>
            <a:ext cx="3347308" cy="723401"/>
            <a:chOff x="504612" y="2388472"/>
            <a:chExt cx="3347308" cy="723401"/>
          </a:xfrm>
        </p:grpSpPr>
        <p:sp>
          <p:nvSpPr>
            <p:cNvPr id="22" name="矩形 21"/>
            <p:cNvSpPr/>
            <p:nvPr/>
          </p:nvSpPr>
          <p:spPr>
            <a:xfrm>
              <a:off x="1268973" y="2473174"/>
              <a:ext cx="2582947" cy="58105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呼叫电梯</a:t>
              </a:r>
              <a:endPara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>
              <a:off x="504612" y="2388472"/>
              <a:ext cx="665675" cy="723401"/>
            </a:xfrm>
            <a:prstGeom prst="plaque">
              <a:avLst>
                <a:gd name="adj" fmla="val 34337"/>
              </a:avLst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b="1" dirty="0" smtClean="0">
                  <a:solidFill>
                    <a:schemeClr val="bg2">
                      <a:lumMod val="50000"/>
                    </a:schemeClr>
                  </a:solidFill>
                </a:rPr>
                <a:t>3</a:t>
              </a:r>
              <a:endParaRPr lang="zh-CN" altLang="en-US" sz="44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52836" y="4832573"/>
            <a:ext cx="783687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客仅需要按所去方向的呼叫按钮，请勿同时将上行和下行方向按钮都按亮，以免造成无用的轿厢停靠，降低大楼电梯的总输送效率。同时这样也是为了避免安全装置错误动作，造成乘客被困在轿厢内，影响电梯正常运行。</a:t>
            </a:r>
          </a:p>
        </p:txBody>
      </p:sp>
      <p:pic>
        <p:nvPicPr>
          <p:cNvPr id="14" name="Picture 8" descr="image111-t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938" y="1716564"/>
            <a:ext cx="2426550" cy="300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64"/>
          <p:cNvSpPr txBox="1"/>
          <p:nvPr/>
        </p:nvSpPr>
        <p:spPr>
          <a:xfrm>
            <a:off x="1331640" y="424335"/>
            <a:ext cx="4773095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电梯的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安全使用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2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1" descr="Img3200050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003" y="2280643"/>
            <a:ext cx="3957826" cy="402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818173" y="3429000"/>
            <a:ext cx="4113867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楼层门开启后，进入电梯轿厢前，应观察轿厢是否在相应楼层位置，否则很可能因电梯轿厢不在正确  位置而发生人员坠落。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04612" y="1988840"/>
            <a:ext cx="4067388" cy="731033"/>
            <a:chOff x="504612" y="2388472"/>
            <a:chExt cx="4067388" cy="731033"/>
          </a:xfrm>
        </p:grpSpPr>
        <p:sp>
          <p:nvSpPr>
            <p:cNvPr id="22" name="矩形 21"/>
            <p:cNvSpPr/>
            <p:nvPr/>
          </p:nvSpPr>
          <p:spPr>
            <a:xfrm>
              <a:off x="1268973" y="2473174"/>
              <a:ext cx="3303027" cy="64633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察看</a:t>
              </a:r>
              <a:r>
                <a:rPr lang="zh-CN" altLang="en-US" sz="24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轿厢所在楼层位置</a:t>
              </a:r>
              <a:endPara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>
              <a:off x="504612" y="2388472"/>
              <a:ext cx="665675" cy="723401"/>
            </a:xfrm>
            <a:prstGeom prst="plaque">
              <a:avLst>
                <a:gd name="adj" fmla="val 34337"/>
              </a:avLst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b="1" dirty="0" smtClean="0">
                  <a:solidFill>
                    <a:schemeClr val="bg2">
                      <a:lumMod val="50000"/>
                    </a:schemeClr>
                  </a:solidFill>
                </a:rPr>
                <a:t>4</a:t>
              </a:r>
              <a:endParaRPr lang="zh-CN" altLang="en-US" sz="44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TextBox 64"/>
          <p:cNvSpPr txBox="1"/>
          <p:nvPr/>
        </p:nvSpPr>
        <p:spPr>
          <a:xfrm>
            <a:off x="1331640" y="424335"/>
            <a:ext cx="4773095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电梯的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安全使用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8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102" y="229028"/>
            <a:ext cx="1080773" cy="103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1412776"/>
            <a:ext cx="9144000" cy="129600"/>
          </a:xfrm>
          <a:prstGeom prst="rect">
            <a:avLst/>
          </a:prstGeom>
          <a:solidFill>
            <a:srgbClr val="07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39552" y="2792338"/>
            <a:ext cx="35057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应与电梯门保持一定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距离，在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楼层控制器上按下欲往楼层数字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按钮，关门请按“       ”。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David" pitchFamily="34" charset="-79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04612" y="1916832"/>
            <a:ext cx="2327570" cy="723401"/>
            <a:chOff x="504612" y="2388472"/>
            <a:chExt cx="2327570" cy="723401"/>
          </a:xfrm>
        </p:grpSpPr>
        <p:sp>
          <p:nvSpPr>
            <p:cNvPr id="22" name="矩形 21"/>
            <p:cNvSpPr/>
            <p:nvPr/>
          </p:nvSpPr>
          <p:spPr>
            <a:xfrm>
              <a:off x="1257347" y="2421418"/>
              <a:ext cx="1574835" cy="64633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乘坐</a:t>
              </a:r>
              <a:r>
                <a:rPr lang="zh-CN" altLang="en-US" sz="24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电梯</a:t>
              </a:r>
              <a:endPara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>
              <a:off x="504612" y="2388472"/>
              <a:ext cx="665675" cy="723401"/>
            </a:xfrm>
            <a:prstGeom prst="plaque">
              <a:avLst>
                <a:gd name="adj" fmla="val 34337"/>
              </a:avLst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b="1" dirty="0" smtClean="0">
                  <a:solidFill>
                    <a:schemeClr val="bg2">
                      <a:lumMod val="50000"/>
                    </a:schemeClr>
                  </a:solidFill>
                </a:rPr>
                <a:t>5</a:t>
              </a:r>
              <a:endParaRPr lang="zh-CN" altLang="en-US" sz="44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7170" name="Picture 2" descr="C:\Users\john\Desktop\8891794514309984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488872"/>
            <a:ext cx="2726439" cy="21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299" y="3843809"/>
            <a:ext cx="4318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64"/>
          <p:cNvSpPr txBox="1"/>
          <p:nvPr/>
        </p:nvSpPr>
        <p:spPr>
          <a:xfrm>
            <a:off x="1331640" y="424335"/>
            <a:ext cx="4773095" cy="738660"/>
          </a:xfrm>
          <a:prstGeom prst="rect">
            <a:avLst/>
          </a:prstGeom>
          <a:solidFill>
            <a:schemeClr val="bg1"/>
          </a:solidFill>
        </p:spPr>
        <p:txBody>
          <a:bodyPr wrap="none" lIns="121917" tIns="60958" rIns="121917" bIns="6095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电梯的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安全使用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31266"/>
            <a:ext cx="875515" cy="863242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521852"/>
            <a:ext cx="3024336" cy="2168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5017253" y="2785432"/>
            <a:ext cx="3515187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David" pitchFamily="34" charset="-79"/>
              </a:rPr>
              <a:t>到达目的楼层时，待轿厢门完全打开后再出去 ；若要长时间开门请按“       ”开门按钮。 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783688" y="1913349"/>
            <a:ext cx="2390952" cy="723401"/>
            <a:chOff x="504612" y="2388472"/>
            <a:chExt cx="2390952" cy="723401"/>
          </a:xfrm>
        </p:grpSpPr>
        <p:sp>
          <p:nvSpPr>
            <p:cNvPr id="19" name="矩形 18"/>
            <p:cNvSpPr/>
            <p:nvPr/>
          </p:nvSpPr>
          <p:spPr>
            <a:xfrm>
              <a:off x="1248721" y="2438670"/>
              <a:ext cx="1646843" cy="64633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电梯停靠</a:t>
              </a:r>
              <a:endPara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>
              <a:off x="504612" y="2388472"/>
              <a:ext cx="665675" cy="723401"/>
            </a:xfrm>
            <a:prstGeom prst="plaque">
              <a:avLst>
                <a:gd name="adj" fmla="val 34337"/>
              </a:avLst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b="1" dirty="0">
                  <a:solidFill>
                    <a:schemeClr val="bg2">
                      <a:lumMod val="50000"/>
                    </a:schemeClr>
                  </a:solidFill>
                </a:rPr>
                <a:t>6</a:t>
              </a:r>
              <a:endParaRPr lang="zh-CN" altLang="en-US" sz="44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24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508" y="3852345"/>
            <a:ext cx="466386" cy="46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937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1421</Words>
  <Application>Microsoft Office PowerPoint</Application>
  <PresentationFormat>全屏显示(4:3)</PresentationFormat>
  <Paragraphs>147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Adobe 黑体 Std R</vt:lpstr>
      <vt:lpstr>黑体</vt:lpstr>
      <vt:lpstr>华文行楷</vt:lpstr>
      <vt:lpstr>华文琥珀</vt:lpstr>
      <vt:lpstr>经典特宋简</vt:lpstr>
      <vt:lpstr>宋体</vt:lpstr>
      <vt:lpstr>微软雅黑</vt:lpstr>
      <vt:lpstr>Arial</vt:lpstr>
      <vt:lpstr>Calibri</vt:lpstr>
      <vt:lpstr>David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Fuxiaolei</dc:creator>
  <cp:lastModifiedBy>admin</cp:lastModifiedBy>
  <cp:revision>38</cp:revision>
  <dcterms:created xsi:type="dcterms:W3CDTF">2016-05-07T14:45:59Z</dcterms:created>
  <dcterms:modified xsi:type="dcterms:W3CDTF">2016-06-02T12:10:39Z</dcterms:modified>
</cp:coreProperties>
</file>