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7" r:id="rId3"/>
    <p:sldId id="330" r:id="rId4"/>
    <p:sldId id="331" r:id="rId5"/>
    <p:sldId id="336" r:id="rId6"/>
    <p:sldId id="333" r:id="rId7"/>
    <p:sldId id="258" r:id="rId8"/>
    <p:sldId id="304" r:id="rId9"/>
    <p:sldId id="260" r:id="rId10"/>
    <p:sldId id="337" r:id="rId11"/>
    <p:sldId id="338" r:id="rId12"/>
    <p:sldId id="261" r:id="rId13"/>
    <p:sldId id="262" r:id="rId14"/>
    <p:sldId id="316" r:id="rId15"/>
    <p:sldId id="339" r:id="rId16"/>
    <p:sldId id="263" r:id="rId17"/>
    <p:sldId id="301" r:id="rId18"/>
    <p:sldId id="265" r:id="rId19"/>
    <p:sldId id="267" r:id="rId20"/>
    <p:sldId id="278" r:id="rId21"/>
    <p:sldId id="284" r:id="rId22"/>
    <p:sldId id="286" r:id="rId23"/>
    <p:sldId id="285" r:id="rId24"/>
    <p:sldId id="355" r:id="rId25"/>
    <p:sldId id="356" r:id="rId26"/>
    <p:sldId id="357" r:id="rId27"/>
    <p:sldId id="358" r:id="rId28"/>
    <p:sldId id="359" r:id="rId29"/>
    <p:sldId id="360" r:id="rId30"/>
    <p:sldId id="361" r:id="rId31"/>
    <p:sldId id="362" r:id="rId32"/>
    <p:sldId id="363" r:id="rId33"/>
    <p:sldId id="364" r:id="rId34"/>
    <p:sldId id="365" r:id="rId35"/>
    <p:sldId id="366" r:id="rId36"/>
    <p:sldId id="268" r:id="rId37"/>
    <p:sldId id="287" r:id="rId38"/>
    <p:sldId id="302" r:id="rId39"/>
    <p:sldId id="288" r:id="rId40"/>
    <p:sldId id="289" r:id="rId41"/>
    <p:sldId id="290" r:id="rId42"/>
    <p:sldId id="294" r:id="rId43"/>
    <p:sldId id="341" r:id="rId44"/>
    <p:sldId id="298" r:id="rId45"/>
    <p:sldId id="300" r:id="rId46"/>
    <p:sldId id="297" r:id="rId47"/>
    <p:sldId id="296" r:id="rId48"/>
    <p:sldId id="303" r:id="rId49"/>
    <p:sldId id="310" r:id="rId50"/>
    <p:sldId id="299" r:id="rId51"/>
    <p:sldId id="354" r:id="rId52"/>
    <p:sldId id="329" r:id="rId53"/>
  </p:sldIdLst>
  <p:sldSz cx="9144000" cy="6858000" type="screen4x3"/>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734" y="78"/>
      </p:cViewPr>
      <p:guideLst>
        <p:guide orient="horz" pos="2160"/>
        <p:guide pos="2880"/>
      </p:guideLst>
    </p:cSldViewPr>
  </p:slideViewPr>
  <p:notesTextViewPr>
    <p:cViewPr>
      <p:scale>
        <a:sx n="100" d="100"/>
        <a:sy n="100" d="100"/>
      </p:scale>
      <p:origin x="0" y="0"/>
    </p:cViewPr>
  </p:notesTextViewPr>
  <p:sorterViewPr>
    <p:cViewPr>
      <p:scale>
        <a:sx n="138" d="100"/>
        <a:sy n="13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ADD15C4-4C88-4E50-950B-282B6FE12CCE}" type="datetimeFigureOut">
              <a:rPr lang="zh-CN" altLang="en-US" smtClean="0"/>
              <a:t>2016/7/4</a:t>
            </a:fld>
            <a:endParaRPr lang="zh-CN" altLang="en-US"/>
          </a:p>
        </p:txBody>
      </p:sp>
      <p:sp>
        <p:nvSpPr>
          <p:cNvPr id="4" name="幻灯片图像占位符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2583F26-DD6C-49BB-8A43-551E8FE832AD}" type="slidenum">
              <a:rPr lang="zh-CN" altLang="en-US" smtClean="0"/>
              <a:t>‹#›</a:t>
            </a:fld>
            <a:endParaRPr lang="zh-CN" altLang="en-US"/>
          </a:p>
        </p:txBody>
      </p:sp>
    </p:spTree>
    <p:extLst>
      <p:ext uri="{BB962C8B-B14F-4D97-AF65-F5344CB8AC3E}">
        <p14:creationId xmlns:p14="http://schemas.microsoft.com/office/powerpoint/2010/main" val="3620768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a:t>
            </a:fld>
            <a:endParaRPr lang="zh-CN" altLang="en-US"/>
          </a:p>
        </p:txBody>
      </p:sp>
    </p:spTree>
    <p:extLst>
      <p:ext uri="{BB962C8B-B14F-4D97-AF65-F5344CB8AC3E}">
        <p14:creationId xmlns:p14="http://schemas.microsoft.com/office/powerpoint/2010/main" val="1829788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583F26-DD6C-49BB-8A43-551E8FE832AD}" type="slidenum">
              <a:rPr lang="zh-CN" altLang="en-US" smtClean="0"/>
              <a:t>6</a:t>
            </a:fld>
            <a:endParaRPr lang="zh-CN" altLang="en-US"/>
          </a:p>
        </p:txBody>
      </p:sp>
    </p:spTree>
    <p:extLst>
      <p:ext uri="{BB962C8B-B14F-4D97-AF65-F5344CB8AC3E}">
        <p14:creationId xmlns:p14="http://schemas.microsoft.com/office/powerpoint/2010/main" val="3790368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583F26-DD6C-49BB-8A43-551E8FE832AD}" type="slidenum">
              <a:rPr lang="zh-CN" altLang="en-US" smtClean="0"/>
              <a:t>15</a:t>
            </a:fld>
            <a:endParaRPr lang="zh-CN" altLang="en-US"/>
          </a:p>
        </p:txBody>
      </p:sp>
    </p:spTree>
    <p:extLst>
      <p:ext uri="{BB962C8B-B14F-4D97-AF65-F5344CB8AC3E}">
        <p14:creationId xmlns:p14="http://schemas.microsoft.com/office/powerpoint/2010/main" val="285382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C535C2-69D0-44AF-904D-9F5482FC6FFA}" type="slidenum">
              <a:rPr lang="en-US" altLang="zh-CN"/>
              <a:pPr/>
              <a:t>25</a:t>
            </a:fld>
            <a:endParaRPr lang="en-US" altLang="zh-CN"/>
          </a:p>
        </p:txBody>
      </p:sp>
      <p:sp>
        <p:nvSpPr>
          <p:cNvPr id="462850" name="Rectangle 2"/>
          <p:cNvSpPr>
            <a:spLocks noGrp="1" noRot="1" noChangeAspect="1" noChangeArrowheads="1" noTextEdit="1"/>
          </p:cNvSpPr>
          <p:nvPr>
            <p:ph type="sldImg"/>
          </p:nvPr>
        </p:nvSpPr>
        <p:spPr>
          <a:xfrm>
            <a:off x="679450" y="811213"/>
            <a:ext cx="5380038" cy="4037012"/>
          </a:xfrm>
          <a:ln w="12700" cap="flat"/>
        </p:spPr>
      </p:sp>
      <p:sp>
        <p:nvSpPr>
          <p:cNvPr id="462851" name="Rectangle 3"/>
          <p:cNvSpPr>
            <a:spLocks noGrp="1" noChangeArrowheads="1"/>
          </p:cNvSpPr>
          <p:nvPr>
            <p:ph type="body" idx="1"/>
          </p:nvPr>
        </p:nvSpPr>
        <p:spPr>
          <a:xfrm>
            <a:off x="898489" y="5118423"/>
            <a:ext cx="4940903" cy="4847853"/>
          </a:xfrm>
          <a:ln/>
        </p:spPr>
        <p:txBody>
          <a:bodyPr lIns="92865" tIns="46433" rIns="92865" bIns="46433"/>
          <a:lstStyle/>
          <a:p>
            <a:pPr defTabSz="922338">
              <a:spcBef>
                <a:spcPct val="0"/>
              </a:spcBef>
            </a:pPr>
            <a:endParaRPr lang="zh-CN" altLang="zh-CN" sz="2500"/>
          </a:p>
        </p:txBody>
      </p:sp>
    </p:spTree>
    <p:extLst>
      <p:ext uri="{BB962C8B-B14F-4D97-AF65-F5344CB8AC3E}">
        <p14:creationId xmlns:p14="http://schemas.microsoft.com/office/powerpoint/2010/main" val="3746864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583F26-DD6C-49BB-8A43-551E8FE832AD}" type="slidenum">
              <a:rPr lang="zh-CN" altLang="en-US" smtClean="0"/>
              <a:t>26</a:t>
            </a:fld>
            <a:endParaRPr lang="zh-CN" altLang="en-US"/>
          </a:p>
        </p:txBody>
      </p:sp>
    </p:spTree>
    <p:extLst>
      <p:ext uri="{BB962C8B-B14F-4D97-AF65-F5344CB8AC3E}">
        <p14:creationId xmlns:p14="http://schemas.microsoft.com/office/powerpoint/2010/main" val="2933764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80DAFB-AD82-412A-A6F6-77F285F0CCBF}" type="slidenum">
              <a:rPr lang="en-US" altLang="zh-CN"/>
              <a:pPr/>
              <a:t>32</a:t>
            </a:fld>
            <a:endParaRPr lang="en-US" altLang="zh-CN"/>
          </a:p>
        </p:txBody>
      </p:sp>
      <p:sp>
        <p:nvSpPr>
          <p:cNvPr id="267266" name="Rectangle 2"/>
          <p:cNvSpPr>
            <a:spLocks noGrp="1" noRot="1" noChangeAspect="1" noChangeArrowheads="1" noTextEdit="1"/>
          </p:cNvSpPr>
          <p:nvPr>
            <p:ph type="sldImg"/>
          </p:nvPr>
        </p:nvSpPr>
        <p:spPr>
          <a:xfrm>
            <a:off x="679450" y="811213"/>
            <a:ext cx="5380038" cy="4037012"/>
          </a:xfrm>
          <a:ln w="12700" cap="flat"/>
        </p:spPr>
      </p:sp>
      <p:sp>
        <p:nvSpPr>
          <p:cNvPr id="267267" name="Rectangle 3"/>
          <p:cNvSpPr>
            <a:spLocks noGrp="1" noChangeArrowheads="1"/>
          </p:cNvSpPr>
          <p:nvPr>
            <p:ph type="body" idx="1"/>
          </p:nvPr>
        </p:nvSpPr>
        <p:spPr>
          <a:xfrm>
            <a:off x="898489" y="5118423"/>
            <a:ext cx="4940903" cy="4847853"/>
          </a:xfrm>
          <a:ln/>
        </p:spPr>
        <p:txBody>
          <a:bodyPr lIns="92865" tIns="46433" rIns="92865" bIns="46433"/>
          <a:lstStyle/>
          <a:p>
            <a:pPr defTabSz="922338">
              <a:spcBef>
                <a:spcPct val="0"/>
              </a:spcBef>
            </a:pPr>
            <a:endParaRPr lang="zh-CN" altLang="zh-CN" sz="2500"/>
          </a:p>
        </p:txBody>
      </p:sp>
    </p:spTree>
    <p:extLst>
      <p:ext uri="{BB962C8B-B14F-4D97-AF65-F5344CB8AC3E}">
        <p14:creationId xmlns:p14="http://schemas.microsoft.com/office/powerpoint/2010/main" val="105954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82A76A-800E-47C8-8298-F9E15065B73E}" type="slidenum">
              <a:rPr lang="zh-CN" altLang="en-US" smtClean="0"/>
              <a:t>43</a:t>
            </a:fld>
            <a:endParaRPr lang="zh-CN" altLang="en-US"/>
          </a:p>
        </p:txBody>
      </p:sp>
    </p:spTree>
    <p:extLst>
      <p:ext uri="{BB962C8B-B14F-4D97-AF65-F5344CB8AC3E}">
        <p14:creationId xmlns:p14="http://schemas.microsoft.com/office/powerpoint/2010/main" val="3453294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583F26-DD6C-49BB-8A43-551E8FE832AD}" type="slidenum">
              <a:rPr lang="zh-CN" altLang="en-US" smtClean="0"/>
              <a:t>49</a:t>
            </a:fld>
            <a:endParaRPr lang="zh-CN" altLang="en-US"/>
          </a:p>
        </p:txBody>
      </p:sp>
    </p:spTree>
    <p:extLst>
      <p:ext uri="{BB962C8B-B14F-4D97-AF65-F5344CB8AC3E}">
        <p14:creationId xmlns:p14="http://schemas.microsoft.com/office/powerpoint/2010/main" val="2479967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583F26-DD6C-49BB-8A43-551E8FE832AD}" type="slidenum">
              <a:rPr lang="zh-CN" altLang="en-US" smtClean="0"/>
              <a:t>50</a:t>
            </a:fld>
            <a:endParaRPr lang="zh-CN" altLang="en-US"/>
          </a:p>
        </p:txBody>
      </p:sp>
    </p:spTree>
    <p:extLst>
      <p:ext uri="{BB962C8B-B14F-4D97-AF65-F5344CB8AC3E}">
        <p14:creationId xmlns:p14="http://schemas.microsoft.com/office/powerpoint/2010/main" val="3365443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0A10E1A-AB87-45F5-9168-3170A20FBF0D}" type="datetime1">
              <a:rPr lang="zh-CN" altLang="en-US" smtClean="0"/>
              <a:t>2016/7/4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E0C0E3-F568-41F5-8515-1905B70B5FBB}" type="datetime1">
              <a:rPr lang="zh-CN" altLang="en-US" smtClean="0"/>
              <a:t>2016/7/4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B14197-967E-425F-B7B1-8AE4F16C653C}" type="datetime1">
              <a:rPr lang="zh-CN" altLang="en-US" smtClean="0"/>
              <a:t>2016/7/4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6972560A-E026-4B0A-8630-8AD1878821EB}" type="datetime1">
              <a:rPr lang="zh-CN" altLang="en-US" smtClean="0"/>
              <a:t>2016/7/4</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56FA8043-0D7E-48AD-BF66-8DC30E9F22C7}" type="slidenum">
              <a:rPr lang="en-US" altLang="zh-CN"/>
              <a:pPr>
                <a:defRPr/>
              </a:pPr>
              <a:t>‹#›</a:t>
            </a:fld>
            <a:endParaRPr lang="en-US" altLang="zh-CN"/>
          </a:p>
        </p:txBody>
      </p:sp>
    </p:spTree>
    <p:extLst>
      <p:ext uri="{BB962C8B-B14F-4D97-AF65-F5344CB8AC3E}">
        <p14:creationId xmlns:p14="http://schemas.microsoft.com/office/powerpoint/2010/main" val="2703483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95263" y="228600"/>
            <a:ext cx="8015287" cy="9144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600200"/>
            <a:ext cx="3886200" cy="44196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nvPr>
        </p:nvSpPr>
        <p:spPr>
          <a:xfrm>
            <a:off x="4648200" y="1600200"/>
            <a:ext cx="3886200" cy="4419600"/>
          </a:xfrm>
        </p:spPr>
        <p:txBody>
          <a:bodyPr/>
          <a:lstStyle/>
          <a:p>
            <a:endParaRPr lang="zh-CN" altLang="en-US"/>
          </a:p>
        </p:txBody>
      </p:sp>
      <p:sp>
        <p:nvSpPr>
          <p:cNvPr id="5" name="日期占位符 4"/>
          <p:cNvSpPr>
            <a:spLocks noGrp="1"/>
          </p:cNvSpPr>
          <p:nvPr>
            <p:ph type="dt" sz="half" idx="10"/>
          </p:nvPr>
        </p:nvSpPr>
        <p:spPr>
          <a:xfrm>
            <a:off x="457200" y="6248400"/>
            <a:ext cx="2133600" cy="457200"/>
          </a:xfrm>
        </p:spPr>
        <p:txBody>
          <a:bodyPr/>
          <a:lstStyle>
            <a:lvl1pPr>
              <a:defRPr/>
            </a:lvl1pPr>
          </a:lstStyle>
          <a:p>
            <a:fld id="{6D8A19F6-024A-4ADC-9835-315CDCAF4FB7}" type="datetime1">
              <a:rPr lang="zh-CN" altLang="en-US" smtClean="0"/>
              <a:t>2016/7/4</a:t>
            </a:fld>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zh-CN" altLang="en-US"/>
          </a:p>
        </p:txBody>
      </p:sp>
      <p:sp>
        <p:nvSpPr>
          <p:cNvPr id="7" name="灯片编号占位符 6"/>
          <p:cNvSpPr>
            <a:spLocks noGrp="1"/>
          </p:cNvSpPr>
          <p:nvPr>
            <p:ph type="sldNum" sz="quarter" idx="12"/>
          </p:nvPr>
        </p:nvSpPr>
        <p:spPr>
          <a:xfrm>
            <a:off x="6553200" y="6248400"/>
            <a:ext cx="2133600" cy="457200"/>
          </a:xfrm>
        </p:spPr>
        <p:txBody>
          <a:bodyPr/>
          <a:lstStyle>
            <a:lvl1pPr>
              <a:defRPr/>
            </a:lvl1pPr>
          </a:lstStyle>
          <a:p>
            <a:fld id="{9B55D0BE-69A7-42E4-96CD-9FE268D374B9}" type="slidenum">
              <a:rPr lang="en-US" altLang="zh-CN"/>
              <a:pPr/>
              <a:t>‹#›</a:t>
            </a:fld>
            <a:endParaRPr lang="en-US" altLang="zh-CN"/>
          </a:p>
        </p:txBody>
      </p:sp>
    </p:spTree>
    <p:extLst>
      <p:ext uri="{BB962C8B-B14F-4D97-AF65-F5344CB8AC3E}">
        <p14:creationId xmlns:p14="http://schemas.microsoft.com/office/powerpoint/2010/main" val="4184892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95263" y="228600"/>
            <a:ext cx="8015287" cy="9144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7924800" cy="4419600"/>
          </a:xfrm>
        </p:spPr>
        <p:txBody>
          <a:bodyPr/>
          <a:lstStyle/>
          <a:p>
            <a:endParaRPr lang="zh-CN" altLang="en-US"/>
          </a:p>
        </p:txBody>
      </p:sp>
      <p:sp>
        <p:nvSpPr>
          <p:cNvPr id="4" name="日期占位符 3"/>
          <p:cNvSpPr>
            <a:spLocks noGrp="1"/>
          </p:cNvSpPr>
          <p:nvPr>
            <p:ph type="dt" sz="half" idx="10"/>
          </p:nvPr>
        </p:nvSpPr>
        <p:spPr>
          <a:xfrm>
            <a:off x="457200" y="6248400"/>
            <a:ext cx="2133600" cy="457200"/>
          </a:xfrm>
        </p:spPr>
        <p:txBody>
          <a:bodyPr/>
          <a:lstStyle>
            <a:lvl1pPr>
              <a:defRPr/>
            </a:lvl1pPr>
          </a:lstStyle>
          <a:p>
            <a:fld id="{8AF1AAD3-B8E0-439A-BA32-6EF620C755C7}" type="datetime1">
              <a:rPr lang="zh-CN" altLang="en-US" smtClean="0"/>
              <a:t>2016/7/4</a:t>
            </a:fld>
            <a:endParaRPr lang="en-US" altLang="zh-CN"/>
          </a:p>
        </p:txBody>
      </p:sp>
      <p:sp>
        <p:nvSpPr>
          <p:cNvPr id="5" name="页脚占位符 4"/>
          <p:cNvSpPr>
            <a:spLocks noGrp="1"/>
          </p:cNvSpPr>
          <p:nvPr>
            <p:ph type="ftr" sz="quarter" idx="11"/>
          </p:nvPr>
        </p:nvSpPr>
        <p:spPr>
          <a:xfrm>
            <a:off x="3124200" y="6248400"/>
            <a:ext cx="2895600" cy="457200"/>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248400"/>
            <a:ext cx="2133600" cy="457200"/>
          </a:xfrm>
        </p:spPr>
        <p:txBody>
          <a:bodyPr/>
          <a:lstStyle>
            <a:lvl1pPr>
              <a:defRPr/>
            </a:lvl1pPr>
          </a:lstStyle>
          <a:p>
            <a:fld id="{4849CAD5-0DB5-43FE-8896-9E27559298FD}" type="slidenum">
              <a:rPr lang="en-US" altLang="zh-CN"/>
              <a:pPr/>
              <a:t>‹#›</a:t>
            </a:fld>
            <a:endParaRPr lang="en-US" altLang="zh-CN"/>
          </a:p>
        </p:txBody>
      </p:sp>
    </p:spTree>
    <p:extLst>
      <p:ext uri="{BB962C8B-B14F-4D97-AF65-F5344CB8AC3E}">
        <p14:creationId xmlns:p14="http://schemas.microsoft.com/office/powerpoint/2010/main" val="1406876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CA03F6-DD81-4FFB-937C-E765ABF1816A}" type="datetime1">
              <a:rPr lang="zh-CN" altLang="en-US" smtClean="0"/>
              <a:t>2016/7/4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42465C7-55FC-4937-99A1-F6A2DB7E5ECF}" type="datetime1">
              <a:rPr lang="zh-CN" altLang="en-US" smtClean="0"/>
              <a:t>2016/7/4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7022CC-CC7F-404F-9714-08F005FDDC95}" type="datetime1">
              <a:rPr lang="zh-CN" altLang="en-US" smtClean="0"/>
              <a:t>2016/7/4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DB4EB18-964F-474D-886A-18DEBE544A28}" type="datetime1">
              <a:rPr lang="zh-CN" altLang="en-US" smtClean="0"/>
              <a:t>2016/7/4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11D9A6-BD12-4B0D-9CBB-E1578857D7BD}" type="datetime1">
              <a:rPr lang="zh-CN" altLang="en-US" smtClean="0"/>
              <a:t>2016/7/4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4BF4E2-1A55-49E8-B086-862CE85D9050}" type="datetime1">
              <a:rPr lang="zh-CN" altLang="en-US" smtClean="0"/>
              <a:t>2016/7/4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54E4B78-BCEF-457A-88C1-23310D9082B4}" type="datetime1">
              <a:rPr lang="zh-CN" altLang="en-US" smtClean="0"/>
              <a:t>2016/7/4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3E5202B-B272-4EEE-80D9-E73E2592A58A}" type="datetime1">
              <a:rPr lang="zh-CN" altLang="en-US" smtClean="0"/>
              <a:t>2016/7/4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879020-DA81-4C59-8F41-DFD4ADE5E75B}" type="datetime1">
              <a:rPr lang="zh-CN" altLang="en-US" smtClean="0"/>
              <a:t>2016/7/4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7.jpe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w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8" Type="http://schemas.openxmlformats.org/officeDocument/2006/relationships/image" Target="http://www.aniline.com/catalog/safety_products/glove_latex_powdered_buy.jpg" TargetMode="External"/><Relationship Id="rId3" Type="http://schemas.openxmlformats.org/officeDocument/2006/relationships/image" Target="../media/image10.png"/><Relationship Id="rId7" Type="http://schemas.openxmlformats.org/officeDocument/2006/relationships/image" Target="../media/image57.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hyperlink" Target="http://www.aniline.com/catalog/safety_products/buy_gloves_rubber_latex.html" TargetMode="External"/><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10.png"/><Relationship Id="rId7" Type="http://schemas.openxmlformats.org/officeDocument/2006/relationships/image" Target="../media/image6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59.jpeg"/><Relationship Id="rId9" Type="http://schemas.openxmlformats.org/officeDocument/2006/relationships/image" Target="../media/image64.jpeg"/></Relationships>
</file>

<file path=ppt/slides/_rels/slide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0.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7.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6.wmf"/><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image" Target="../media/image17.w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979712" y="1988840"/>
            <a:ext cx="6693381" cy="1046436"/>
          </a:xfrm>
          <a:prstGeom prst="rect">
            <a:avLst/>
          </a:prstGeom>
          <a:noFill/>
        </p:spPr>
        <p:txBody>
          <a:bodyPr wrap="square" lIns="121917" tIns="60958" rIns="121917" bIns="60958" rtlCol="0">
            <a:spAutoFit/>
          </a:bodyPr>
          <a:lstStyle/>
          <a:p>
            <a:pPr algn="ctr"/>
            <a:r>
              <a:rPr lang="zh-CN" altLang="en-US" sz="6000" b="1" dirty="0" smtClean="0">
                <a:solidFill>
                  <a:srgbClr val="07A096"/>
                </a:solidFill>
                <a:latin typeface="微软雅黑" panose="020B0503020204020204" pitchFamily="34" charset="-122"/>
                <a:ea typeface="微软雅黑" panose="020B0503020204020204" pitchFamily="34" charset="-122"/>
                <a:cs typeface="经典特宋简" panose="02010609010101010101" pitchFamily="49" charset="-122"/>
              </a:rPr>
              <a:t>生物安全</a:t>
            </a:r>
            <a:endParaRPr lang="zh-CN" altLang="en-US" sz="6000" b="1" dirty="0">
              <a:solidFill>
                <a:srgbClr val="07A096"/>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18" name="六边形 17"/>
          <p:cNvSpPr/>
          <p:nvPr/>
        </p:nvSpPr>
        <p:spPr>
          <a:xfrm rot="16200000">
            <a:off x="1259123" y="1132514"/>
            <a:ext cx="1453660" cy="1368151"/>
          </a:xfrm>
          <a:prstGeom prst="hexagon">
            <a:avLst/>
          </a:prstGeom>
          <a:noFill/>
          <a:ln w="15875" cap="rnd">
            <a:solidFill>
              <a:srgbClr val="07A096"/>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0" name="六边形 19"/>
          <p:cNvSpPr/>
          <p:nvPr/>
        </p:nvSpPr>
        <p:spPr>
          <a:xfrm rot="16200000">
            <a:off x="389122" y="1652388"/>
            <a:ext cx="1174012" cy="1104952"/>
          </a:xfrm>
          <a:prstGeom prst="hexagon">
            <a:avLst/>
          </a:prstGeom>
          <a:noFill/>
          <a:ln w="15875" cap="rnd">
            <a:solidFill>
              <a:srgbClr val="07A096"/>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1" name="六边形 20"/>
          <p:cNvSpPr/>
          <p:nvPr/>
        </p:nvSpPr>
        <p:spPr>
          <a:xfrm rot="16200000">
            <a:off x="941601" y="2193507"/>
            <a:ext cx="1174012" cy="1104952"/>
          </a:xfrm>
          <a:prstGeom prst="hexagon">
            <a:avLst/>
          </a:prstGeom>
          <a:noFill/>
          <a:ln w="15875" cap="rnd">
            <a:solidFill>
              <a:srgbClr val="07A096"/>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4" name="文本框 23"/>
          <p:cNvSpPr txBox="1"/>
          <p:nvPr/>
        </p:nvSpPr>
        <p:spPr>
          <a:xfrm>
            <a:off x="232452" y="5937427"/>
            <a:ext cx="8516261" cy="615549"/>
          </a:xfrm>
          <a:prstGeom prst="rect">
            <a:avLst/>
          </a:prstGeom>
          <a:noFill/>
        </p:spPr>
        <p:txBody>
          <a:bodyPr wrap="square" lIns="121917" tIns="60958" rIns="121917" bIns="60958" rtlCol="0">
            <a:spAutoFit/>
          </a:bodyPr>
          <a:lstStyle/>
          <a:p>
            <a:pPr algn="ctr"/>
            <a:r>
              <a:rPr lang="zh-CN" altLang="en-US" sz="3200" dirty="0" smtClean="0">
                <a:solidFill>
                  <a:srgbClr val="07A096"/>
                </a:solidFill>
                <a:latin typeface="华文琥珀" panose="02010800040101010101" pitchFamily="2" charset="-122"/>
                <a:ea typeface="华文琥珀" panose="02010800040101010101" pitchFamily="2" charset="-122"/>
              </a:rPr>
              <a:t>资产与实验室管理处    复旦大学</a:t>
            </a:r>
            <a:r>
              <a:rPr lang="en-US" altLang="zh-CN" sz="3200" dirty="0">
                <a:solidFill>
                  <a:srgbClr val="07A096"/>
                </a:solidFill>
                <a:latin typeface="华文琥珀" panose="02010800040101010101" pitchFamily="2" charset="-122"/>
                <a:ea typeface="华文琥珀" panose="02010800040101010101" pitchFamily="2" charset="-122"/>
              </a:rPr>
              <a:t>BSL-3</a:t>
            </a:r>
            <a:r>
              <a:rPr lang="zh-CN" altLang="en-US" sz="3200" dirty="0">
                <a:solidFill>
                  <a:srgbClr val="07A096"/>
                </a:solidFill>
                <a:latin typeface="华文琥珀" panose="02010800040101010101" pitchFamily="2" charset="-122"/>
                <a:ea typeface="华文琥珀" panose="02010800040101010101" pitchFamily="2" charset="-122"/>
              </a:rPr>
              <a:t>实验室</a:t>
            </a:r>
          </a:p>
        </p:txBody>
      </p:sp>
      <p:sp>
        <p:nvSpPr>
          <p:cNvPr id="2" name="矩形 1"/>
          <p:cNvSpPr/>
          <p:nvPr/>
        </p:nvSpPr>
        <p:spPr>
          <a:xfrm>
            <a:off x="170538" y="3287871"/>
            <a:ext cx="3248937" cy="430883"/>
          </a:xfrm>
          <a:prstGeom prst="rect">
            <a:avLst/>
          </a:prstGeom>
        </p:spPr>
        <p:txBody>
          <a:bodyPr wrap="square" lIns="121917" tIns="60958" rIns="121917" bIns="60958">
            <a:spAutoFit/>
          </a:bodyPr>
          <a:lstStyle/>
          <a:p>
            <a:r>
              <a:rPr lang="zh-CN" altLang="en-US" sz="2000" dirty="0">
                <a:solidFill>
                  <a:srgbClr val="FFC000"/>
                </a:solidFill>
                <a:latin typeface="华文行楷" panose="02010800040101010101" pitchFamily="2" charset="-122"/>
                <a:ea typeface="华文行楷" panose="02010800040101010101" pitchFamily="2" charset="-122"/>
              </a:rPr>
              <a:t>博学而</a:t>
            </a:r>
            <a:r>
              <a:rPr lang="zh-CN" altLang="en-US" sz="2000" dirty="0" smtClean="0">
                <a:solidFill>
                  <a:srgbClr val="FFC000"/>
                </a:solidFill>
                <a:latin typeface="华文行楷" panose="02010800040101010101" pitchFamily="2" charset="-122"/>
                <a:ea typeface="华文行楷" panose="02010800040101010101" pitchFamily="2" charset="-122"/>
              </a:rPr>
              <a:t>笃志      切</a:t>
            </a:r>
            <a:r>
              <a:rPr lang="zh-CN" altLang="en-US" sz="2000" dirty="0">
                <a:solidFill>
                  <a:srgbClr val="FFC000"/>
                </a:solidFill>
                <a:latin typeface="华文行楷" panose="02010800040101010101" pitchFamily="2" charset="-122"/>
                <a:ea typeface="华文行楷" panose="02010800040101010101" pitchFamily="2" charset="-122"/>
              </a:rPr>
              <a:t>问而近</a:t>
            </a:r>
            <a:r>
              <a:rPr lang="zh-CN" altLang="en-US" sz="2000" dirty="0" smtClean="0">
                <a:solidFill>
                  <a:srgbClr val="FFC000"/>
                </a:solidFill>
                <a:latin typeface="华文行楷" panose="02010800040101010101" pitchFamily="2" charset="-122"/>
                <a:ea typeface="华文行楷" panose="02010800040101010101" pitchFamily="2" charset="-122"/>
              </a:rPr>
              <a:t>思 </a:t>
            </a:r>
            <a:endParaRPr lang="zh-CN" altLang="en-US" sz="2000" dirty="0">
              <a:solidFill>
                <a:srgbClr val="FFC000"/>
              </a:solidFill>
              <a:latin typeface="华文行楷" panose="02010800040101010101" pitchFamily="2" charset="-122"/>
              <a:ea typeface="华文行楷" panose="02010800040101010101" pitchFamily="2" charset="-122"/>
            </a:endParaRPr>
          </a:p>
        </p:txBody>
      </p:sp>
      <p:pic>
        <p:nvPicPr>
          <p:cNvPr id="3" name="Picture 3" descr="C:\Users\john\Desktop\germs-or-bacter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08" y="3716190"/>
            <a:ext cx="3059832" cy="19167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john\Desktop\u=4010599091,3712872662&amp;fm=21&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9902" y="3717032"/>
            <a:ext cx="2866416" cy="1915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C:\Users\john\Desktop\5486ad1661c9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0" y="3713113"/>
            <a:ext cx="3064320" cy="19152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
          <p:cNvSpPr txBox="1">
            <a:spLocks noChangeArrowheads="1"/>
          </p:cNvSpPr>
          <p:nvPr/>
        </p:nvSpPr>
        <p:spPr bwMode="auto">
          <a:xfrm>
            <a:off x="250825" y="331788"/>
            <a:ext cx="31686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ea typeface="黑体" panose="02010609060101010101" pitchFamily="49" charset="-122"/>
              </a:defRPr>
            </a:lvl1pPr>
            <a:lvl2pPr indent="-182563">
              <a:spcBef>
                <a:spcPct val="20000"/>
              </a:spcBef>
              <a:buClr>
                <a:schemeClr val="tx2"/>
              </a:buClr>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2pPr>
            <a:lvl3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3pPr>
            <a:lvl4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4pPr>
            <a:lvl5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5pPr>
            <a:lvl6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6pPr>
            <a:lvl7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7pPr>
            <a:lvl8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8pPr>
            <a:lvl9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9pPr>
          </a:lstStyle>
          <a:p>
            <a:pPr eaLnBrk="1" hangingPunct="1">
              <a:lnSpc>
                <a:spcPct val="120000"/>
              </a:lnSpc>
              <a:spcBef>
                <a:spcPct val="0"/>
              </a:spcBef>
              <a:spcAft>
                <a:spcPct val="0"/>
              </a:spcAft>
              <a:buFontTx/>
              <a:buNone/>
            </a:pPr>
            <a:r>
              <a:rPr lang="zh-CN" altLang="en-US" b="0" dirty="0">
                <a:solidFill>
                  <a:srgbClr val="C00000"/>
                </a:solidFill>
                <a:latin typeface="Adobe 黑体 Std R" pitchFamily="34" charset="-122"/>
                <a:ea typeface="Adobe 黑体 Std R" pitchFamily="34" charset="-122"/>
              </a:rPr>
              <a:t>复旦大学实验室安全教育材料</a:t>
            </a:r>
            <a:r>
              <a:rPr lang="zh-CN" altLang="en-US" b="0" dirty="0" smtClean="0">
                <a:solidFill>
                  <a:srgbClr val="C00000"/>
                </a:solidFill>
                <a:latin typeface="Adobe 黑体 Std R" pitchFamily="34" charset="-122"/>
                <a:ea typeface="Adobe 黑体 Std R" pitchFamily="34" charset="-122"/>
              </a:rPr>
              <a:t>之</a:t>
            </a:r>
            <a:r>
              <a:rPr lang="zh-CN" altLang="en-US" b="0" dirty="0">
                <a:solidFill>
                  <a:srgbClr val="C00000"/>
                </a:solidFill>
                <a:latin typeface="Adobe 黑体 Std R" pitchFamily="34" charset="-122"/>
                <a:ea typeface="Adobe 黑体 Std R" pitchFamily="34" charset="-122"/>
              </a:rPr>
              <a:t>十</a:t>
            </a:r>
            <a:endParaRPr lang="zh-CN" altLang="en-US" b="0" dirty="0">
              <a:solidFill>
                <a:srgbClr val="C00000"/>
              </a:solidFill>
              <a:latin typeface="Adobe 黑体 Std R" pitchFamily="34" charset="-122"/>
              <a:ea typeface="Adobe 黑体 Std R" pitchFamily="34" charset="-122"/>
            </a:endParaRPr>
          </a:p>
        </p:txBody>
      </p:sp>
      <p:grpSp>
        <p:nvGrpSpPr>
          <p:cNvPr id="14" name="组合 13"/>
          <p:cNvGrpSpPr/>
          <p:nvPr/>
        </p:nvGrpSpPr>
        <p:grpSpPr>
          <a:xfrm>
            <a:off x="6151563" y="333375"/>
            <a:ext cx="2597150" cy="898525"/>
            <a:chOff x="6151563" y="333375"/>
            <a:chExt cx="2597150" cy="898525"/>
          </a:xfrm>
        </p:grpSpPr>
        <p:pic>
          <p:nvPicPr>
            <p:cNvPr id="15" name="Picture 5" descr="1"/>
            <p:cNvPicPr>
              <a:picLocks noChangeAspect="1" noChangeArrowheads="1"/>
            </p:cNvPicPr>
            <p:nvPr/>
          </p:nvPicPr>
          <p:blipFill>
            <a:blip r:embed="rId6" cstate="print">
              <a:extLst>
                <a:ext uri="{28A0092B-C50C-407E-A947-70E740481C1C}">
                  <a14:useLocalDpi xmlns:a14="http://schemas.microsoft.com/office/drawing/2010/main" val="0"/>
                </a:ext>
              </a:extLst>
            </a:blip>
            <a:srcRect l="5745" t="53578" r="5443" b="10664"/>
            <a:stretch>
              <a:fillRect/>
            </a:stretch>
          </p:blipFill>
          <p:spPr bwMode="auto">
            <a:xfrm>
              <a:off x="6913778" y="333375"/>
              <a:ext cx="1668463"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6" descr="1"/>
            <p:cNvPicPr>
              <a:picLocks noChangeAspect="1" noChangeArrowheads="1"/>
            </p:cNvPicPr>
            <p:nvPr/>
          </p:nvPicPr>
          <p:blipFill>
            <a:blip r:embed="rId6" cstate="print">
              <a:extLst>
                <a:ext uri="{28A0092B-C50C-407E-A947-70E740481C1C}">
                  <a14:useLocalDpi xmlns:a14="http://schemas.microsoft.com/office/drawing/2010/main" val="0"/>
                </a:ext>
              </a:extLst>
            </a:blip>
            <a:srcRect l="25549" t="2730" r="27061" b="45985"/>
            <a:stretch>
              <a:fillRect/>
            </a:stretch>
          </p:blipFill>
          <p:spPr bwMode="auto">
            <a:xfrm>
              <a:off x="6151563" y="463550"/>
              <a:ext cx="6826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
            <p:cNvSpPr txBox="1">
              <a:spLocks noChangeArrowheads="1"/>
            </p:cNvSpPr>
            <p:nvPr/>
          </p:nvSpPr>
          <p:spPr bwMode="auto">
            <a:xfrm>
              <a:off x="6864350" y="923925"/>
              <a:ext cx="1884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ea typeface="黑体" panose="02010609060101010101" pitchFamily="49" charset="-122"/>
                </a:defRPr>
              </a:lvl1pPr>
              <a:lvl2pPr indent="-182563">
                <a:spcBef>
                  <a:spcPct val="20000"/>
                </a:spcBef>
                <a:buClr>
                  <a:schemeClr val="tx2"/>
                </a:buClr>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2pPr>
              <a:lvl3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3pPr>
              <a:lvl4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4pPr>
              <a:lvl5pPr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5pPr>
              <a:lvl6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6pPr>
              <a:lvl7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7pPr>
              <a:lvl8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8pPr>
              <a:lvl9pPr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9pPr>
            </a:lstStyle>
            <a:p>
              <a:pPr eaLnBrk="1" hangingPunct="1">
                <a:spcBef>
                  <a:spcPct val="0"/>
                </a:spcBef>
                <a:spcAft>
                  <a:spcPct val="0"/>
                </a:spcAft>
                <a:buFontTx/>
                <a:buNone/>
              </a:pPr>
              <a:r>
                <a:rPr lang="en-US" altLang="zh-CN" sz="1400" b="0" dirty="0" err="1">
                  <a:solidFill>
                    <a:srgbClr val="C00000"/>
                  </a:solidFill>
                  <a:latin typeface="Stencil" panose="040409050D0802020404" pitchFamily="82" charset="0"/>
                  <a:ea typeface="华文彩云" panose="02010800040101010101" pitchFamily="2" charset="-122"/>
                </a:rPr>
                <a:t>Fudan</a:t>
              </a:r>
              <a:r>
                <a:rPr lang="en-US" altLang="zh-CN" sz="1400" b="0" dirty="0">
                  <a:solidFill>
                    <a:srgbClr val="C00000"/>
                  </a:solidFill>
                  <a:latin typeface="Stencil" panose="040409050D0802020404" pitchFamily="82" charset="0"/>
                  <a:ea typeface="华文彩云" panose="02010800040101010101" pitchFamily="2" charset="-122"/>
                </a:rPr>
                <a:t> University</a:t>
              </a:r>
              <a:endParaRPr lang="zh-CN" altLang="en-US" sz="1400" b="0" dirty="0">
                <a:solidFill>
                  <a:srgbClr val="C00000"/>
                </a:solidFill>
                <a:latin typeface="Stencil" panose="040409050D0802020404" pitchFamily="82" charset="0"/>
                <a:ea typeface="华文彩云" panose="02010800040101010101" pitchFamily="2" charset="-122"/>
              </a:endParaRPr>
            </a:p>
          </p:txBody>
        </p:sp>
      </p:grpSp>
      <p:sp>
        <p:nvSpPr>
          <p:cNvPr id="6" name="灯片编号占位符 5"/>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958932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7" name="Group 14"/>
          <p:cNvGrpSpPr>
            <a:grpSpLocks/>
          </p:cNvGrpSpPr>
          <p:nvPr/>
        </p:nvGrpSpPr>
        <p:grpSpPr bwMode="auto">
          <a:xfrm>
            <a:off x="305985" y="2194467"/>
            <a:ext cx="4664075" cy="4258869"/>
            <a:chOff x="-1697" y="-656"/>
            <a:chExt cx="3233" cy="3157"/>
          </a:xfrm>
        </p:grpSpPr>
        <p:pic>
          <p:nvPicPr>
            <p:cNvPr id="72718" name="Picture 5" descr="BSL1_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7" y="-656"/>
              <a:ext cx="3233" cy="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9" name="Text Box 8"/>
            <p:cNvSpPr txBox="1">
              <a:spLocks noChangeArrowheads="1"/>
            </p:cNvSpPr>
            <p:nvPr/>
          </p:nvSpPr>
          <p:spPr bwMode="auto">
            <a:xfrm>
              <a:off x="-1304" y="2159"/>
              <a:ext cx="1256" cy="34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b="1" dirty="0" smtClean="0">
                  <a:latin typeface="Calibri" panose="020F0502020204030204" pitchFamily="34" charset="0"/>
                </a:rPr>
                <a:t>BSL-1</a:t>
              </a:r>
              <a:r>
                <a:rPr lang="zh-CN" altLang="en-US" sz="2400" b="1" dirty="0" smtClean="0">
                  <a:latin typeface="Calibri" panose="020F0502020204030204" pitchFamily="34" charset="0"/>
                </a:rPr>
                <a:t>实验室</a:t>
              </a:r>
              <a:endParaRPr lang="en-US" altLang="zh-CN" sz="2400" b="1" dirty="0">
                <a:latin typeface="Calibri" panose="020F0502020204030204" pitchFamily="34" charset="0"/>
              </a:endParaRPr>
            </a:p>
          </p:txBody>
        </p:sp>
      </p:grpSp>
      <p:grpSp>
        <p:nvGrpSpPr>
          <p:cNvPr id="3" name="Group 15"/>
          <p:cNvGrpSpPr>
            <a:grpSpLocks/>
          </p:cNvGrpSpPr>
          <p:nvPr/>
        </p:nvGrpSpPr>
        <p:grpSpPr bwMode="auto">
          <a:xfrm>
            <a:off x="4685729" y="2164847"/>
            <a:ext cx="4422775" cy="3716338"/>
            <a:chOff x="2671" y="1724"/>
            <a:chExt cx="2786" cy="2341"/>
          </a:xfrm>
        </p:grpSpPr>
        <p:pic>
          <p:nvPicPr>
            <p:cNvPr id="72716" name="Picture 6" descr="BSL2_c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1" y="1724"/>
              <a:ext cx="2786" cy="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7" name="Text Box 7"/>
            <p:cNvSpPr txBox="1">
              <a:spLocks noChangeArrowheads="1"/>
            </p:cNvSpPr>
            <p:nvPr/>
          </p:nvSpPr>
          <p:spPr bwMode="auto">
            <a:xfrm>
              <a:off x="4275" y="3396"/>
              <a:ext cx="1141" cy="29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b="1" dirty="0" smtClean="0">
                  <a:latin typeface="Calibri" panose="020F0502020204030204" pitchFamily="34" charset="0"/>
                </a:rPr>
                <a:t>BSL-2</a:t>
              </a:r>
              <a:r>
                <a:rPr lang="zh-CN" altLang="en-US" sz="2400" b="1" dirty="0" smtClean="0">
                  <a:latin typeface="Calibri" panose="020F0502020204030204" pitchFamily="34" charset="0"/>
                </a:rPr>
                <a:t>实验室</a:t>
              </a:r>
              <a:endParaRPr lang="en-US" altLang="zh-CN" sz="2400" b="1" dirty="0">
                <a:latin typeface="Calibri" panose="020F0502020204030204" pitchFamily="34" charset="0"/>
              </a:endParaRPr>
            </a:p>
          </p:txBody>
        </p:sp>
      </p:grpSp>
      <p:grpSp>
        <p:nvGrpSpPr>
          <p:cNvPr id="72710" name="组合 1"/>
          <p:cNvGrpSpPr>
            <a:grpSpLocks/>
          </p:cNvGrpSpPr>
          <p:nvPr/>
        </p:nvGrpSpPr>
        <p:grpSpPr bwMode="auto">
          <a:xfrm>
            <a:off x="6802065" y="1742901"/>
            <a:ext cx="1730375" cy="1334395"/>
            <a:chOff x="6514033" y="2138692"/>
            <a:chExt cx="1730375" cy="1334394"/>
          </a:xfrm>
        </p:grpSpPr>
        <p:sp>
          <p:nvSpPr>
            <p:cNvPr id="72712" name="AutoShape 10"/>
            <p:cNvSpPr>
              <a:spLocks noChangeArrowheads="1"/>
            </p:cNvSpPr>
            <p:nvPr/>
          </p:nvSpPr>
          <p:spPr bwMode="auto">
            <a:xfrm rot="6884735">
              <a:off x="6664135" y="2982661"/>
              <a:ext cx="874650" cy="106200"/>
            </a:xfrm>
            <a:prstGeom prst="rightArrow">
              <a:avLst>
                <a:gd name="adj1" fmla="val 50000"/>
                <a:gd name="adj2" fmla="val 250604"/>
              </a:avLst>
            </a:prstGeom>
            <a:solidFill>
              <a:srgbClr val="0000FF"/>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latin typeface="Calibri" panose="020F0502020204030204" pitchFamily="34" charset="0"/>
              </a:endParaRPr>
            </a:p>
          </p:txBody>
        </p:sp>
        <p:sp>
          <p:nvSpPr>
            <p:cNvPr id="359436" name="Text Box 12"/>
            <p:cNvSpPr txBox="1">
              <a:spLocks noChangeArrowheads="1"/>
            </p:cNvSpPr>
            <p:nvPr/>
          </p:nvSpPr>
          <p:spPr bwMode="auto">
            <a:xfrm>
              <a:off x="6514033" y="2138692"/>
              <a:ext cx="1730375" cy="461963"/>
            </a:xfrm>
            <a:prstGeom prst="rect">
              <a:avLst/>
            </a:prstGeom>
            <a:noFill/>
            <a:ln w="9525" algn="ctr">
              <a:solidFill>
                <a:srgbClr val="C00000"/>
              </a:solidFill>
              <a:miter lim="800000"/>
              <a:headEnd/>
              <a:tailEnd/>
            </a:ln>
            <a:effectLst/>
          </p:spPr>
          <p:txBody>
            <a:bodyPr wrap="none">
              <a:spAutoFit/>
            </a:bodyPr>
            <a:lstStyle/>
            <a:p>
              <a:pPr eaLnBrk="1" hangingPunct="1">
                <a:defRPr/>
              </a:pPr>
              <a:r>
                <a:rPr lang="zh-CN" altLang="en-US" sz="2400" b="1" dirty="0">
                  <a:latin typeface="+mn-lt"/>
                  <a:ea typeface="黑体" pitchFamily="2" charset="-122"/>
                </a:rPr>
                <a:t>生物安全柜</a:t>
              </a:r>
            </a:p>
          </p:txBody>
        </p:sp>
      </p:grpSp>
      <p:sp>
        <p:nvSpPr>
          <p:cNvPr id="72711" name="TextBox 13"/>
          <p:cNvSpPr txBox="1">
            <a:spLocks noChangeArrowheads="1"/>
          </p:cNvSpPr>
          <p:nvPr/>
        </p:nvSpPr>
        <p:spPr bwMode="auto">
          <a:xfrm>
            <a:off x="4943475" y="5829126"/>
            <a:ext cx="3570287"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b="1" dirty="0" smtClean="0">
                <a:solidFill>
                  <a:srgbClr val="C00000"/>
                </a:solidFill>
                <a:latin typeface="黑体" panose="02010609060101010101" pitchFamily="49" charset="-122"/>
                <a:ea typeface="黑体" panose="02010609060101010101" pitchFamily="49" charset="-122"/>
              </a:rPr>
              <a:t>+ </a:t>
            </a:r>
            <a:r>
              <a:rPr lang="zh-CN" altLang="en-US" sz="2400" b="1" dirty="0" smtClean="0">
                <a:solidFill>
                  <a:srgbClr val="C00000"/>
                </a:solidFill>
                <a:latin typeface="黑体" panose="02010609060101010101" pitchFamily="49" charset="-122"/>
                <a:ea typeface="黑体" panose="02010609060101010101" pitchFamily="49" charset="-122"/>
              </a:rPr>
              <a:t>管理制度 </a:t>
            </a:r>
            <a:r>
              <a:rPr lang="en-US" altLang="zh-CN" sz="2400" b="1" dirty="0" smtClean="0">
                <a:solidFill>
                  <a:srgbClr val="C00000"/>
                </a:solidFill>
                <a:latin typeface="黑体" panose="02010609060101010101" pitchFamily="49" charset="-122"/>
                <a:ea typeface="黑体" panose="02010609060101010101" pitchFamily="49" charset="-122"/>
              </a:rPr>
              <a:t>+ </a:t>
            </a:r>
            <a:r>
              <a:rPr lang="zh-CN" altLang="en-US" sz="2400" b="1" dirty="0" smtClean="0">
                <a:solidFill>
                  <a:srgbClr val="C00000"/>
                </a:solidFill>
                <a:latin typeface="黑体" panose="02010609060101010101" pitchFamily="49" charset="-122"/>
                <a:ea typeface="黑体" panose="02010609060101010101" pitchFamily="49" charset="-122"/>
              </a:rPr>
              <a:t>健康</a:t>
            </a:r>
            <a:r>
              <a:rPr lang="zh-CN" altLang="en-US" sz="2400" b="1" dirty="0">
                <a:solidFill>
                  <a:srgbClr val="C00000"/>
                </a:solidFill>
                <a:latin typeface="黑体" panose="02010609060101010101" pitchFamily="49" charset="-122"/>
                <a:ea typeface="黑体" panose="02010609060101010101" pitchFamily="49" charset="-122"/>
              </a:rPr>
              <a:t>监督</a:t>
            </a:r>
            <a:endParaRPr lang="en-US" altLang="zh-CN" sz="2400" b="1" dirty="0">
              <a:solidFill>
                <a:srgbClr val="C00000"/>
              </a:solidFill>
              <a:latin typeface="黑体" panose="02010609060101010101" pitchFamily="49" charset="-122"/>
              <a:ea typeface="黑体" panose="02010609060101010101" pitchFamily="49" charset="-122"/>
            </a:endParaRPr>
          </a:p>
          <a:p>
            <a:pPr eaLnBrk="1" hangingPunct="1">
              <a:spcBef>
                <a:spcPts val="1200"/>
              </a:spcBef>
              <a:buFontTx/>
              <a:buNone/>
            </a:pPr>
            <a:r>
              <a:rPr lang="zh-CN" altLang="en-US" sz="2400" b="1" dirty="0">
                <a:latin typeface="黑体" panose="02010609060101010101" pitchFamily="49" charset="-122"/>
                <a:ea typeface="黑体" panose="02010609060101010101" pitchFamily="49" charset="-122"/>
              </a:rPr>
              <a:t>应到当地卫生监督所备案</a:t>
            </a:r>
          </a:p>
        </p:txBody>
      </p:sp>
      <p:sp>
        <p:nvSpPr>
          <p:cNvPr id="2" name="右箭头 1"/>
          <p:cNvSpPr/>
          <p:nvPr/>
        </p:nvSpPr>
        <p:spPr>
          <a:xfrm rot="16938898">
            <a:off x="4563601" y="4964859"/>
            <a:ext cx="812918" cy="45719"/>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3"/>
          <p:cNvSpPr txBox="1">
            <a:spLocks noChangeArrowheads="1"/>
          </p:cNvSpPr>
          <p:nvPr/>
        </p:nvSpPr>
        <p:spPr bwMode="auto">
          <a:xfrm>
            <a:off x="3756069" y="5177590"/>
            <a:ext cx="2351926" cy="461665"/>
          </a:xfrm>
          <a:prstGeom prst="rect">
            <a:avLst/>
          </a:prstGeom>
          <a:solidFill>
            <a:schemeClr val="bg1"/>
          </a:solidFill>
          <a:ln>
            <a:solidFill>
              <a:srgbClr val="00B0F0"/>
            </a:solidFill>
          </a:ln>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dirty="0" smtClean="0">
                <a:solidFill>
                  <a:srgbClr val="C00000"/>
                </a:solidFill>
                <a:latin typeface="黑体" panose="02010609060101010101" pitchFamily="49" charset="-122"/>
                <a:ea typeface="黑体" panose="02010609060101010101" pitchFamily="49" charset="-122"/>
              </a:rPr>
              <a:t>高压蒸汽灭菌器</a:t>
            </a:r>
            <a:endParaRPr lang="zh-CN" altLang="en-US" sz="2400" b="1" dirty="0">
              <a:latin typeface="黑体" panose="02010609060101010101" pitchFamily="49" charset="-122"/>
              <a:ea typeface="黑体" panose="02010609060101010101" pitchFamily="49" charset="-122"/>
            </a:endParaRPr>
          </a:p>
        </p:txBody>
      </p:sp>
      <p:sp>
        <p:nvSpPr>
          <p:cNvPr id="19" name="Rectangle 2"/>
          <p:cNvSpPr txBox="1">
            <a:spLocks noChangeArrowheads="1"/>
          </p:cNvSpPr>
          <p:nvPr/>
        </p:nvSpPr>
        <p:spPr>
          <a:xfrm>
            <a:off x="114151" y="1632543"/>
            <a:ext cx="6042025" cy="51659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800" b="1" dirty="0" smtClean="0">
                <a:solidFill>
                  <a:srgbClr val="C00000"/>
                </a:solidFill>
                <a:latin typeface="+mn-lt"/>
                <a:ea typeface="黑体" pitchFamily="2" charset="-122"/>
              </a:rPr>
              <a:t>生物安全实验室</a:t>
            </a:r>
            <a:r>
              <a:rPr lang="zh-CN" altLang="en-US" sz="2800" b="1" dirty="0">
                <a:solidFill>
                  <a:srgbClr val="C00000"/>
                </a:solidFill>
                <a:latin typeface="黑体" panose="02010609060101010101" pitchFamily="49" charset="-122"/>
                <a:ea typeface="黑体" panose="02010609060101010101" pitchFamily="49" charset="-122"/>
              </a:rPr>
              <a:t>防护水平不同的关键</a:t>
            </a:r>
            <a:r>
              <a:rPr lang="zh-CN" altLang="en-US" sz="2800" b="1" dirty="0" smtClean="0">
                <a:solidFill>
                  <a:srgbClr val="C00000"/>
                </a:solidFill>
                <a:latin typeface="黑体" panose="02010609060101010101" pitchFamily="49" charset="-122"/>
                <a:ea typeface="黑体" panose="02010609060101010101" pitchFamily="49" charset="-122"/>
              </a:rPr>
              <a:t>点</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4" name="灯片编号占位符 3"/>
          <p:cNvSpPr>
            <a:spLocks noGrp="1"/>
          </p:cNvSpPr>
          <p:nvPr>
            <p:ph type="sldNum" sz="quarter" idx="12"/>
          </p:nvPr>
        </p:nvSpPr>
        <p:spPr/>
        <p:txBody>
          <a:bodyPr/>
          <a:lstStyle/>
          <a:p>
            <a:pPr>
              <a:defRPr/>
            </a:pPr>
            <a:fld id="{56FA8043-0D7E-48AD-BF66-8DC30E9F22C7}" type="slidenum">
              <a:rPr lang="en-US" altLang="zh-CN" smtClean="0"/>
              <a:pPr>
                <a:defRPr/>
              </a:pPr>
              <a:t>10</a:t>
            </a:fld>
            <a:endParaRPr lang="en-US" altLang="zh-CN"/>
          </a:p>
        </p:txBody>
      </p:sp>
      <p:sp>
        <p:nvSpPr>
          <p:cNvPr id="16"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矩形 1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1" name="Picture 2" descr="C:\Users\john\Desktop\02f58PICYmX_10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007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1" name="Group 15"/>
          <p:cNvGrpSpPr>
            <a:grpSpLocks/>
          </p:cNvGrpSpPr>
          <p:nvPr/>
        </p:nvGrpSpPr>
        <p:grpSpPr bwMode="auto">
          <a:xfrm>
            <a:off x="3276224" y="1440830"/>
            <a:ext cx="5329238" cy="5372546"/>
            <a:chOff x="984" y="-106"/>
            <a:chExt cx="4468" cy="4320"/>
          </a:xfrm>
        </p:grpSpPr>
        <p:grpSp>
          <p:nvGrpSpPr>
            <p:cNvPr id="73747" name="Group 13"/>
            <p:cNvGrpSpPr>
              <a:grpSpLocks/>
            </p:cNvGrpSpPr>
            <p:nvPr/>
          </p:nvGrpSpPr>
          <p:grpSpPr bwMode="auto">
            <a:xfrm>
              <a:off x="984" y="-106"/>
              <a:ext cx="4468" cy="4320"/>
              <a:chOff x="1006" y="-106"/>
              <a:chExt cx="4468" cy="4320"/>
            </a:xfrm>
          </p:grpSpPr>
          <p:pic>
            <p:nvPicPr>
              <p:cNvPr id="73749" name="Picture 4" descr="BSL3_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 y="-106"/>
                <a:ext cx="4468"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50" name="AutoShape 9"/>
              <p:cNvSpPr>
                <a:spLocks noChangeArrowheads="1"/>
              </p:cNvSpPr>
              <p:nvPr/>
            </p:nvSpPr>
            <p:spPr bwMode="auto">
              <a:xfrm rot="7453725">
                <a:off x="3998" y="733"/>
                <a:ext cx="510" cy="108"/>
              </a:xfrm>
              <a:prstGeom prst="rightArrow">
                <a:avLst>
                  <a:gd name="adj1" fmla="val 50000"/>
                  <a:gd name="adj2" fmla="val 252092"/>
                </a:avLst>
              </a:prstGeom>
              <a:solidFill>
                <a:srgbClr val="0000FF"/>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800">
                  <a:latin typeface="Calibri" panose="020F0502020204030204" pitchFamily="34" charset="0"/>
                </a:endParaRPr>
              </a:p>
            </p:txBody>
          </p:sp>
          <p:sp>
            <p:nvSpPr>
              <p:cNvPr id="73751" name="Text Box 11"/>
              <p:cNvSpPr txBox="1">
                <a:spLocks noChangeArrowheads="1"/>
              </p:cNvSpPr>
              <p:nvPr/>
            </p:nvSpPr>
            <p:spPr bwMode="auto">
              <a:xfrm>
                <a:off x="1387" y="58"/>
                <a:ext cx="155"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2400" b="1">
                  <a:latin typeface="Calibri" panose="020F0502020204030204" pitchFamily="34" charset="0"/>
                </a:endParaRPr>
              </a:p>
            </p:txBody>
          </p:sp>
        </p:grpSp>
        <p:sp>
          <p:nvSpPr>
            <p:cNvPr id="73748" name="Text Box 5"/>
            <p:cNvSpPr txBox="1">
              <a:spLocks noChangeArrowheads="1"/>
            </p:cNvSpPr>
            <p:nvPr/>
          </p:nvSpPr>
          <p:spPr bwMode="auto">
            <a:xfrm>
              <a:off x="3497" y="3644"/>
              <a:ext cx="1585" cy="371"/>
            </a:xfrm>
            <a:prstGeom prst="rect">
              <a:avLst/>
            </a:prstGeom>
            <a:solidFill>
              <a:srgbClr val="FFC000"/>
            </a:solidFill>
            <a:ln w="9525">
              <a:noFill/>
              <a:miter lim="800000"/>
              <a:headEnd/>
              <a:tailEnd/>
            </a:ln>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b="1" dirty="0">
                  <a:latin typeface="黑体" panose="02010609060101010101" pitchFamily="49" charset="-122"/>
                  <a:ea typeface="黑体" panose="02010609060101010101" pitchFamily="49" charset="-122"/>
                </a:rPr>
                <a:t>BSL-3</a:t>
              </a:r>
              <a:r>
                <a:rPr lang="zh-CN" altLang="en-US" sz="2400" b="1" dirty="0">
                  <a:latin typeface="黑体" panose="02010609060101010101" pitchFamily="49" charset="-122"/>
                  <a:ea typeface="黑体" panose="02010609060101010101" pitchFamily="49" charset="-122"/>
                </a:rPr>
                <a:t>实验室</a:t>
              </a:r>
              <a:endParaRPr lang="en-US" altLang="zh-CN" sz="2400" b="1" dirty="0">
                <a:latin typeface="黑体" panose="02010609060101010101" pitchFamily="49" charset="-122"/>
                <a:ea typeface="黑体" panose="02010609060101010101" pitchFamily="49" charset="-122"/>
              </a:endParaRPr>
            </a:p>
          </p:txBody>
        </p:sp>
      </p:grpSp>
      <p:sp>
        <p:nvSpPr>
          <p:cNvPr id="358410" name="Text Box 10"/>
          <p:cNvSpPr txBox="1">
            <a:spLocks noChangeArrowheads="1"/>
          </p:cNvSpPr>
          <p:nvPr/>
        </p:nvSpPr>
        <p:spPr bwMode="auto">
          <a:xfrm>
            <a:off x="6918547" y="4612029"/>
            <a:ext cx="16321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600" b="1" dirty="0">
                <a:solidFill>
                  <a:srgbClr val="0000CC"/>
                </a:solidFill>
                <a:latin typeface="黑体" panose="02010609060101010101" pitchFamily="49" charset="-122"/>
                <a:ea typeface="黑体" panose="02010609060101010101" pitchFamily="49" charset="-122"/>
              </a:rPr>
              <a:t>双扉</a:t>
            </a:r>
          </a:p>
          <a:p>
            <a:pPr algn="ctr">
              <a:spcBef>
                <a:spcPct val="0"/>
              </a:spcBef>
              <a:buFontTx/>
              <a:buNone/>
            </a:pPr>
            <a:r>
              <a:rPr lang="zh-CN" altLang="en-US" sz="1600" b="1" dirty="0" smtClean="0">
                <a:solidFill>
                  <a:srgbClr val="0000CC"/>
                </a:solidFill>
                <a:latin typeface="黑体" panose="02010609060101010101" pitchFamily="49" charset="-122"/>
                <a:ea typeface="黑体" panose="02010609060101010101" pitchFamily="49" charset="-122"/>
              </a:rPr>
              <a:t>高压蒸汽灭菌器</a:t>
            </a:r>
            <a:endParaRPr lang="zh-CN" altLang="en-US" sz="1600" b="1" dirty="0">
              <a:solidFill>
                <a:srgbClr val="0000CC"/>
              </a:solidFill>
              <a:latin typeface="黑体" panose="02010609060101010101" pitchFamily="49" charset="-122"/>
              <a:ea typeface="黑体" panose="02010609060101010101" pitchFamily="49" charset="-122"/>
            </a:endParaRPr>
          </a:p>
        </p:txBody>
      </p:sp>
      <p:sp>
        <p:nvSpPr>
          <p:cNvPr id="358407" name="Text Box 7"/>
          <p:cNvSpPr txBox="1">
            <a:spLocks noChangeArrowheads="1"/>
          </p:cNvSpPr>
          <p:nvPr/>
        </p:nvSpPr>
        <p:spPr bwMode="auto">
          <a:xfrm>
            <a:off x="235670" y="3396914"/>
            <a:ext cx="336292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200" b="1" dirty="0" smtClean="0">
                <a:solidFill>
                  <a:srgbClr val="0000CC"/>
                </a:solidFill>
                <a:latin typeface="黑体" panose="02010609060101010101" pitchFamily="49" charset="-122"/>
                <a:ea typeface="黑体" panose="02010609060101010101" pitchFamily="49" charset="-122"/>
              </a:rPr>
              <a:t>实验室内负压</a:t>
            </a:r>
            <a:r>
              <a:rPr lang="en-US" altLang="zh-CN" sz="2200" b="1" dirty="0">
                <a:solidFill>
                  <a:srgbClr val="0000CC"/>
                </a:solidFill>
                <a:latin typeface="黑体" panose="02010609060101010101" pitchFamily="49" charset="-122"/>
                <a:ea typeface="黑体" panose="02010609060101010101" pitchFamily="49" charset="-122"/>
              </a:rPr>
              <a:t>,</a:t>
            </a:r>
            <a:r>
              <a:rPr lang="zh-CN" altLang="en-US" sz="2200" b="1" dirty="0">
                <a:solidFill>
                  <a:srgbClr val="0000CC"/>
                </a:solidFill>
                <a:latin typeface="黑体" panose="02010609060101010101" pitchFamily="49" charset="-122"/>
                <a:ea typeface="黑体" panose="02010609060101010101" pitchFamily="49" charset="-122"/>
              </a:rPr>
              <a:t>定向流</a:t>
            </a:r>
          </a:p>
          <a:p>
            <a:pPr>
              <a:spcBef>
                <a:spcPct val="0"/>
              </a:spcBef>
              <a:buFontTx/>
              <a:buNone/>
            </a:pPr>
            <a:r>
              <a:rPr lang="zh-CN" altLang="en-US" sz="2200" b="1" dirty="0" smtClean="0">
                <a:solidFill>
                  <a:srgbClr val="0000CC"/>
                </a:solidFill>
                <a:latin typeface="黑体" panose="02010609060101010101" pitchFamily="49" charset="-122"/>
                <a:ea typeface="黑体" panose="02010609060101010101" pitchFamily="49" charset="-122"/>
              </a:rPr>
              <a:t>室内空气经高效过滤排放</a:t>
            </a:r>
            <a:endParaRPr lang="zh-CN" altLang="en-US" sz="2200" b="1" dirty="0">
              <a:solidFill>
                <a:srgbClr val="0000CC"/>
              </a:solidFill>
              <a:latin typeface="黑体" panose="02010609060101010101" pitchFamily="49" charset="-122"/>
              <a:ea typeface="黑体" panose="02010609060101010101" pitchFamily="49" charset="-122"/>
            </a:endParaRPr>
          </a:p>
        </p:txBody>
      </p:sp>
      <p:sp>
        <p:nvSpPr>
          <p:cNvPr id="358414" name="AutoShape 14"/>
          <p:cNvSpPr>
            <a:spLocks noChangeArrowheads="1"/>
          </p:cNvSpPr>
          <p:nvPr/>
        </p:nvSpPr>
        <p:spPr bwMode="auto">
          <a:xfrm rot="5874331">
            <a:off x="7444843" y="3949370"/>
            <a:ext cx="910148" cy="156355"/>
          </a:xfrm>
          <a:prstGeom prst="leftArrow">
            <a:avLst>
              <a:gd name="adj1" fmla="val 50000"/>
              <a:gd name="adj2" fmla="val 66728"/>
            </a:avLst>
          </a:prstGeom>
          <a:solidFill>
            <a:srgbClr val="C00000"/>
          </a:solidFill>
          <a:ln w="9525" algn="ctr">
            <a:solidFill>
              <a:srgbClr val="C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800">
              <a:solidFill>
                <a:srgbClr val="C00000"/>
              </a:solidFill>
              <a:latin typeface="Calibri" panose="020F0502020204030204" pitchFamily="34" charset="0"/>
            </a:endParaRPr>
          </a:p>
        </p:txBody>
      </p:sp>
      <p:grpSp>
        <p:nvGrpSpPr>
          <p:cNvPr id="358419" name="Group 19"/>
          <p:cNvGrpSpPr>
            <a:grpSpLocks/>
          </p:cNvGrpSpPr>
          <p:nvPr/>
        </p:nvGrpSpPr>
        <p:grpSpPr bwMode="auto">
          <a:xfrm>
            <a:off x="3909041" y="2865258"/>
            <a:ext cx="3013076" cy="673100"/>
            <a:chOff x="2071" y="1191"/>
            <a:chExt cx="1898" cy="424"/>
          </a:xfrm>
        </p:grpSpPr>
        <p:sp>
          <p:nvSpPr>
            <p:cNvPr id="73744" name="Text Box 16"/>
            <p:cNvSpPr txBox="1">
              <a:spLocks noChangeArrowheads="1"/>
            </p:cNvSpPr>
            <p:nvPr/>
          </p:nvSpPr>
          <p:spPr bwMode="auto">
            <a:xfrm>
              <a:off x="2071" y="1191"/>
              <a:ext cx="8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b="1" dirty="0">
                  <a:solidFill>
                    <a:srgbClr val="000099"/>
                  </a:solidFill>
                  <a:latin typeface="黑体" panose="02010609060101010101" pitchFamily="49" charset="-122"/>
                  <a:ea typeface="黑体" panose="02010609060101010101" pitchFamily="49" charset="-122"/>
                </a:rPr>
                <a:t>人员防护</a:t>
              </a:r>
            </a:p>
          </p:txBody>
        </p:sp>
        <p:sp>
          <p:nvSpPr>
            <p:cNvPr id="73745" name="AutoShape 17"/>
            <p:cNvSpPr>
              <a:spLocks noChangeArrowheads="1"/>
            </p:cNvSpPr>
            <p:nvPr/>
          </p:nvSpPr>
          <p:spPr bwMode="auto">
            <a:xfrm>
              <a:off x="3029" y="1352"/>
              <a:ext cx="362" cy="82"/>
            </a:xfrm>
            <a:prstGeom prst="rightArrow">
              <a:avLst>
                <a:gd name="adj1" fmla="val 50000"/>
                <a:gd name="adj2" fmla="val 137078"/>
              </a:avLst>
            </a:prstGeom>
            <a:solidFill>
              <a:schemeClr val="accent1"/>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800">
                <a:latin typeface="Calibri" panose="020F0502020204030204" pitchFamily="34" charset="0"/>
              </a:endParaRPr>
            </a:p>
          </p:txBody>
        </p:sp>
        <p:sp>
          <p:nvSpPr>
            <p:cNvPr id="73746" name="AutoShape 18"/>
            <p:cNvSpPr>
              <a:spLocks noChangeArrowheads="1"/>
            </p:cNvSpPr>
            <p:nvPr/>
          </p:nvSpPr>
          <p:spPr bwMode="auto">
            <a:xfrm rot="949943" flipV="1">
              <a:off x="3152" y="1525"/>
              <a:ext cx="817" cy="90"/>
            </a:xfrm>
            <a:prstGeom prst="rightArrow">
              <a:avLst>
                <a:gd name="adj1" fmla="val 50000"/>
                <a:gd name="adj2" fmla="val 226944"/>
              </a:avLst>
            </a:prstGeom>
            <a:solidFill>
              <a:schemeClr val="accent1"/>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800">
                <a:latin typeface="Calibri" panose="020F0502020204030204" pitchFamily="34" charset="0"/>
              </a:endParaRPr>
            </a:p>
          </p:txBody>
        </p:sp>
      </p:grpSp>
      <p:sp>
        <p:nvSpPr>
          <p:cNvPr id="26" name="Text Box 12"/>
          <p:cNvSpPr txBox="1">
            <a:spLocks noChangeArrowheads="1"/>
          </p:cNvSpPr>
          <p:nvPr/>
        </p:nvSpPr>
        <p:spPr bwMode="auto">
          <a:xfrm>
            <a:off x="6770761" y="1780417"/>
            <a:ext cx="1730375" cy="461963"/>
          </a:xfrm>
          <a:prstGeom prst="rect">
            <a:avLst/>
          </a:prstGeom>
          <a:noFill/>
          <a:ln w="9525" algn="ctr">
            <a:solidFill>
              <a:srgbClr val="C00000"/>
            </a:solidFill>
            <a:miter lim="800000"/>
            <a:headEnd/>
            <a:tailEnd/>
          </a:ln>
          <a:effectLst/>
        </p:spPr>
        <p:txBody>
          <a:bodyPr wrap="none">
            <a:spAutoFit/>
          </a:bodyPr>
          <a:lstStyle/>
          <a:p>
            <a:pPr eaLnBrk="1" hangingPunct="1">
              <a:defRPr/>
            </a:pPr>
            <a:r>
              <a:rPr lang="zh-CN" altLang="en-US" sz="2400" b="1" dirty="0">
                <a:latin typeface="+mn-lt"/>
                <a:ea typeface="黑体" pitchFamily="2" charset="-122"/>
              </a:rPr>
              <a:t>生物安全柜</a:t>
            </a:r>
          </a:p>
        </p:txBody>
      </p:sp>
      <p:sp>
        <p:nvSpPr>
          <p:cNvPr id="73741" name="TextBox 13"/>
          <p:cNvSpPr txBox="1">
            <a:spLocks noChangeArrowheads="1"/>
          </p:cNvSpPr>
          <p:nvPr/>
        </p:nvSpPr>
        <p:spPr bwMode="auto">
          <a:xfrm>
            <a:off x="157224" y="5214216"/>
            <a:ext cx="4702808"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2200" b="1" dirty="0" smtClean="0">
                <a:solidFill>
                  <a:srgbClr val="C00000"/>
                </a:solidFill>
                <a:latin typeface="黑体" panose="02010609060101010101" pitchFamily="49" charset="-122"/>
                <a:ea typeface="黑体" panose="02010609060101010101" pitchFamily="49" charset="-122"/>
              </a:rPr>
              <a:t>设立单位完善</a:t>
            </a:r>
            <a:r>
              <a:rPr lang="zh-CN" altLang="en-US" sz="2200" b="1" dirty="0">
                <a:solidFill>
                  <a:srgbClr val="C00000"/>
                </a:solidFill>
                <a:latin typeface="黑体" panose="02010609060101010101" pitchFamily="49" charset="-122"/>
                <a:ea typeface="黑体" panose="02010609060101010101" pitchFamily="49" charset="-122"/>
              </a:rPr>
              <a:t>管理体系</a:t>
            </a:r>
            <a:r>
              <a:rPr lang="en-US" altLang="zh-CN" sz="2200" b="1" dirty="0">
                <a:solidFill>
                  <a:srgbClr val="C00000"/>
                </a:solidFill>
                <a:latin typeface="黑体" panose="02010609060101010101" pitchFamily="49" charset="-122"/>
                <a:ea typeface="黑体" panose="02010609060101010101" pitchFamily="49" charset="-122"/>
              </a:rPr>
              <a:t>+</a:t>
            </a:r>
            <a:r>
              <a:rPr lang="zh-CN" altLang="en-US" sz="2200" b="1" dirty="0">
                <a:solidFill>
                  <a:srgbClr val="C00000"/>
                </a:solidFill>
                <a:latin typeface="黑体" panose="02010609060101010101" pitchFamily="49" charset="-122"/>
                <a:ea typeface="黑体" panose="02010609060101010101" pitchFamily="49" charset="-122"/>
              </a:rPr>
              <a:t>健康监督</a:t>
            </a:r>
            <a:endParaRPr lang="en-US" altLang="zh-CN" sz="2200" b="1" dirty="0">
              <a:solidFill>
                <a:srgbClr val="C00000"/>
              </a:solidFill>
              <a:latin typeface="黑体" panose="02010609060101010101" pitchFamily="49" charset="-122"/>
              <a:ea typeface="黑体" panose="02010609060101010101" pitchFamily="49" charset="-122"/>
            </a:endParaRPr>
          </a:p>
          <a:p>
            <a:pPr eaLnBrk="1" hangingPunct="1">
              <a:lnSpc>
                <a:spcPct val="120000"/>
              </a:lnSpc>
              <a:spcBef>
                <a:spcPct val="0"/>
              </a:spcBef>
              <a:buFontTx/>
              <a:buNone/>
            </a:pPr>
            <a:r>
              <a:rPr lang="en-US" altLang="zh-CN" sz="2200" b="1" dirty="0" smtClean="0">
                <a:solidFill>
                  <a:srgbClr val="C00000"/>
                </a:solidFill>
                <a:latin typeface="黑体" panose="02010609060101010101" pitchFamily="49" charset="-122"/>
                <a:ea typeface="黑体" panose="02010609060101010101" pitchFamily="49" charset="-122"/>
              </a:rPr>
              <a:t>- </a:t>
            </a:r>
            <a:r>
              <a:rPr lang="zh-CN" altLang="en-US" sz="2200" b="1" dirty="0" smtClean="0">
                <a:solidFill>
                  <a:srgbClr val="C00000"/>
                </a:solidFill>
                <a:latin typeface="黑体" panose="02010609060101010101" pitchFamily="49" charset="-122"/>
                <a:ea typeface="黑体" panose="02010609060101010101" pitchFamily="49" charset="-122"/>
              </a:rPr>
              <a:t>国家管理部门：发</a:t>
            </a:r>
            <a:r>
              <a:rPr lang="zh-CN" altLang="en-US" sz="2200" b="1" dirty="0">
                <a:solidFill>
                  <a:srgbClr val="C00000"/>
                </a:solidFill>
                <a:latin typeface="黑体" panose="02010609060101010101" pitchFamily="49" charset="-122"/>
                <a:ea typeface="黑体" panose="02010609060101010101" pitchFamily="49" charset="-122"/>
              </a:rPr>
              <a:t>改委、科技部、环保局、认可委、卫</a:t>
            </a:r>
            <a:r>
              <a:rPr lang="zh-CN" altLang="en-US" sz="2200" b="1" dirty="0" smtClean="0">
                <a:solidFill>
                  <a:srgbClr val="C00000"/>
                </a:solidFill>
                <a:latin typeface="黑体" panose="02010609060101010101" pitchFamily="49" charset="-122"/>
                <a:ea typeface="黑体" panose="02010609060101010101" pitchFamily="49" charset="-122"/>
              </a:rPr>
              <a:t>计委、农业部</a:t>
            </a:r>
            <a:r>
              <a:rPr lang="en-US" altLang="zh-CN" sz="2200" b="1" dirty="0" smtClean="0">
                <a:solidFill>
                  <a:srgbClr val="C00000"/>
                </a:solidFill>
                <a:latin typeface="黑体" panose="02010609060101010101" pitchFamily="49" charset="-122"/>
                <a:ea typeface="黑体" panose="02010609060101010101" pitchFamily="49" charset="-122"/>
              </a:rPr>
              <a:t>…</a:t>
            </a:r>
            <a:endParaRPr lang="en-US" altLang="zh-CN" sz="2200" b="1" dirty="0">
              <a:solidFill>
                <a:srgbClr val="C00000"/>
              </a:solidFill>
              <a:latin typeface="黑体" panose="02010609060101010101" pitchFamily="49" charset="-122"/>
              <a:ea typeface="黑体" panose="02010609060101010101" pitchFamily="49" charset="-122"/>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11</a:t>
            </a:fld>
            <a:endParaRPr lang="zh-CN" altLang="en-US"/>
          </a:p>
        </p:txBody>
      </p:sp>
      <p:sp>
        <p:nvSpPr>
          <p:cNvPr id="38" name="Rectangle 2"/>
          <p:cNvSpPr txBox="1">
            <a:spLocks noChangeArrowheads="1"/>
          </p:cNvSpPr>
          <p:nvPr/>
        </p:nvSpPr>
        <p:spPr>
          <a:xfrm>
            <a:off x="114151" y="1632543"/>
            <a:ext cx="6042025" cy="516592"/>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800" b="1" dirty="0" smtClean="0">
                <a:solidFill>
                  <a:srgbClr val="C00000"/>
                </a:solidFill>
                <a:latin typeface="+mn-lt"/>
                <a:ea typeface="黑体" pitchFamily="2" charset="-122"/>
              </a:rPr>
              <a:t>生物安全实验室</a:t>
            </a:r>
            <a:r>
              <a:rPr lang="zh-CN" altLang="en-US" sz="2800" b="1" dirty="0">
                <a:solidFill>
                  <a:srgbClr val="C00000"/>
                </a:solidFill>
                <a:latin typeface="黑体" panose="02010609060101010101" pitchFamily="49" charset="-122"/>
                <a:ea typeface="黑体" panose="02010609060101010101" pitchFamily="49" charset="-122"/>
              </a:rPr>
              <a:t>防护水平不同的关键</a:t>
            </a:r>
            <a:r>
              <a:rPr lang="zh-CN" altLang="en-US" sz="2800" b="1" dirty="0" smtClean="0">
                <a:solidFill>
                  <a:srgbClr val="C00000"/>
                </a:solidFill>
                <a:latin typeface="黑体" panose="02010609060101010101" pitchFamily="49" charset="-122"/>
                <a:ea typeface="黑体" panose="02010609060101010101" pitchFamily="49" charset="-122"/>
              </a:rPr>
              <a:t>点</a:t>
            </a:r>
            <a:endParaRPr lang="zh-CN" altLang="en-US" sz="2800" b="1" dirty="0">
              <a:solidFill>
                <a:srgbClr val="C00000"/>
              </a:solidFill>
              <a:latin typeface="黑体" panose="02010609060101010101" pitchFamily="49" charset="-122"/>
              <a:ea typeface="黑体" panose="02010609060101010101" pitchFamily="49" charset="-122"/>
            </a:endParaRPr>
          </a:p>
        </p:txBody>
      </p:sp>
      <p:sp>
        <p:nvSpPr>
          <p:cNvPr id="39"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矩形 40"/>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42"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68910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148064" y="1696964"/>
            <a:ext cx="3936472" cy="295617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矩形 5"/>
          <p:cNvSpPr/>
          <p:nvPr/>
        </p:nvSpPr>
        <p:spPr>
          <a:xfrm>
            <a:off x="323528" y="2348749"/>
            <a:ext cx="4665144" cy="4364272"/>
          </a:xfrm>
          <a:prstGeom prst="rect">
            <a:avLst/>
          </a:prstGeom>
        </p:spPr>
        <p:txBody>
          <a:bodyPr wrap="square">
            <a:spAutoFit/>
          </a:bodyPr>
          <a:lstStyle/>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普通</a:t>
            </a:r>
            <a:r>
              <a:rPr lang="zh-CN" altLang="en-US" dirty="0">
                <a:solidFill>
                  <a:srgbClr val="0070C0"/>
                </a:solidFill>
                <a:latin typeface="微软雅黑" panose="020B0503020204020204" pitchFamily="34" charset="-122"/>
                <a:ea typeface="微软雅黑" panose="020B0503020204020204" pitchFamily="34" charset="-122"/>
              </a:rPr>
              <a:t>建筑物，防节肢动物和啮齿动物。</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每个</a:t>
            </a:r>
            <a:r>
              <a:rPr lang="zh-CN" altLang="en-US" dirty="0">
                <a:solidFill>
                  <a:srgbClr val="0070C0"/>
                </a:solidFill>
                <a:latin typeface="微软雅黑" panose="020B0503020204020204" pitchFamily="34" charset="-122"/>
                <a:ea typeface="微软雅黑" panose="020B0503020204020204" pitchFamily="34" charset="-122"/>
              </a:rPr>
              <a:t>实验室设洗手池，宜靠近出口处。</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实验室</a:t>
            </a:r>
            <a:r>
              <a:rPr lang="zh-CN" altLang="en-US" dirty="0">
                <a:solidFill>
                  <a:srgbClr val="0070C0"/>
                </a:solidFill>
                <a:latin typeface="微软雅黑" panose="020B0503020204020204" pitchFamily="34" charset="-122"/>
                <a:ea typeface="微软雅黑" panose="020B0503020204020204" pitchFamily="34" charset="-122"/>
              </a:rPr>
              <a:t>门口设挂衣装置，</a:t>
            </a:r>
            <a:r>
              <a:rPr lang="zh-CN" altLang="en-US" dirty="0">
                <a:solidFill>
                  <a:srgbClr val="FF0000"/>
                </a:solidFill>
                <a:latin typeface="微软雅黑" panose="020B0503020204020204" pitchFamily="34" charset="-122"/>
                <a:ea typeface="微软雅黑" panose="020B0503020204020204" pitchFamily="34" charset="-122"/>
              </a:rPr>
              <a:t>个人便装与工作服分开</a:t>
            </a:r>
            <a:r>
              <a:rPr lang="zh-CN" altLang="en-US" dirty="0">
                <a:solidFill>
                  <a:srgbClr val="0070C0"/>
                </a:solidFill>
                <a:latin typeface="微软雅黑" panose="020B0503020204020204" pitchFamily="34" charset="-122"/>
                <a:ea typeface="微软雅黑" panose="020B0503020204020204" pitchFamily="34" charset="-122"/>
              </a:rPr>
              <a:t>。</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实验室</a:t>
            </a:r>
            <a:r>
              <a:rPr lang="zh-CN" altLang="en-US" dirty="0">
                <a:solidFill>
                  <a:srgbClr val="0070C0"/>
                </a:solidFill>
                <a:latin typeface="微软雅黑" panose="020B0503020204020204" pitchFamily="34" charset="-122"/>
                <a:ea typeface="微软雅黑" panose="020B0503020204020204" pitchFamily="34" charset="-122"/>
              </a:rPr>
              <a:t>各表面平整、易清洁、不渗水、耐腐蚀。</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实验</a:t>
            </a:r>
            <a:r>
              <a:rPr lang="zh-CN" altLang="en-US" dirty="0">
                <a:solidFill>
                  <a:srgbClr val="0070C0"/>
                </a:solidFill>
                <a:latin typeface="微软雅黑" panose="020B0503020204020204" pitchFamily="34" charset="-122"/>
                <a:ea typeface="微软雅黑" panose="020B0503020204020204" pitchFamily="34" charset="-122"/>
              </a:rPr>
              <a:t>台面防水，耐腐蚀、耐热。</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橱柜</a:t>
            </a:r>
            <a:r>
              <a:rPr lang="zh-CN" altLang="en-US" dirty="0">
                <a:solidFill>
                  <a:srgbClr val="0070C0"/>
                </a:solidFill>
                <a:latin typeface="微软雅黑" panose="020B0503020204020204" pitchFamily="34" charset="-122"/>
                <a:ea typeface="微软雅黑" panose="020B0503020204020204" pitchFamily="34" charset="-122"/>
              </a:rPr>
              <a:t>和实验台牢固，保持一定距离以便于清洁。</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如</a:t>
            </a:r>
            <a:r>
              <a:rPr lang="zh-CN" altLang="en-US" dirty="0">
                <a:solidFill>
                  <a:srgbClr val="0070C0"/>
                </a:solidFill>
                <a:latin typeface="微软雅黑" panose="020B0503020204020204" pitchFamily="34" charset="-122"/>
                <a:ea typeface="微软雅黑" panose="020B0503020204020204" pitchFamily="34" charset="-122"/>
              </a:rPr>
              <a:t>有可开启的窗户，应设置纱窗。</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保证</a:t>
            </a:r>
            <a:r>
              <a:rPr lang="zh-CN" altLang="en-US" dirty="0">
                <a:solidFill>
                  <a:srgbClr val="0070C0"/>
                </a:solidFill>
                <a:latin typeface="微软雅黑" panose="020B0503020204020204" pitchFamily="34" charset="-122"/>
                <a:ea typeface="微软雅黑" panose="020B0503020204020204" pitchFamily="34" charset="-122"/>
              </a:rPr>
              <a:t>工作照明，避免不必要的反光和强光。</a:t>
            </a:r>
          </a:p>
          <a:p>
            <a:pPr marL="342900" indent="-342900">
              <a:lnSpc>
                <a:spcPct val="110000"/>
              </a:lnSpc>
              <a:spcBef>
                <a:spcPts val="6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有</a:t>
            </a:r>
            <a:r>
              <a:rPr lang="zh-CN" altLang="en-US" dirty="0">
                <a:solidFill>
                  <a:srgbClr val="FF0000"/>
                </a:solidFill>
                <a:latin typeface="微软雅黑" panose="020B0503020204020204" pitchFamily="34" charset="-122"/>
                <a:ea typeface="微软雅黑" panose="020B0503020204020204" pitchFamily="34" charset="-122"/>
              </a:rPr>
              <a:t>适当的消毒设备</a:t>
            </a:r>
            <a:r>
              <a:rPr lang="zh-CN" altLang="en-US" dirty="0">
                <a:solidFill>
                  <a:srgbClr val="0070C0"/>
                </a:solidFill>
                <a:latin typeface="微软雅黑" panose="020B0503020204020204" pitchFamily="34" charset="-122"/>
                <a:ea typeface="微软雅黑" panose="020B0503020204020204" pitchFamily="34" charset="-122"/>
              </a:rPr>
              <a:t>。</a:t>
            </a:r>
          </a:p>
        </p:txBody>
      </p:sp>
      <p:sp>
        <p:nvSpPr>
          <p:cNvPr id="7" name="矩形 6"/>
          <p:cNvSpPr/>
          <p:nvPr/>
        </p:nvSpPr>
        <p:spPr>
          <a:xfrm>
            <a:off x="419793" y="1700808"/>
            <a:ext cx="4485523" cy="553998"/>
          </a:xfrm>
          <a:prstGeom prst="rect">
            <a:avLst/>
          </a:prstGeom>
        </p:spPr>
        <p:txBody>
          <a:bodyPr wrap="none">
            <a:spAutoFit/>
          </a:bodyPr>
          <a:lstStyle/>
          <a:p>
            <a:pPr algn="ctr"/>
            <a:r>
              <a:rPr lang="en-US" altLang="zh-CN" sz="3000" b="1" dirty="0" smtClean="0">
                <a:solidFill>
                  <a:srgbClr val="C00000"/>
                </a:solidFill>
                <a:latin typeface="微软雅黑" panose="020B0503020204020204" pitchFamily="34" charset="-122"/>
                <a:ea typeface="微软雅黑" panose="020B0503020204020204" pitchFamily="34" charset="-122"/>
              </a:rPr>
              <a:t>BSL-1 </a:t>
            </a:r>
            <a:r>
              <a:rPr lang="zh-CN" altLang="en-US" sz="3000" b="1" dirty="0" smtClean="0">
                <a:latin typeface="微软雅黑" panose="020B0503020204020204" pitchFamily="34" charset="-122"/>
                <a:ea typeface="微软雅黑" panose="020B0503020204020204" pitchFamily="34" charset="-122"/>
              </a:rPr>
              <a:t>实验室及安全措施</a:t>
            </a:r>
            <a:endParaRPr lang="zh-CN" altLang="en-US" sz="3000"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5236957" y="4742799"/>
            <a:ext cx="3632795" cy="1938992"/>
          </a:xfrm>
          <a:prstGeom prst="rect">
            <a:avLst/>
          </a:prstGeom>
          <a:noFill/>
        </p:spPr>
        <p:txBody>
          <a:bodyPr wrap="square" rtlCol="0">
            <a:spAutoFit/>
          </a:bodyPr>
          <a:lstStyle/>
          <a:p>
            <a:pPr marL="342900" indent="-342900">
              <a:lnSpc>
                <a:spcPct val="120000"/>
              </a:lnSpc>
              <a:buFont typeface="Wingdings" panose="05000000000000000000" pitchFamily="2" charset="2"/>
              <a:buChar char="Ø"/>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实验室操作应遵循微生物学操作技术规范（</a:t>
            </a:r>
            <a:r>
              <a:rPr lang="en-US" altLang="zh-CN" sz="2000" b="1" dirty="0" smtClean="0">
                <a:solidFill>
                  <a:schemeClr val="accent5">
                    <a:lumMod val="75000"/>
                  </a:schemeClr>
                </a:solidFill>
                <a:latin typeface="微软雅黑" panose="020B0503020204020204" pitchFamily="34" charset="-122"/>
                <a:ea typeface="微软雅黑" panose="020B0503020204020204" pitchFamily="34" charset="-122"/>
              </a:rPr>
              <a:t>GMT</a:t>
            </a: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a:t>
            </a:r>
            <a:endParaRPr lang="en-US" altLang="zh-CN" sz="2000" b="1" dirty="0" smtClean="0">
              <a:solidFill>
                <a:schemeClr val="accent5">
                  <a:lumMod val="75000"/>
                </a:schemeClr>
              </a:solidFill>
              <a:latin typeface="微软雅黑" panose="020B0503020204020204" pitchFamily="34" charset="-122"/>
              <a:ea typeface="微软雅黑" panose="020B0503020204020204" pitchFamily="34" charset="-122"/>
            </a:endParaRPr>
          </a:p>
          <a:p>
            <a:pPr marL="342900" indent="-342900">
              <a:lnSpc>
                <a:spcPct val="120000"/>
              </a:lnSpc>
              <a:buFont typeface="Wingdings" panose="05000000000000000000" pitchFamily="2" charset="2"/>
              <a:buChar char="Ø"/>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可不需要生物安全柜（</a:t>
            </a:r>
            <a:r>
              <a:rPr lang="en-US" altLang="zh-CN" sz="2000" b="1" dirty="0" smtClean="0">
                <a:solidFill>
                  <a:schemeClr val="accent5">
                    <a:lumMod val="75000"/>
                  </a:schemeClr>
                </a:solidFill>
                <a:latin typeface="微软雅黑" panose="020B0503020204020204" pitchFamily="34" charset="-122"/>
                <a:ea typeface="微软雅黑" panose="020B0503020204020204" pitchFamily="34" charset="-122"/>
              </a:rPr>
              <a:t>BSC</a:t>
            </a: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），实验台可开放，</a:t>
            </a:r>
            <a:endParaRPr lang="en-US" altLang="zh-CN" sz="2000" b="1" dirty="0" smtClean="0">
              <a:solidFill>
                <a:schemeClr val="accent5">
                  <a:lumMod val="75000"/>
                </a:schemeClr>
              </a:solidFill>
              <a:latin typeface="微软雅黑" panose="020B0503020204020204" pitchFamily="34" charset="-122"/>
              <a:ea typeface="微软雅黑" panose="020B0503020204020204" pitchFamily="34" charset="-122"/>
            </a:endParaRPr>
          </a:p>
          <a:p>
            <a:pPr marL="342900" indent="-342900">
              <a:lnSpc>
                <a:spcPct val="120000"/>
              </a:lnSpc>
              <a:buFont typeface="Wingdings" panose="05000000000000000000" pitchFamily="2" charset="2"/>
              <a:buChar char="Ø"/>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注意个人防护</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a:t>
            </a:r>
          </a:p>
        </p:txBody>
      </p:sp>
      <p:cxnSp>
        <p:nvCxnSpPr>
          <p:cNvPr id="10" name="直接连接符 9"/>
          <p:cNvCxnSpPr/>
          <p:nvPr/>
        </p:nvCxnSpPr>
        <p:spPr>
          <a:xfrm>
            <a:off x="5545196" y="4653136"/>
            <a:ext cx="3347864"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t>12</a:t>
            </a:fld>
            <a:endParaRPr lang="zh-CN" altLang="en-US"/>
          </a:p>
        </p:txBody>
      </p:sp>
      <p:sp>
        <p:nvSpPr>
          <p:cNvPr id="17"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32270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0397" y="2603227"/>
            <a:ext cx="3955446" cy="2769989"/>
          </a:xfrm>
          <a:prstGeom prst="rect">
            <a:avLst/>
          </a:prstGeom>
        </p:spPr>
        <p:txBody>
          <a:bodyPr wrap="square">
            <a:spAutoFit/>
          </a:bodyPr>
          <a:lstStyle/>
          <a:p>
            <a:pPr marL="342900" indent="-342900">
              <a:lnSpc>
                <a:spcPct val="110000"/>
              </a:lnSpc>
              <a:spcBef>
                <a:spcPts val="1200"/>
              </a:spcBef>
              <a:buFont typeface="+mj-ea"/>
              <a:buAutoNum type="circleNumDbPlain"/>
            </a:pPr>
            <a:r>
              <a:rPr lang="zh-CN" altLang="en-US" sz="2000" dirty="0" smtClean="0">
                <a:solidFill>
                  <a:srgbClr val="0070C0"/>
                </a:solidFill>
                <a:latin typeface="微软雅黑" panose="020B0503020204020204" pitchFamily="34" charset="-122"/>
                <a:ea typeface="微软雅黑" panose="020B0503020204020204" pitchFamily="34" charset="-122"/>
              </a:rPr>
              <a:t>满足</a:t>
            </a:r>
            <a:r>
              <a:rPr lang="en-US" altLang="zh-CN" sz="2000" dirty="0">
                <a:solidFill>
                  <a:srgbClr val="0070C0"/>
                </a:solidFill>
                <a:latin typeface="微软雅黑" panose="020B0503020204020204" pitchFamily="34" charset="-122"/>
                <a:ea typeface="微软雅黑" panose="020B0503020204020204" pitchFamily="34" charset="-122"/>
              </a:rPr>
              <a:t>BSL-1</a:t>
            </a:r>
            <a:r>
              <a:rPr lang="zh-CN" altLang="en-US" sz="2000" dirty="0">
                <a:solidFill>
                  <a:srgbClr val="0070C0"/>
                </a:solidFill>
                <a:latin typeface="微软雅黑" panose="020B0503020204020204" pitchFamily="34" charset="-122"/>
                <a:ea typeface="微软雅黑" panose="020B0503020204020204" pitchFamily="34" charset="-122"/>
              </a:rPr>
              <a:t>的要求。</a:t>
            </a:r>
          </a:p>
          <a:p>
            <a:pPr marL="342900" indent="-342900">
              <a:lnSpc>
                <a:spcPct val="110000"/>
              </a:lnSpc>
              <a:spcBef>
                <a:spcPts val="1200"/>
              </a:spcBef>
              <a:buFont typeface="+mj-ea"/>
              <a:buAutoNum type="circleNumDbPlain"/>
            </a:pPr>
            <a:r>
              <a:rPr lang="zh-CN" altLang="en-US" sz="2000" dirty="0" smtClean="0">
                <a:solidFill>
                  <a:srgbClr val="0070C0"/>
                </a:solidFill>
                <a:latin typeface="微软雅黑" panose="020B0503020204020204" pitchFamily="34" charset="-122"/>
                <a:ea typeface="微软雅黑" panose="020B0503020204020204" pitchFamily="34" charset="-122"/>
              </a:rPr>
              <a:t>实验室</a:t>
            </a:r>
            <a:r>
              <a:rPr lang="zh-CN" altLang="en-US" sz="2000" dirty="0">
                <a:solidFill>
                  <a:srgbClr val="FF0000"/>
                </a:solidFill>
                <a:latin typeface="微软雅黑" panose="020B0503020204020204" pitchFamily="34" charset="-122"/>
                <a:ea typeface="微软雅黑" panose="020B0503020204020204" pitchFamily="34" charset="-122"/>
              </a:rPr>
              <a:t>门带锁并可自动关闭</a:t>
            </a:r>
            <a:r>
              <a:rPr lang="zh-CN" altLang="en-US" sz="2000" dirty="0">
                <a:solidFill>
                  <a:srgbClr val="0070C0"/>
                </a:solidFill>
                <a:latin typeface="微软雅黑" panose="020B0503020204020204" pitchFamily="34" charset="-122"/>
                <a:ea typeface="微软雅黑" panose="020B0503020204020204" pitchFamily="34" charset="-122"/>
              </a:rPr>
              <a:t>，门应有可视窗。</a:t>
            </a:r>
          </a:p>
          <a:p>
            <a:pPr marL="342900" indent="-342900">
              <a:lnSpc>
                <a:spcPct val="110000"/>
              </a:lnSpc>
              <a:spcBef>
                <a:spcPts val="1200"/>
              </a:spcBef>
              <a:buFont typeface="+mj-ea"/>
              <a:buAutoNum type="circleNumDbPlain"/>
            </a:pPr>
            <a:r>
              <a:rPr lang="zh-CN" altLang="en-US" sz="2000" dirty="0" smtClean="0">
                <a:solidFill>
                  <a:srgbClr val="0070C0"/>
                </a:solidFill>
                <a:latin typeface="微软雅黑" panose="020B0503020204020204" pitchFamily="34" charset="-122"/>
                <a:ea typeface="微软雅黑" panose="020B0503020204020204" pitchFamily="34" charset="-122"/>
              </a:rPr>
              <a:t>应有</a:t>
            </a:r>
            <a:r>
              <a:rPr lang="zh-CN" altLang="en-US" sz="2000" dirty="0">
                <a:solidFill>
                  <a:srgbClr val="0070C0"/>
                </a:solidFill>
                <a:latin typeface="微软雅黑" panose="020B0503020204020204" pitchFamily="34" charset="-122"/>
                <a:ea typeface="微软雅黑" panose="020B0503020204020204" pitchFamily="34" charset="-122"/>
              </a:rPr>
              <a:t>足够的存储空间摆放物品以方便使用</a:t>
            </a:r>
            <a:r>
              <a:rPr lang="zh-CN" altLang="en-US" sz="2000" dirty="0" smtClean="0">
                <a:solidFill>
                  <a:srgbClr val="0070C0"/>
                </a:solidFill>
                <a:latin typeface="微软雅黑" panose="020B0503020204020204" pitchFamily="34" charset="-122"/>
                <a:ea typeface="微软雅黑" panose="020B0503020204020204" pitchFamily="34" charset="-122"/>
              </a:rPr>
              <a:t>。在</a:t>
            </a:r>
            <a:r>
              <a:rPr lang="zh-CN" altLang="en-US" sz="2000" dirty="0">
                <a:solidFill>
                  <a:srgbClr val="0070C0"/>
                </a:solidFill>
                <a:latin typeface="微软雅黑" panose="020B0503020204020204" pitchFamily="34" charset="-122"/>
                <a:ea typeface="微软雅黑" panose="020B0503020204020204" pitchFamily="34" charset="-122"/>
              </a:rPr>
              <a:t>实验室工作区域外还应当有供长期使用的存储空间</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1" name="矩形 10"/>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a:stretch>
            <a:fillRect/>
          </a:stretch>
        </p:blipFill>
        <p:spPr>
          <a:xfrm>
            <a:off x="4571918" y="2550693"/>
            <a:ext cx="4245226" cy="2750515"/>
          </a:xfrm>
          <a:prstGeom prst="rect">
            <a:avLst/>
          </a:prstGeom>
        </p:spPr>
      </p:pic>
      <p:sp>
        <p:nvSpPr>
          <p:cNvPr id="3" name="灯片编号占位符 2"/>
          <p:cNvSpPr>
            <a:spLocks noGrp="1"/>
          </p:cNvSpPr>
          <p:nvPr>
            <p:ph type="sldNum" sz="quarter" idx="12"/>
          </p:nvPr>
        </p:nvSpPr>
        <p:spPr/>
        <p:txBody>
          <a:bodyPr/>
          <a:lstStyle/>
          <a:p>
            <a:fld id="{0C913308-F349-4B6D-A68A-DD1791B4A57B}" type="slidenum">
              <a:rPr lang="zh-CN" altLang="en-US" smtClean="0"/>
              <a:t>13</a:t>
            </a:fld>
            <a:endParaRPr lang="zh-CN" altLang="en-US"/>
          </a:p>
        </p:txBody>
      </p:sp>
      <p:sp>
        <p:nvSpPr>
          <p:cNvPr id="10"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467544" y="5674022"/>
            <a:ext cx="8351596" cy="923330"/>
          </a:xfrm>
          <a:prstGeom prst="rect">
            <a:avLst/>
          </a:prstGeom>
        </p:spPr>
        <p:txBody>
          <a:bodyPr wrap="square">
            <a:spAutoFit/>
          </a:bodyPr>
          <a:lstStyle/>
          <a:p>
            <a:pPr marL="457200" indent="-457200">
              <a:lnSpc>
                <a:spcPct val="110000"/>
              </a:lnSpc>
              <a:spcBef>
                <a:spcPts val="1200"/>
              </a:spcBef>
              <a:buFont typeface="+mj-ea"/>
              <a:buAutoNum type="circleNumDbPlain" startAt="4"/>
            </a:pPr>
            <a:r>
              <a:rPr lang="zh-CN" altLang="en-US" sz="2000" dirty="0">
                <a:solidFill>
                  <a:srgbClr val="0070C0"/>
                </a:solidFill>
                <a:latin typeface="微软雅黑" panose="020B0503020204020204" pitchFamily="34" charset="-122"/>
                <a:ea typeface="微软雅黑" panose="020B0503020204020204" pitchFamily="34" charset="-122"/>
              </a:rPr>
              <a:t>在实验室内必须注意</a:t>
            </a:r>
            <a:r>
              <a:rPr lang="zh-CN" altLang="en-US" sz="2000" dirty="0">
                <a:solidFill>
                  <a:srgbClr val="FF0000"/>
                </a:solidFill>
                <a:latin typeface="微软雅黑" panose="020B0503020204020204" pitchFamily="34" charset="-122"/>
                <a:ea typeface="微软雅黑" panose="020B0503020204020204" pitchFamily="34" charset="-122"/>
              </a:rPr>
              <a:t>个人防护：使用专门的工作服，戴乳胶手套</a:t>
            </a:r>
            <a:r>
              <a:rPr lang="zh-CN" altLang="en-US" sz="2000" dirty="0">
                <a:solidFill>
                  <a:srgbClr val="0070C0"/>
                </a:solidFill>
                <a:latin typeface="微软雅黑" panose="020B0503020204020204" pitchFamily="34" charset="-122"/>
                <a:ea typeface="微软雅黑" panose="020B0503020204020204" pitchFamily="34" charset="-122"/>
              </a:rPr>
              <a:t>。</a:t>
            </a:r>
          </a:p>
          <a:p>
            <a:pPr marL="457200" indent="-457200">
              <a:lnSpc>
                <a:spcPct val="110000"/>
              </a:lnSpc>
              <a:spcBef>
                <a:spcPts val="1200"/>
              </a:spcBef>
              <a:buFont typeface="+mj-ea"/>
              <a:buAutoNum type="circleNumDbPlain" startAt="4"/>
            </a:pPr>
            <a:r>
              <a:rPr lang="zh-CN" altLang="en-US" sz="2000" dirty="0">
                <a:solidFill>
                  <a:srgbClr val="0070C0"/>
                </a:solidFill>
                <a:latin typeface="微软雅黑" panose="020B0503020204020204" pitchFamily="34" charset="-122"/>
                <a:ea typeface="微软雅黑" panose="020B0503020204020204" pitchFamily="34" charset="-122"/>
              </a:rPr>
              <a:t>在实验室工作区域外有存放个人衣物的条件。</a:t>
            </a:r>
          </a:p>
        </p:txBody>
      </p:sp>
      <p:sp>
        <p:nvSpPr>
          <p:cNvPr id="12" name="矩形 11"/>
          <p:cNvSpPr/>
          <p:nvPr/>
        </p:nvSpPr>
        <p:spPr>
          <a:xfrm>
            <a:off x="419793" y="1700808"/>
            <a:ext cx="4485523" cy="553998"/>
          </a:xfrm>
          <a:prstGeom prst="rect">
            <a:avLst/>
          </a:prstGeom>
        </p:spPr>
        <p:txBody>
          <a:bodyPr wrap="none">
            <a:spAutoFit/>
          </a:bodyPr>
          <a:lstStyle/>
          <a:p>
            <a:pPr algn="ctr"/>
            <a:r>
              <a:rPr lang="en-US" altLang="zh-CN" sz="3000" b="1" dirty="0" smtClean="0">
                <a:solidFill>
                  <a:srgbClr val="C00000"/>
                </a:solidFill>
                <a:latin typeface="微软雅黑" panose="020B0503020204020204" pitchFamily="34" charset="-122"/>
                <a:ea typeface="微软雅黑" panose="020B0503020204020204" pitchFamily="34" charset="-122"/>
              </a:rPr>
              <a:t>BSL-2 </a:t>
            </a:r>
            <a:r>
              <a:rPr lang="zh-CN" altLang="en-US" sz="3000" b="1" dirty="0" smtClean="0">
                <a:latin typeface="微软雅黑" panose="020B0503020204020204" pitchFamily="34" charset="-122"/>
                <a:ea typeface="微软雅黑" panose="020B0503020204020204" pitchFamily="34" charset="-122"/>
              </a:rPr>
              <a:t>实验室及安全措施</a:t>
            </a:r>
            <a:endParaRPr lang="zh-CN" altLang="en-US" sz="3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71752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27330" y="3562036"/>
            <a:ext cx="6016878" cy="3179332"/>
          </a:xfrm>
          <a:prstGeom prst="rect">
            <a:avLst/>
          </a:prstGeom>
          <a:noFill/>
        </p:spPr>
        <p:txBody>
          <a:bodyPr wrap="square" rtlCol="0">
            <a:spAutoFit/>
          </a:bodyPr>
          <a:lstStyle/>
          <a:p>
            <a:pPr marL="342900" indent="-342900">
              <a:lnSpc>
                <a:spcPct val="110000"/>
              </a:lnSpc>
              <a:spcBef>
                <a:spcPts val="1200"/>
              </a:spcBef>
              <a:buFont typeface="Wingdings" panose="05000000000000000000" pitchFamily="2" charset="2"/>
              <a:buChar char="Ø"/>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实验室</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关键生物安全设备：</a:t>
            </a:r>
            <a:r>
              <a:rPr lang="zh-CN" altLang="en-US" b="1" dirty="0" smtClean="0">
                <a:solidFill>
                  <a:srgbClr val="C00000"/>
                </a:solidFill>
                <a:latin typeface="微软雅黑" panose="020B0503020204020204" pitchFamily="34" charset="-122"/>
                <a:ea typeface="微软雅黑" panose="020B0503020204020204" pitchFamily="34" charset="-122"/>
              </a:rPr>
              <a:t>生物安全柜、 </a:t>
            </a:r>
            <a:r>
              <a:rPr lang="zh-CN" altLang="en-US" b="1" dirty="0">
                <a:solidFill>
                  <a:srgbClr val="C00000"/>
                </a:solidFill>
                <a:latin typeface="微软雅黑" panose="020B0503020204020204" pitchFamily="34" charset="-122"/>
                <a:ea typeface="微软雅黑" panose="020B0503020204020204" pitchFamily="34" charset="-122"/>
              </a:rPr>
              <a:t>高压蒸汽灭菌</a:t>
            </a:r>
            <a:r>
              <a:rPr lang="zh-CN" altLang="en-US" b="1" dirty="0" smtClean="0">
                <a:solidFill>
                  <a:srgbClr val="C00000"/>
                </a:solidFill>
                <a:latin typeface="微软雅黑" panose="020B0503020204020204" pitchFamily="34" charset="-122"/>
                <a:ea typeface="微软雅黑" panose="020B0503020204020204" pitchFamily="34" charset="-122"/>
              </a:rPr>
              <a:t>器</a:t>
            </a:r>
            <a:endParaRPr lang="zh-CN" altLang="en-US" b="1" dirty="0">
              <a:solidFill>
                <a:srgbClr val="C00000"/>
              </a:solidFill>
              <a:latin typeface="微软雅黑" panose="020B0503020204020204" pitchFamily="34" charset="-122"/>
              <a:ea typeface="微软雅黑" panose="020B0503020204020204" pitchFamily="34" charset="-122"/>
            </a:endParaRPr>
          </a:p>
          <a:p>
            <a:pPr marL="342900" indent="-342900">
              <a:spcBef>
                <a:spcPts val="600"/>
              </a:spcBef>
              <a:buFont typeface="Wingdings" panose="05000000000000000000" pitchFamily="2" charset="2"/>
              <a:buChar char="Ø"/>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实验室</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管理</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制度</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和</a:t>
            </a: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SOP</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（微生物学</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操作技术规范</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a:p>
            <a:pPr marL="342900" indent="-342900">
              <a:spcBef>
                <a:spcPts val="600"/>
              </a:spcBef>
              <a:buFont typeface="Wingdings" panose="05000000000000000000" pitchFamily="2" charset="2"/>
              <a:buChar char="Ø"/>
            </a:pPr>
            <a:r>
              <a:rPr lang="zh-CN" altLang="en-US" b="1" dirty="0">
                <a:solidFill>
                  <a:schemeClr val="accent5">
                    <a:lumMod val="75000"/>
                  </a:schemeClr>
                </a:solidFill>
                <a:latin typeface="微软雅黑" panose="020B0503020204020204" pitchFamily="34" charset="-122"/>
                <a:ea typeface="微软雅黑" panose="020B0503020204020204" pitchFamily="34" charset="-122"/>
              </a:rPr>
              <a:t>加穿防护服</a:t>
            </a:r>
          </a:p>
          <a:p>
            <a:pPr marL="342900" indent="-342900">
              <a:spcBef>
                <a:spcPts val="600"/>
              </a:spcBef>
              <a:buFont typeface="Wingdings" panose="05000000000000000000" pitchFamily="2" charset="2"/>
              <a:buChar char="Ø"/>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人员的培训和定期健康</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医学</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监测</a:t>
            </a:r>
            <a:endParaRPr lang="en-US" altLang="zh-CN" b="1" dirty="0" smtClean="0">
              <a:solidFill>
                <a:schemeClr val="accent5">
                  <a:lumMod val="75000"/>
                </a:schemeClr>
              </a:solidFill>
              <a:latin typeface="微软雅黑" panose="020B0503020204020204" pitchFamily="34" charset="-122"/>
              <a:ea typeface="微软雅黑" panose="020B0503020204020204" pitchFamily="34" charset="-122"/>
            </a:endParaRPr>
          </a:p>
          <a:p>
            <a:pPr marL="342900" indent="-342900">
              <a:spcBef>
                <a:spcPts val="600"/>
              </a:spcBef>
              <a:buFont typeface="Wingdings" panose="05000000000000000000" pitchFamily="2" charset="2"/>
              <a:buChar char="Ø"/>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污染废弃物</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处理 （污染性</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材料</a:t>
            </a: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废物处理程序</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a:t>
            </a:r>
          </a:p>
          <a:p>
            <a:pPr>
              <a:spcBef>
                <a:spcPts val="600"/>
              </a:spcBef>
            </a:pP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	</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消毒</a:t>
            </a:r>
            <a:r>
              <a:rPr lang="en-US" altLang="zh-CN"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化学消毒</a:t>
            </a:r>
          </a:p>
          <a:p>
            <a:pPr>
              <a:spcBef>
                <a:spcPts val="600"/>
              </a:spcBef>
            </a:pPr>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rPr>
              <a:t>	</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高压</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蒸汽灭菌       </a:t>
            </a:r>
            <a:endParaRPr lang="en-US" altLang="zh-CN" b="1"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600"/>
              </a:spcBef>
            </a:pPr>
            <a:r>
              <a:rPr lang="en-US" altLang="zh-CN" b="1"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定点放置、统一回收、全市定点焚烧</a:t>
            </a:r>
            <a:endParaRPr lang="en-US" altLang="zh-CN" b="1" dirty="0" smtClean="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585647" y="2438920"/>
            <a:ext cx="2365330" cy="34181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t>14</a:t>
            </a:fld>
            <a:endParaRPr lang="zh-CN" altLang="en-US" dirty="0"/>
          </a:p>
        </p:txBody>
      </p:sp>
      <p:sp>
        <p:nvSpPr>
          <p:cNvPr id="17"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10767" y="2460461"/>
            <a:ext cx="6142433" cy="1006429"/>
          </a:xfrm>
          <a:prstGeom prst="rect">
            <a:avLst/>
          </a:prstGeom>
        </p:spPr>
        <p:txBody>
          <a:bodyPr wrap="square">
            <a:spAutoFit/>
          </a:bodyPr>
          <a:lstStyle/>
          <a:p>
            <a:pPr marL="342900" indent="-342900">
              <a:lnSpc>
                <a:spcPct val="110000"/>
              </a:lnSpc>
              <a:spcBef>
                <a:spcPts val="1200"/>
              </a:spcBef>
              <a:buFont typeface="Wingdings" panose="05000000000000000000" pitchFamily="2" charset="2"/>
              <a:buChar char="Ø"/>
            </a:pP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rPr>
              <a:t>门</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上应标有生物危害警告标志，包括通用的生物危险性标志，标明传染因子、实验室负责人或其他人姓名、电话、以及进入实验室的特殊要求。</a:t>
            </a:r>
          </a:p>
        </p:txBody>
      </p:sp>
      <p:sp>
        <p:nvSpPr>
          <p:cNvPr id="13" name="矩形 12"/>
          <p:cNvSpPr/>
          <p:nvPr/>
        </p:nvSpPr>
        <p:spPr>
          <a:xfrm>
            <a:off x="419793" y="1700808"/>
            <a:ext cx="4485523" cy="553998"/>
          </a:xfrm>
          <a:prstGeom prst="rect">
            <a:avLst/>
          </a:prstGeom>
        </p:spPr>
        <p:txBody>
          <a:bodyPr wrap="none">
            <a:spAutoFit/>
          </a:bodyPr>
          <a:lstStyle/>
          <a:p>
            <a:pPr algn="ctr"/>
            <a:r>
              <a:rPr lang="en-US" altLang="zh-CN" sz="3000" b="1" dirty="0" smtClean="0">
                <a:solidFill>
                  <a:srgbClr val="C00000"/>
                </a:solidFill>
                <a:latin typeface="微软雅黑" panose="020B0503020204020204" pitchFamily="34" charset="-122"/>
                <a:ea typeface="微软雅黑" panose="020B0503020204020204" pitchFamily="34" charset="-122"/>
              </a:rPr>
              <a:t>BSL-2 </a:t>
            </a:r>
            <a:r>
              <a:rPr lang="zh-CN" altLang="en-US" sz="3000" b="1" dirty="0" smtClean="0">
                <a:latin typeface="微软雅黑" panose="020B0503020204020204" pitchFamily="34" charset="-122"/>
                <a:ea typeface="微软雅黑" panose="020B0503020204020204" pitchFamily="34" charset="-122"/>
              </a:rPr>
              <a:t>实验室及安全措施</a:t>
            </a:r>
            <a:endParaRPr lang="zh-CN" altLang="en-US" sz="3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91282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6"/>
          <p:cNvSpPr txBox="1">
            <a:spLocks noChangeArrowheads="1"/>
          </p:cNvSpPr>
          <p:nvPr/>
        </p:nvSpPr>
        <p:spPr bwMode="auto">
          <a:xfrm>
            <a:off x="1908175" y="1793454"/>
            <a:ext cx="2376488" cy="831850"/>
          </a:xfrm>
          <a:prstGeom prst="rect">
            <a:avLst/>
          </a:prstGeom>
          <a:noFill/>
          <a:ln w="9525" algn="ctr">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黑体" panose="02010609060101010101" pitchFamily="49" charset="-122"/>
                <a:ea typeface="黑体" panose="02010609060101010101" pitchFamily="49" charset="-122"/>
              </a:rPr>
              <a:t>生物安全柜</a:t>
            </a:r>
            <a:endParaRPr lang="en-US" altLang="zh-CN" sz="2400" dirty="0">
              <a:latin typeface="黑体" panose="02010609060101010101" pitchFamily="49" charset="-122"/>
              <a:ea typeface="黑体" panose="02010609060101010101" pitchFamily="49" charset="-122"/>
            </a:endParaRPr>
          </a:p>
          <a:p>
            <a:pPr eaLnBrk="1" hangingPunct="1"/>
            <a:r>
              <a:rPr lang="zh-CN" altLang="en-US" sz="2400" dirty="0">
                <a:latin typeface="黑体" panose="02010609060101010101" pitchFamily="49" charset="-122"/>
                <a:ea typeface="黑体" panose="02010609060101010101" pitchFamily="49" charset="-122"/>
              </a:rPr>
              <a:t>高压蒸汽灭菌器</a:t>
            </a:r>
          </a:p>
        </p:txBody>
      </p:sp>
      <p:sp>
        <p:nvSpPr>
          <p:cNvPr id="66563" name="矩形 13"/>
          <p:cNvSpPr>
            <a:spLocks noChangeArrowheads="1"/>
          </p:cNvSpPr>
          <p:nvPr/>
        </p:nvSpPr>
        <p:spPr bwMode="auto">
          <a:xfrm>
            <a:off x="5003800" y="1772816"/>
            <a:ext cx="2160588" cy="831850"/>
          </a:xfrm>
          <a:prstGeom prst="rect">
            <a:avLst/>
          </a:prstGeom>
          <a:noFill/>
          <a:ln w="9525">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latin typeface="黑体" panose="02010609060101010101" pitchFamily="49" charset="-122"/>
                <a:ea typeface="黑体" panose="02010609060101010101" pitchFamily="49" charset="-122"/>
              </a:rPr>
              <a:t>规范使用</a:t>
            </a:r>
            <a:r>
              <a:rPr lang="en-US" altLang="zh-CN" sz="2400">
                <a:latin typeface="黑体" panose="02010609060101010101" pitchFamily="49" charset="-122"/>
                <a:ea typeface="黑体" panose="02010609060101010101" pitchFamily="49" charset="-122"/>
              </a:rPr>
              <a:t>(SOP)</a:t>
            </a:r>
          </a:p>
          <a:p>
            <a:pPr eaLnBrk="1" hangingPunct="1"/>
            <a:r>
              <a:rPr lang="zh-CN" altLang="en-US" sz="2400">
                <a:latin typeface="黑体" panose="02010609060101010101" pitchFamily="49" charset="-122"/>
                <a:ea typeface="黑体" panose="02010609060101010101" pitchFamily="49" charset="-122"/>
              </a:rPr>
              <a:t>正确维护</a:t>
            </a:r>
          </a:p>
        </p:txBody>
      </p:sp>
      <p:sp>
        <p:nvSpPr>
          <p:cNvPr id="4" name="右箭头 3"/>
          <p:cNvSpPr/>
          <p:nvPr/>
        </p:nvSpPr>
        <p:spPr>
          <a:xfrm>
            <a:off x="4356100" y="2204616"/>
            <a:ext cx="576263" cy="14287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eaLnBrk="1" fontAlgn="auto" hangingPunct="1">
              <a:spcBef>
                <a:spcPts val="0"/>
              </a:spcBef>
              <a:spcAft>
                <a:spcPts val="0"/>
              </a:spcAft>
              <a:defRPr/>
            </a:pPr>
            <a:endParaRPr lang="zh-CN" altLang="en-US" dirty="0"/>
          </a:p>
        </p:txBody>
      </p:sp>
      <p:sp>
        <p:nvSpPr>
          <p:cNvPr id="66565" name="TextBox 4"/>
          <p:cNvSpPr txBox="1">
            <a:spLocks noChangeArrowheads="1"/>
          </p:cNvSpPr>
          <p:nvPr/>
        </p:nvSpPr>
        <p:spPr bwMode="auto">
          <a:xfrm>
            <a:off x="1962398" y="3422691"/>
            <a:ext cx="2268042" cy="830263"/>
          </a:xfrm>
          <a:prstGeom prst="rect">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latin typeface="黑体" panose="02010609060101010101" pitchFamily="49" charset="-122"/>
                <a:ea typeface="黑体" panose="02010609060101010101" pitchFamily="49" charset="-122"/>
              </a:rPr>
              <a:t>BSL-2</a:t>
            </a:r>
            <a:r>
              <a:rPr lang="zh-CN" altLang="en-US" sz="2400" dirty="0">
                <a:latin typeface="黑体" panose="02010609060101010101" pitchFamily="49" charset="-122"/>
                <a:ea typeface="黑体" panose="02010609060101010101" pitchFamily="49" charset="-122"/>
              </a:rPr>
              <a:t>实验室</a:t>
            </a:r>
            <a:r>
              <a:rPr lang="zh-CN" altLang="en-US" sz="2400" dirty="0" smtClean="0">
                <a:latin typeface="黑体" panose="02010609060101010101" pitchFamily="49" charset="-122"/>
                <a:ea typeface="黑体" panose="02010609060101010101" pitchFamily="49" charset="-122"/>
              </a:rPr>
              <a:t>的</a:t>
            </a:r>
            <a:endParaRPr lang="en-US" altLang="zh-CN" sz="2400" dirty="0" smtClean="0">
              <a:latin typeface="黑体" panose="02010609060101010101" pitchFamily="49" charset="-122"/>
              <a:ea typeface="黑体" panose="02010609060101010101" pitchFamily="49" charset="-122"/>
            </a:endParaRPr>
          </a:p>
          <a:p>
            <a:pPr algn="ctr" eaLnBrk="1" hangingPunct="1"/>
            <a:r>
              <a:rPr lang="zh-CN" altLang="en-US" sz="2400" dirty="0" smtClean="0">
                <a:latin typeface="黑体" panose="02010609060101010101" pitchFamily="49" charset="-122"/>
                <a:ea typeface="黑体" panose="02010609060101010101" pitchFamily="49" charset="-122"/>
              </a:rPr>
              <a:t>关键</a:t>
            </a:r>
            <a:r>
              <a:rPr lang="zh-CN" altLang="en-US" sz="2400" dirty="0">
                <a:latin typeface="黑体" panose="02010609060101010101" pitchFamily="49" charset="-122"/>
                <a:ea typeface="黑体" panose="02010609060101010101" pitchFamily="49" charset="-122"/>
              </a:rPr>
              <a:t>设备</a:t>
            </a:r>
          </a:p>
        </p:txBody>
      </p:sp>
      <p:sp>
        <p:nvSpPr>
          <p:cNvPr id="6" name="TextBox 5"/>
          <p:cNvSpPr txBox="1"/>
          <p:nvPr/>
        </p:nvSpPr>
        <p:spPr>
          <a:xfrm>
            <a:off x="5004048" y="3068960"/>
            <a:ext cx="3889375" cy="3416300"/>
          </a:xfrm>
          <a:prstGeom prst="rect">
            <a:avLst/>
          </a:prstGeom>
          <a:noFill/>
          <a:ln>
            <a:solidFill>
              <a:srgbClr val="00FFFF"/>
            </a:solidFill>
          </a:ln>
        </p:spPr>
        <p:txBody>
          <a:bodyPr>
            <a:spAutoFit/>
          </a:bodyPr>
          <a:lstStyle/>
          <a:p>
            <a:pPr eaLnBrk="1" hangingPunct="1">
              <a:defRPr/>
            </a:pPr>
            <a:r>
              <a:rPr lang="zh-CN" altLang="en-US" sz="2400" b="1" dirty="0">
                <a:solidFill>
                  <a:srgbClr val="C00000"/>
                </a:solidFill>
                <a:latin typeface="黑体" pitchFamily="49" charset="-122"/>
                <a:ea typeface="黑体" pitchFamily="49" charset="-122"/>
              </a:rPr>
              <a:t>生物安全柜</a:t>
            </a:r>
            <a:endParaRPr lang="en-US" altLang="zh-CN" sz="2400" b="1" dirty="0">
              <a:solidFill>
                <a:srgbClr val="C00000"/>
              </a:solidFill>
              <a:latin typeface="黑体" pitchFamily="49" charset="-122"/>
              <a:ea typeface="黑体" pitchFamily="49" charset="-122"/>
            </a:endParaRPr>
          </a:p>
          <a:p>
            <a:pPr eaLnBrk="1" hangingPunct="1">
              <a:defRPr/>
            </a:pP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验证</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年检</a:t>
            </a:r>
            <a:endParaRPr lang="en-US" altLang="zh-CN" sz="2400" dirty="0">
              <a:latin typeface="黑体" pitchFamily="49" charset="-122"/>
              <a:ea typeface="黑体" pitchFamily="49" charset="-122"/>
            </a:endParaRPr>
          </a:p>
          <a:p>
            <a:pPr eaLnBrk="1" hangingPunct="1">
              <a:defRPr/>
            </a:pP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正确使用</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人员培训</a:t>
            </a:r>
            <a:endParaRPr lang="en-US" altLang="zh-CN" sz="2400" dirty="0">
              <a:latin typeface="黑体" pitchFamily="49" charset="-122"/>
              <a:ea typeface="黑体" pitchFamily="49" charset="-122"/>
            </a:endParaRPr>
          </a:p>
          <a:p>
            <a:pPr eaLnBrk="1" hangingPunct="1">
              <a:defRPr/>
            </a:pPr>
            <a:endParaRPr lang="en-US" altLang="zh-CN" sz="2400" dirty="0">
              <a:latin typeface="黑体" pitchFamily="49" charset="-122"/>
              <a:ea typeface="黑体" pitchFamily="49" charset="-122"/>
            </a:endParaRPr>
          </a:p>
          <a:p>
            <a:pPr eaLnBrk="1" hangingPunct="1">
              <a:defRPr/>
            </a:pPr>
            <a:r>
              <a:rPr lang="zh-CN" altLang="en-US" sz="2400" b="1" dirty="0">
                <a:solidFill>
                  <a:srgbClr val="C00000"/>
                </a:solidFill>
                <a:latin typeface="黑体" pitchFamily="49" charset="-122"/>
                <a:ea typeface="黑体" pitchFamily="49" charset="-122"/>
              </a:rPr>
              <a:t>高压蒸汽灭菌器</a:t>
            </a:r>
            <a:endParaRPr lang="en-US" altLang="zh-CN" sz="2400" b="1" dirty="0">
              <a:solidFill>
                <a:srgbClr val="C00000"/>
              </a:solidFill>
              <a:latin typeface="黑体" pitchFamily="49" charset="-122"/>
              <a:ea typeface="黑体" pitchFamily="49" charset="-122"/>
            </a:endParaRPr>
          </a:p>
          <a:p>
            <a:pPr eaLnBrk="1" hangingPunct="1">
              <a:defRPr/>
            </a:pPr>
            <a:r>
              <a:rPr lang="en-US" altLang="zh-CN" sz="2400" dirty="0">
                <a:latin typeface="黑体" pitchFamily="49" charset="-122"/>
                <a:ea typeface="黑体" pitchFamily="49" charset="-122"/>
              </a:rPr>
              <a:t>- </a:t>
            </a:r>
            <a:r>
              <a:rPr lang="zh-CN" altLang="en-US" sz="2400" dirty="0">
                <a:latin typeface="黑体" pitchFamily="49" charset="-122"/>
                <a:ea typeface="黑体" pitchFamily="49" charset="-122"/>
              </a:rPr>
              <a:t>上岗培训和上岗证</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培训</a:t>
            </a:r>
            <a:endParaRPr lang="en-US" altLang="zh-CN" sz="2400" dirty="0">
              <a:latin typeface="黑体" pitchFamily="49" charset="-122"/>
              <a:ea typeface="黑体" pitchFamily="49" charset="-122"/>
            </a:endParaRPr>
          </a:p>
          <a:p>
            <a:pPr eaLnBrk="1" hangingPunct="1">
              <a:defRPr/>
            </a:pPr>
            <a:r>
              <a:rPr lang="en-US" altLang="zh-CN" sz="2400" dirty="0">
                <a:latin typeface="黑体" pitchFamily="49" charset="-122"/>
                <a:ea typeface="黑体" pitchFamily="49" charset="-122"/>
              </a:rPr>
              <a:t>- </a:t>
            </a:r>
            <a:r>
              <a:rPr lang="zh-CN" altLang="en-US" sz="2400" dirty="0">
                <a:latin typeface="黑体" pitchFamily="49" charset="-122"/>
                <a:ea typeface="黑体" pitchFamily="49" charset="-122"/>
              </a:rPr>
              <a:t>灭菌效果的验证</a:t>
            </a:r>
            <a:endParaRPr lang="en-US" altLang="zh-CN" sz="2400" dirty="0">
              <a:latin typeface="黑体" pitchFamily="49" charset="-122"/>
              <a:ea typeface="黑体" pitchFamily="49" charset="-122"/>
            </a:endParaRPr>
          </a:p>
          <a:p>
            <a:pPr marL="342900" indent="-342900" eaLnBrk="1" hangingPunct="1">
              <a:buFontTx/>
              <a:buChar char="-"/>
              <a:defRPr/>
            </a:pPr>
            <a:r>
              <a:rPr lang="zh-CN" altLang="en-US" sz="2400" dirty="0">
                <a:latin typeface="黑体" pitchFamily="49" charset="-122"/>
                <a:ea typeface="黑体" pitchFamily="49" charset="-122"/>
              </a:rPr>
              <a:t>第三方灭菌效果的检测</a:t>
            </a:r>
            <a:endParaRPr lang="en-US" altLang="zh-CN" sz="2400" dirty="0">
              <a:latin typeface="黑体" pitchFamily="49" charset="-122"/>
              <a:ea typeface="黑体" pitchFamily="49" charset="-122"/>
            </a:endParaRPr>
          </a:p>
          <a:p>
            <a:pPr marL="342900" indent="-342900" eaLnBrk="1" hangingPunct="1">
              <a:buFontTx/>
              <a:buChar char="-"/>
              <a:defRPr/>
            </a:pPr>
            <a:r>
              <a:rPr lang="zh-CN" altLang="en-US" sz="2400" dirty="0">
                <a:latin typeface="黑体" pitchFamily="49" charset="-122"/>
                <a:ea typeface="黑体" pitchFamily="49" charset="-122"/>
              </a:rPr>
              <a:t>压力容器检测</a:t>
            </a:r>
          </a:p>
        </p:txBody>
      </p:sp>
      <p:sp>
        <p:nvSpPr>
          <p:cNvPr id="8" name="右箭头 7"/>
          <p:cNvSpPr/>
          <p:nvPr/>
        </p:nvSpPr>
        <p:spPr>
          <a:xfrm rot="16200000">
            <a:off x="2825751" y="2907159"/>
            <a:ext cx="576262" cy="179387"/>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eaLnBrk="1" fontAlgn="auto" hangingPunct="1">
              <a:spcBef>
                <a:spcPts val="0"/>
              </a:spcBef>
              <a:spcAft>
                <a:spcPts val="0"/>
              </a:spcAft>
              <a:defRPr/>
            </a:pPr>
            <a:endParaRPr lang="zh-CN" altLang="en-US" dirty="0"/>
          </a:p>
        </p:txBody>
      </p:sp>
      <p:sp>
        <p:nvSpPr>
          <p:cNvPr id="9" name="TextBox 8"/>
          <p:cNvSpPr txBox="1">
            <a:spLocks noChangeArrowheads="1"/>
          </p:cNvSpPr>
          <p:nvPr/>
        </p:nvSpPr>
        <p:spPr bwMode="auto">
          <a:xfrm>
            <a:off x="755576" y="5105226"/>
            <a:ext cx="4031803"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rgbClr val="000066"/>
                </a:solidFill>
                <a:latin typeface="黑体" panose="02010609060101010101" pitchFamily="49" charset="-122"/>
                <a:ea typeface="黑体" panose="02010609060101010101" pitchFamily="49" charset="-122"/>
              </a:rPr>
              <a:t>设施设备需要人操作，</a:t>
            </a:r>
            <a:endParaRPr lang="en-US" altLang="zh-CN" sz="2400" b="1" dirty="0" smtClean="0">
              <a:solidFill>
                <a:srgbClr val="000066"/>
              </a:solidFill>
              <a:latin typeface="黑体" panose="02010609060101010101" pitchFamily="49" charset="-122"/>
              <a:ea typeface="黑体" panose="02010609060101010101" pitchFamily="49" charset="-122"/>
            </a:endParaRPr>
          </a:p>
          <a:p>
            <a:pPr eaLnBrk="1" hangingPunct="1"/>
            <a:r>
              <a:rPr lang="zh-CN" altLang="en-US" sz="2400" b="1" dirty="0" smtClean="0">
                <a:solidFill>
                  <a:srgbClr val="000066"/>
                </a:solidFill>
                <a:latin typeface="黑体" panose="02010609060101010101" pitchFamily="49" charset="-122"/>
                <a:ea typeface="黑体" panose="02010609060101010101" pitchFamily="49" charset="-122"/>
              </a:rPr>
              <a:t>人员的培训和管理非常重要</a:t>
            </a:r>
            <a:endParaRPr lang="zh-CN" altLang="en-US" sz="2400" b="1" dirty="0">
              <a:solidFill>
                <a:srgbClr val="000066"/>
              </a:solidFill>
              <a:latin typeface="黑体" panose="02010609060101010101" pitchFamily="49" charset="-122"/>
              <a:ea typeface="黑体" panose="02010609060101010101" pitchFamily="49"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15</a:t>
            </a:fld>
            <a:endParaRPr lang="zh-CN" altLang="en-US"/>
          </a:p>
        </p:txBody>
      </p:sp>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33662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4056" y="2412405"/>
            <a:ext cx="5154590" cy="1508105"/>
          </a:xfrm>
          <a:prstGeom prst="rect">
            <a:avLst/>
          </a:prstGeom>
        </p:spPr>
        <p:txBody>
          <a:bodyPr wrap="square">
            <a:spAutoFit/>
          </a:bodyPr>
          <a:lstStyle/>
          <a:p>
            <a:pPr marL="342900" indent="-342900">
              <a:spcBef>
                <a:spcPts val="1200"/>
              </a:spcBef>
              <a:buFont typeface="+mj-lt"/>
              <a:buAutoNum type="arabicPeriod"/>
            </a:pPr>
            <a:r>
              <a:rPr lang="zh-CN" altLang="en-US" dirty="0" smtClean="0">
                <a:solidFill>
                  <a:srgbClr val="0070C0"/>
                </a:solidFill>
                <a:latin typeface="微软雅黑" panose="020B0503020204020204" pitchFamily="34" charset="-122"/>
                <a:ea typeface="微软雅黑" panose="020B0503020204020204" pitchFamily="34" charset="-122"/>
              </a:rPr>
              <a:t>在</a:t>
            </a:r>
            <a:r>
              <a:rPr lang="zh-CN" altLang="en-US" dirty="0">
                <a:solidFill>
                  <a:srgbClr val="0070C0"/>
                </a:solidFill>
                <a:latin typeface="微软雅黑" panose="020B0503020204020204" pitchFamily="34" charset="-122"/>
                <a:ea typeface="微软雅黑" panose="020B0503020204020204" pitchFamily="34" charset="-122"/>
              </a:rPr>
              <a:t>建筑物中自成隔离区或为独立建筑物。</a:t>
            </a:r>
            <a:endParaRPr lang="en-US" altLang="zh-CN" dirty="0">
              <a:solidFill>
                <a:srgbClr val="0070C0"/>
              </a:solidFill>
              <a:latin typeface="微软雅黑" panose="020B0503020204020204" pitchFamily="34" charset="-122"/>
              <a:ea typeface="微软雅黑" panose="020B0503020204020204" pitchFamily="34" charset="-122"/>
            </a:endParaRPr>
          </a:p>
          <a:p>
            <a:pPr marL="342900" indent="-342900">
              <a:spcBef>
                <a:spcPts val="1200"/>
              </a:spcBef>
              <a:buFont typeface="+mj-lt"/>
              <a:buAutoNum type="arabicPeriod"/>
            </a:pPr>
            <a:r>
              <a:rPr lang="zh-CN" altLang="en-US" dirty="0" smtClean="0">
                <a:solidFill>
                  <a:srgbClr val="0070C0"/>
                </a:solidFill>
                <a:latin typeface="微软雅黑" panose="020B0503020204020204" pitchFamily="34" charset="-122"/>
                <a:ea typeface="微软雅黑" panose="020B0503020204020204" pitchFamily="34" charset="-122"/>
              </a:rPr>
              <a:t>由</a:t>
            </a:r>
            <a:r>
              <a:rPr lang="zh-CN" altLang="en-US" dirty="0">
                <a:solidFill>
                  <a:srgbClr val="0070C0"/>
                </a:solidFill>
                <a:latin typeface="微软雅黑" panose="020B0503020204020204" pitchFamily="34" charset="-122"/>
                <a:ea typeface="微软雅黑" panose="020B0503020204020204" pitchFamily="34" charset="-122"/>
              </a:rPr>
              <a:t>清洁区</a:t>
            </a:r>
            <a:r>
              <a:rPr lang="zh-CN" altLang="en-US" dirty="0" smtClean="0">
                <a:solidFill>
                  <a:srgbClr val="0070C0"/>
                </a:solidFill>
                <a:latin typeface="微软雅黑" panose="020B0503020204020204" pitchFamily="34" charset="-122"/>
                <a:ea typeface="微软雅黑" panose="020B0503020204020204" pitchFamily="34" charset="-122"/>
              </a:rPr>
              <a:t>、防护区、辅助区组成。</a:t>
            </a:r>
            <a:endParaRPr lang="en-US" altLang="zh-CN" dirty="0" smtClean="0">
              <a:solidFill>
                <a:srgbClr val="0070C0"/>
              </a:solidFill>
              <a:latin typeface="微软雅黑" panose="020B0503020204020204" pitchFamily="34" charset="-122"/>
              <a:ea typeface="微软雅黑" panose="020B0503020204020204" pitchFamily="34" charset="-122"/>
            </a:endParaRPr>
          </a:p>
          <a:p>
            <a:pPr marL="342900" indent="-342900">
              <a:spcBef>
                <a:spcPts val="1200"/>
              </a:spcBef>
              <a:buFont typeface="+mj-lt"/>
              <a:buAutoNum type="arabicPeriod"/>
            </a:pPr>
            <a:r>
              <a:rPr lang="zh-CN" altLang="en-US" dirty="0">
                <a:solidFill>
                  <a:srgbClr val="0070C0"/>
                </a:solidFill>
                <a:latin typeface="微软雅黑" panose="020B0503020204020204" pitchFamily="34" charset="-122"/>
                <a:ea typeface="微软雅黑" panose="020B0503020204020204" pitchFamily="34" charset="-122"/>
              </a:rPr>
              <a:t>该</a:t>
            </a:r>
            <a:r>
              <a:rPr lang="zh-CN" altLang="en-US" dirty="0" smtClean="0">
                <a:solidFill>
                  <a:srgbClr val="0070C0"/>
                </a:solidFill>
                <a:latin typeface="微软雅黑" panose="020B0503020204020204" pitchFamily="34" charset="-122"/>
                <a:ea typeface="微软雅黑" panose="020B0503020204020204" pitchFamily="34" charset="-122"/>
              </a:rPr>
              <a:t>实验室的设计和建设必须按照国家标准要求执行</a:t>
            </a:r>
            <a:r>
              <a:rPr lang="en-US" altLang="zh-CN" dirty="0">
                <a:solidFill>
                  <a:srgbClr val="0070C0"/>
                </a:solidFill>
                <a:latin typeface="微软雅黑" panose="020B0503020204020204" pitchFamily="34" charset="-122"/>
                <a:ea typeface="微软雅黑" panose="020B0503020204020204" pitchFamily="34" charset="-122"/>
              </a:rPr>
              <a:t>(GB </a:t>
            </a:r>
            <a:r>
              <a:rPr lang="en-US" altLang="zh-CN" dirty="0" smtClean="0">
                <a:solidFill>
                  <a:srgbClr val="0070C0"/>
                </a:solidFill>
                <a:latin typeface="微软雅黑" panose="020B0503020204020204" pitchFamily="34" charset="-122"/>
                <a:ea typeface="微软雅黑" panose="020B0503020204020204" pitchFamily="34" charset="-122"/>
              </a:rPr>
              <a:t>50346-2011</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GB </a:t>
            </a:r>
            <a:r>
              <a:rPr lang="en-US" altLang="zh-CN" dirty="0" smtClean="0">
                <a:solidFill>
                  <a:srgbClr val="0070C0"/>
                </a:solidFill>
                <a:latin typeface="微软雅黑" panose="020B0503020204020204" pitchFamily="34" charset="-122"/>
                <a:ea typeface="微软雅黑" panose="020B0503020204020204" pitchFamily="34" charset="-122"/>
              </a:rPr>
              <a:t>19489-2008)</a:t>
            </a:r>
          </a:p>
        </p:txBody>
      </p:sp>
      <p:pic>
        <p:nvPicPr>
          <p:cNvPr id="5124" name="Picture 4" descr="C:\Users\john\Desktop\u=2016283675,900095146&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9654" y="1459696"/>
            <a:ext cx="3295687" cy="25711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矩形 18"/>
          <p:cNvSpPr/>
          <p:nvPr/>
        </p:nvSpPr>
        <p:spPr>
          <a:xfrm>
            <a:off x="419792" y="1700808"/>
            <a:ext cx="4485523" cy="553998"/>
          </a:xfrm>
          <a:prstGeom prst="rect">
            <a:avLst/>
          </a:prstGeom>
        </p:spPr>
        <p:txBody>
          <a:bodyPr wrap="none">
            <a:spAutoFit/>
          </a:bodyPr>
          <a:lstStyle/>
          <a:p>
            <a:pPr algn="ctr"/>
            <a:r>
              <a:rPr lang="en-US" altLang="zh-CN" sz="3000" b="1" dirty="0" smtClean="0">
                <a:solidFill>
                  <a:srgbClr val="C00000"/>
                </a:solidFill>
                <a:latin typeface="微软雅黑" panose="020B0503020204020204" pitchFamily="34" charset="-122"/>
                <a:ea typeface="微软雅黑" panose="020B0503020204020204" pitchFamily="34" charset="-122"/>
              </a:rPr>
              <a:t>BSL-3 </a:t>
            </a:r>
            <a:r>
              <a:rPr lang="zh-CN" altLang="en-US" sz="3000" b="1" dirty="0" smtClean="0">
                <a:latin typeface="微软雅黑" panose="020B0503020204020204" pitchFamily="34" charset="-122"/>
                <a:ea typeface="微软雅黑" panose="020B0503020204020204" pitchFamily="34" charset="-122"/>
              </a:rPr>
              <a:t>实验室及安全措施</a:t>
            </a:r>
            <a:endParaRPr lang="zh-CN" altLang="en-US" sz="3000" b="1" dirty="0">
              <a:latin typeface="微软雅黑" panose="020B0503020204020204" pitchFamily="34" charset="-122"/>
              <a:ea typeface="微软雅黑" panose="020B0503020204020204" pitchFamily="34" charset="-122"/>
            </a:endParaRPr>
          </a:p>
        </p:txBody>
      </p:sp>
      <p:sp>
        <p:nvSpPr>
          <p:cNvPr id="2" name="矩形 1"/>
          <p:cNvSpPr/>
          <p:nvPr/>
        </p:nvSpPr>
        <p:spPr>
          <a:xfrm>
            <a:off x="417271" y="4042979"/>
            <a:ext cx="8227895" cy="2419124"/>
          </a:xfrm>
          <a:prstGeom prst="rect">
            <a:avLst/>
          </a:prstGeom>
        </p:spPr>
        <p:txBody>
          <a:bodyPr wrap="square">
            <a:spAutoFit/>
          </a:bodyPr>
          <a:lstStyle/>
          <a:p>
            <a:pPr>
              <a:lnSpc>
                <a:spcPct val="120000"/>
              </a:lnSpc>
              <a:spcBef>
                <a:spcPts val="1200"/>
              </a:spcBef>
            </a:pPr>
            <a:r>
              <a:rPr lang="en-US" altLang="zh-CN" b="1" dirty="0" smtClean="0">
                <a:solidFill>
                  <a:srgbClr val="C00000"/>
                </a:solidFill>
                <a:latin typeface="微软雅黑" panose="020B0503020204020204" pitchFamily="34" charset="-122"/>
                <a:ea typeface="微软雅黑" panose="020B0503020204020204" pitchFamily="34" charset="-122"/>
              </a:rPr>
              <a:t>4.  </a:t>
            </a:r>
            <a:r>
              <a:rPr lang="zh-CN" altLang="en-US" b="1" dirty="0" smtClean="0">
                <a:solidFill>
                  <a:srgbClr val="C00000"/>
                </a:solidFill>
                <a:latin typeface="微软雅黑" panose="020B0503020204020204" pitchFamily="34" charset="-122"/>
                <a:ea typeface="微软雅黑" panose="020B0503020204020204" pitchFamily="34" charset="-122"/>
              </a:rPr>
              <a:t>围护结构</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rPr>
              <a:t>1</a:t>
            </a:r>
            <a:r>
              <a:rPr lang="zh-CN" altLang="en-US" dirty="0" smtClean="0">
                <a:solidFill>
                  <a:srgbClr val="0070C0"/>
                </a:solidFill>
                <a:latin typeface="微软雅黑" panose="020B0503020204020204" pitchFamily="34" charset="-122"/>
                <a:ea typeface="微软雅黑" panose="020B0503020204020204" pitchFamily="34" charset="-122"/>
              </a:rPr>
              <a:t>）实验室</a:t>
            </a:r>
            <a:r>
              <a:rPr lang="zh-CN" altLang="en-US" dirty="0">
                <a:solidFill>
                  <a:srgbClr val="0070C0"/>
                </a:solidFill>
                <a:latin typeface="微软雅黑" panose="020B0503020204020204" pitchFamily="34" charset="-122"/>
                <a:ea typeface="微软雅黑" panose="020B0503020204020204" pitchFamily="34" charset="-122"/>
              </a:rPr>
              <a:t>内表面应光滑、耐腐蚀、防水；</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2</a:t>
            </a:r>
            <a:r>
              <a:rPr lang="zh-CN" altLang="en-US" dirty="0" smtClean="0">
                <a:solidFill>
                  <a:srgbClr val="0070C0"/>
                </a:solidFill>
                <a:latin typeface="微软雅黑" panose="020B0503020204020204" pitchFamily="34" charset="-122"/>
                <a:ea typeface="微软雅黑" panose="020B0503020204020204" pitchFamily="34" charset="-122"/>
              </a:rPr>
              <a:t>）所有</a:t>
            </a:r>
            <a:r>
              <a:rPr lang="zh-CN" altLang="en-US" dirty="0">
                <a:solidFill>
                  <a:srgbClr val="0070C0"/>
                </a:solidFill>
                <a:latin typeface="微软雅黑" panose="020B0503020204020204" pitchFamily="34" charset="-122"/>
                <a:ea typeface="微软雅黑" panose="020B0503020204020204" pitchFamily="34" charset="-122"/>
              </a:rPr>
              <a:t>缝隙应可靠密封，防震、</a:t>
            </a:r>
            <a:r>
              <a:rPr lang="zh-CN" altLang="en-US" dirty="0" smtClean="0">
                <a:solidFill>
                  <a:srgbClr val="0070C0"/>
                </a:solidFill>
                <a:latin typeface="微软雅黑" panose="020B0503020204020204" pitchFamily="34" charset="-122"/>
                <a:ea typeface="微软雅黑" panose="020B0503020204020204" pitchFamily="34" charset="-122"/>
              </a:rPr>
              <a:t>防火；</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3</a:t>
            </a:r>
            <a:r>
              <a:rPr lang="zh-CN" altLang="en-US" dirty="0" smtClean="0">
                <a:solidFill>
                  <a:srgbClr val="0070C0"/>
                </a:solidFill>
                <a:latin typeface="微软雅黑" panose="020B0503020204020204" pitchFamily="34" charset="-122"/>
                <a:ea typeface="微软雅黑" panose="020B0503020204020204" pitchFamily="34" charset="-122"/>
              </a:rPr>
              <a:t>）围护结构</a:t>
            </a:r>
            <a:r>
              <a:rPr lang="zh-CN" altLang="en-US" dirty="0">
                <a:solidFill>
                  <a:srgbClr val="0070C0"/>
                </a:solidFill>
                <a:latin typeface="微软雅黑" panose="020B0503020204020204" pitchFamily="34" charset="-122"/>
                <a:ea typeface="微软雅黑" panose="020B0503020204020204" pitchFamily="34" charset="-122"/>
              </a:rPr>
              <a:t>外围墙体应有适当的抗震和防火</a:t>
            </a:r>
            <a:r>
              <a:rPr lang="zh-CN" altLang="en-US" dirty="0" smtClean="0">
                <a:solidFill>
                  <a:srgbClr val="0070C0"/>
                </a:solidFill>
                <a:latin typeface="微软雅黑" panose="020B0503020204020204" pitchFamily="34" charset="-122"/>
                <a:ea typeface="微软雅黑" panose="020B0503020204020204" pitchFamily="34" charset="-122"/>
              </a:rPr>
              <a:t>能力；</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4</a:t>
            </a:r>
            <a:r>
              <a:rPr lang="zh-CN" altLang="en-US" dirty="0" smtClean="0">
                <a:solidFill>
                  <a:srgbClr val="0070C0"/>
                </a:solidFill>
                <a:latin typeface="微软雅黑" panose="020B0503020204020204" pitchFamily="34" charset="-122"/>
                <a:ea typeface="微软雅黑" panose="020B0503020204020204" pitchFamily="34" charset="-122"/>
              </a:rPr>
              <a:t>）天花板</a:t>
            </a:r>
            <a:r>
              <a:rPr lang="zh-CN" altLang="en-US" dirty="0">
                <a:solidFill>
                  <a:srgbClr val="0070C0"/>
                </a:solidFill>
                <a:latin typeface="微软雅黑" panose="020B0503020204020204" pitchFamily="34" charset="-122"/>
                <a:ea typeface="微软雅黑" panose="020B0503020204020204" pitchFamily="34" charset="-122"/>
              </a:rPr>
              <a:t>、地板、墙间交角均为圆弧形且可靠</a:t>
            </a:r>
            <a:r>
              <a:rPr lang="zh-CN" altLang="en-US" dirty="0" smtClean="0">
                <a:solidFill>
                  <a:srgbClr val="0070C0"/>
                </a:solidFill>
                <a:latin typeface="微软雅黑" panose="020B0503020204020204" pitchFamily="34" charset="-122"/>
                <a:ea typeface="微软雅黑" panose="020B0503020204020204" pitchFamily="34" charset="-122"/>
              </a:rPr>
              <a:t>密封；</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5</a:t>
            </a:r>
            <a:r>
              <a:rPr lang="zh-CN" altLang="en-US" dirty="0" smtClean="0">
                <a:solidFill>
                  <a:srgbClr val="0070C0"/>
                </a:solidFill>
                <a:latin typeface="微软雅黑" panose="020B0503020204020204" pitchFamily="34" charset="-122"/>
                <a:ea typeface="微软雅黑" panose="020B0503020204020204" pitchFamily="34" charset="-122"/>
              </a:rPr>
              <a:t>）不</a:t>
            </a:r>
            <a:r>
              <a:rPr lang="zh-CN" altLang="en-US" dirty="0">
                <a:solidFill>
                  <a:srgbClr val="0070C0"/>
                </a:solidFill>
                <a:latin typeface="微软雅黑" panose="020B0503020204020204" pitchFamily="34" charset="-122"/>
                <a:ea typeface="微软雅黑" panose="020B0503020204020204" pitchFamily="34" charset="-122"/>
              </a:rPr>
              <a:t>应有可开窗户；</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6</a:t>
            </a:r>
            <a:r>
              <a:rPr lang="zh-CN" altLang="en-US" dirty="0" smtClean="0">
                <a:solidFill>
                  <a:srgbClr val="0070C0"/>
                </a:solidFill>
                <a:latin typeface="微软雅黑" panose="020B0503020204020204" pitchFamily="34" charset="-122"/>
                <a:ea typeface="微软雅黑" panose="020B0503020204020204" pitchFamily="34" charset="-122"/>
              </a:rPr>
              <a:t>）内设</a:t>
            </a:r>
            <a:r>
              <a:rPr lang="zh-CN" altLang="en-US" dirty="0">
                <a:solidFill>
                  <a:srgbClr val="0070C0"/>
                </a:solidFill>
                <a:latin typeface="微软雅黑" panose="020B0503020204020204" pitchFamily="34" charset="-122"/>
                <a:ea typeface="微软雅黑" panose="020B0503020204020204" pitchFamily="34" charset="-122"/>
              </a:rPr>
              <a:t>窗户应防破碎、防漏气；</a:t>
            </a:r>
            <a:endParaRPr lang="en-US" altLang="zh-CN"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7</a:t>
            </a:r>
            <a:r>
              <a:rPr lang="zh-CN" altLang="en-US" dirty="0" smtClean="0">
                <a:solidFill>
                  <a:srgbClr val="0070C0"/>
                </a:solidFill>
                <a:latin typeface="微软雅黑" panose="020B0503020204020204" pitchFamily="34" charset="-122"/>
                <a:ea typeface="微软雅黑" panose="020B0503020204020204" pitchFamily="34" charset="-122"/>
              </a:rPr>
              <a:t>）出入口</a:t>
            </a:r>
            <a:r>
              <a:rPr lang="zh-CN" altLang="en-US" dirty="0">
                <a:solidFill>
                  <a:srgbClr val="0070C0"/>
                </a:solidFill>
                <a:latin typeface="微软雅黑" panose="020B0503020204020204" pitchFamily="34" charset="-122"/>
                <a:ea typeface="微软雅黑" panose="020B0503020204020204" pitchFamily="34" charset="-122"/>
              </a:rPr>
              <a:t>处应采用</a:t>
            </a:r>
            <a:r>
              <a:rPr lang="zh-CN" altLang="en-US" dirty="0" smtClean="0">
                <a:solidFill>
                  <a:srgbClr val="0070C0"/>
                </a:solidFill>
                <a:latin typeface="微软雅黑" panose="020B0503020204020204" pitchFamily="34" charset="-122"/>
                <a:ea typeface="微软雅黑" panose="020B0503020204020204" pitchFamily="34" charset="-122"/>
              </a:rPr>
              <a:t>防止节肢动物</a:t>
            </a:r>
            <a:r>
              <a:rPr lang="zh-CN" altLang="en-US" dirty="0">
                <a:solidFill>
                  <a:srgbClr val="0070C0"/>
                </a:solidFill>
                <a:latin typeface="微软雅黑" panose="020B0503020204020204" pitchFamily="34" charset="-122"/>
                <a:ea typeface="微软雅黑" panose="020B0503020204020204" pitchFamily="34" charset="-122"/>
              </a:rPr>
              <a:t>和啮齿动物的设计。</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16</a:t>
            </a:fld>
            <a:endParaRPr lang="zh-CN" altLang="en-US"/>
          </a:p>
        </p:txBody>
      </p:sp>
      <p:sp>
        <p:nvSpPr>
          <p:cNvPr id="11"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7432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95764" y="2459676"/>
            <a:ext cx="4492354" cy="3296287"/>
          </a:xfrm>
          <a:prstGeom prst="rect">
            <a:avLst/>
          </a:prstGeom>
        </p:spPr>
        <p:txBody>
          <a:bodyPr wrap="square">
            <a:spAutoFit/>
          </a:bodyPr>
          <a:lstStyle/>
          <a:p>
            <a:pPr>
              <a:lnSpc>
                <a:spcPct val="110000"/>
              </a:lnSpc>
              <a:spcBef>
                <a:spcPts val="1200"/>
              </a:spcBef>
            </a:pP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b="1" dirty="0">
                <a:solidFill>
                  <a:srgbClr val="C00000"/>
                </a:solidFill>
                <a:latin typeface="微软雅黑" panose="020B0503020204020204" pitchFamily="34" charset="-122"/>
                <a:ea typeface="微软雅黑" panose="020B0503020204020204" pitchFamily="34" charset="-122"/>
              </a:rPr>
              <a:t>）排风系统</a:t>
            </a:r>
            <a:r>
              <a:rPr lang="zh-CN" altLang="en-US" dirty="0" smtClean="0">
                <a:solidFill>
                  <a:srgbClr val="C00000"/>
                </a:solidFill>
                <a:latin typeface="微软雅黑" panose="020B0503020204020204" pitchFamily="34" charset="-122"/>
                <a:ea typeface="微软雅黑" panose="020B0503020204020204" pitchFamily="34" charset="-122"/>
              </a:rPr>
              <a:t>：</a:t>
            </a:r>
            <a:endParaRPr lang="en-US" altLang="zh-CN" dirty="0" smtClean="0">
              <a:solidFill>
                <a:srgbClr val="C00000"/>
              </a:solidFill>
              <a:latin typeface="微软雅黑" panose="020B0503020204020204" pitchFamily="34" charset="-122"/>
              <a:ea typeface="微软雅黑" panose="020B0503020204020204" pitchFamily="34" charset="-122"/>
            </a:endParaRPr>
          </a:p>
          <a:p>
            <a:pPr marL="540000" indent="-342900">
              <a:lnSpc>
                <a:spcPct val="110000"/>
              </a:lnSpc>
              <a:spcBef>
                <a:spcPts val="12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独立的</a:t>
            </a:r>
            <a:r>
              <a:rPr lang="zh-CN" altLang="en-US" dirty="0">
                <a:solidFill>
                  <a:srgbClr val="0070C0"/>
                </a:solidFill>
                <a:latin typeface="微软雅黑" panose="020B0503020204020204" pitchFamily="34" charset="-122"/>
                <a:ea typeface="微软雅黑" panose="020B0503020204020204" pitchFamily="34" charset="-122"/>
              </a:rPr>
              <a:t>送排风</a:t>
            </a:r>
            <a:r>
              <a:rPr lang="zh-CN" altLang="en-US" dirty="0" smtClean="0">
                <a:solidFill>
                  <a:srgbClr val="0070C0"/>
                </a:solidFill>
                <a:latin typeface="微软雅黑" panose="020B0503020204020204" pitchFamily="34" charset="-122"/>
                <a:ea typeface="微软雅黑" panose="020B0503020204020204" pitchFamily="34" charset="-122"/>
              </a:rPr>
              <a:t>系统（一备一用）以控制实验室内部的负压、气流</a:t>
            </a:r>
            <a:r>
              <a:rPr lang="zh-CN" altLang="en-US" dirty="0">
                <a:solidFill>
                  <a:srgbClr val="0070C0"/>
                </a:solidFill>
                <a:latin typeface="微软雅黑" panose="020B0503020204020204" pitchFamily="34" charset="-122"/>
                <a:ea typeface="微软雅黑" panose="020B0503020204020204" pitchFamily="34" charset="-122"/>
              </a:rPr>
              <a:t>方向和</a:t>
            </a:r>
            <a:r>
              <a:rPr lang="zh-CN" altLang="en-US" dirty="0" smtClean="0">
                <a:solidFill>
                  <a:srgbClr val="0070C0"/>
                </a:solidFill>
                <a:latin typeface="微软雅黑" panose="020B0503020204020204" pitchFamily="34" charset="-122"/>
                <a:ea typeface="微软雅黑" panose="020B0503020204020204" pitchFamily="34" charset="-122"/>
              </a:rPr>
              <a:t>压力梯度；</a:t>
            </a:r>
            <a:endParaRPr lang="en-US" altLang="zh-CN" dirty="0" smtClean="0">
              <a:solidFill>
                <a:srgbClr val="0070C0"/>
              </a:solidFill>
              <a:latin typeface="微软雅黑" panose="020B0503020204020204" pitchFamily="34" charset="-122"/>
              <a:ea typeface="微软雅黑" panose="020B0503020204020204" pitchFamily="34" charset="-122"/>
            </a:endParaRPr>
          </a:p>
          <a:p>
            <a:pPr marL="540000" indent="-342900">
              <a:lnSpc>
                <a:spcPct val="110000"/>
              </a:lnSpc>
              <a:spcBef>
                <a:spcPts val="1200"/>
              </a:spcBef>
              <a:buFont typeface="+mj-ea"/>
              <a:buAutoNum type="circleNumDbPlain"/>
            </a:pPr>
            <a:r>
              <a:rPr lang="en-US" altLang="zh-CN" dirty="0" smtClean="0">
                <a:solidFill>
                  <a:srgbClr val="0070C0"/>
                </a:solidFill>
                <a:latin typeface="微软雅黑" panose="020B0503020204020204" pitchFamily="34" charset="-122"/>
                <a:ea typeface="微软雅黑" panose="020B0503020204020204" pitchFamily="34" charset="-122"/>
              </a:rPr>
              <a:t>BSL-3</a:t>
            </a:r>
            <a:r>
              <a:rPr lang="zh-CN" altLang="en-US" dirty="0" smtClean="0">
                <a:solidFill>
                  <a:srgbClr val="0070C0"/>
                </a:solidFill>
                <a:latin typeface="微软雅黑" panose="020B0503020204020204" pitchFamily="34" charset="-122"/>
                <a:ea typeface="微软雅黑" panose="020B0503020204020204" pitchFamily="34" charset="-122"/>
              </a:rPr>
              <a:t>实验室室内排风口应安装原位检漏原位消毒装置，保证实验室内部的空气；</a:t>
            </a:r>
          </a:p>
          <a:p>
            <a:pPr marL="540000" indent="-342900">
              <a:lnSpc>
                <a:spcPct val="110000"/>
              </a:lnSpc>
              <a:spcBef>
                <a:spcPts val="1200"/>
              </a:spcBef>
              <a:buFont typeface="+mj-ea"/>
              <a:buAutoNum type="circleNumDbPlain"/>
            </a:pPr>
            <a:r>
              <a:rPr lang="zh-CN" altLang="en-US" dirty="0" smtClean="0">
                <a:solidFill>
                  <a:srgbClr val="0070C0"/>
                </a:solidFill>
                <a:latin typeface="微软雅黑" panose="020B0503020204020204" pitchFamily="34" charset="-122"/>
                <a:ea typeface="微软雅黑" panose="020B0503020204020204" pitchFamily="34" charset="-122"/>
              </a:rPr>
              <a:t>应设两路供电系统以及</a:t>
            </a:r>
            <a:r>
              <a:rPr lang="en-US" altLang="zh-CN" dirty="0" smtClean="0">
                <a:solidFill>
                  <a:srgbClr val="0070C0"/>
                </a:solidFill>
                <a:latin typeface="微软雅黑" panose="020B0503020204020204" pitchFamily="34" charset="-122"/>
                <a:ea typeface="微软雅黑" panose="020B0503020204020204" pitchFamily="34" charset="-122"/>
              </a:rPr>
              <a:t>UPS</a:t>
            </a:r>
            <a:r>
              <a:rPr lang="zh-CN" altLang="en-US" dirty="0" smtClean="0">
                <a:solidFill>
                  <a:srgbClr val="0070C0"/>
                </a:solidFill>
                <a:latin typeface="微软雅黑" panose="020B0503020204020204" pitchFamily="34" charset="-122"/>
                <a:ea typeface="微软雅黑" panose="020B0503020204020204" pitchFamily="34" charset="-122"/>
              </a:rPr>
              <a:t>，在断电情况下，保证实验室人员的安全撤离。</a:t>
            </a:r>
            <a:endParaRPr lang="zh-CN" altLang="en-US" sz="1600" dirty="0">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 name="灯片编号占位符 2"/>
          <p:cNvSpPr>
            <a:spLocks noGrp="1"/>
          </p:cNvSpPr>
          <p:nvPr>
            <p:ph type="sldNum" sz="quarter" idx="12"/>
          </p:nvPr>
        </p:nvSpPr>
        <p:spPr/>
        <p:txBody>
          <a:bodyPr/>
          <a:lstStyle/>
          <a:p>
            <a:fld id="{0C913308-F349-4B6D-A68A-DD1791B4A57B}" type="slidenum">
              <a:rPr lang="zh-CN" altLang="en-US" smtClean="0"/>
              <a:t>17</a:t>
            </a:fld>
            <a:endParaRPr lang="zh-CN" altLang="en-US" dirty="0"/>
          </a:p>
        </p:txBody>
      </p:sp>
      <p:sp>
        <p:nvSpPr>
          <p:cNvPr id="23"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19792" y="1700808"/>
            <a:ext cx="4485523" cy="553998"/>
          </a:xfrm>
          <a:prstGeom prst="rect">
            <a:avLst/>
          </a:prstGeom>
        </p:spPr>
        <p:txBody>
          <a:bodyPr wrap="none">
            <a:spAutoFit/>
          </a:bodyPr>
          <a:lstStyle/>
          <a:p>
            <a:pPr algn="ctr"/>
            <a:r>
              <a:rPr lang="en-US" altLang="zh-CN" sz="3000" b="1" dirty="0" smtClean="0">
                <a:solidFill>
                  <a:srgbClr val="C00000"/>
                </a:solidFill>
                <a:latin typeface="微软雅黑" panose="020B0503020204020204" pitchFamily="34" charset="-122"/>
                <a:ea typeface="微软雅黑" panose="020B0503020204020204" pitchFamily="34" charset="-122"/>
              </a:rPr>
              <a:t>BSL-3 </a:t>
            </a:r>
            <a:r>
              <a:rPr lang="zh-CN" altLang="en-US" sz="3000" b="1" dirty="0" smtClean="0">
                <a:latin typeface="微软雅黑" panose="020B0503020204020204" pitchFamily="34" charset="-122"/>
                <a:ea typeface="微软雅黑" panose="020B0503020204020204" pitchFamily="34" charset="-122"/>
              </a:rPr>
              <a:t>实验室及安全措施</a:t>
            </a:r>
            <a:endParaRPr lang="zh-CN" altLang="en-US" sz="3000" b="1" dirty="0">
              <a:latin typeface="微软雅黑" panose="020B0503020204020204" pitchFamily="34" charset="-122"/>
              <a:ea typeface="微软雅黑" panose="020B0503020204020204" pitchFamily="34" charset="-122"/>
            </a:endParaRPr>
          </a:p>
        </p:txBody>
      </p:sp>
      <p:sp>
        <p:nvSpPr>
          <p:cNvPr id="15" name="TextBox 9"/>
          <p:cNvSpPr txBox="1"/>
          <p:nvPr/>
        </p:nvSpPr>
        <p:spPr>
          <a:xfrm>
            <a:off x="5079265" y="2284618"/>
            <a:ext cx="3845610" cy="3508653"/>
          </a:xfrm>
          <a:prstGeom prst="rect">
            <a:avLst/>
          </a:prstGeom>
          <a:noFill/>
        </p:spPr>
        <p:txBody>
          <a:bodyPr wrap="square" rtlCol="0">
            <a:spAutoFit/>
          </a:bodyPr>
          <a:lstStyle/>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严格的管理制度和监督检查制度</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在</a:t>
            </a:r>
            <a:r>
              <a:rPr lang="en-US" altLang="zh-CN" dirty="0" smtClean="0">
                <a:solidFill>
                  <a:schemeClr val="accent5">
                    <a:lumMod val="75000"/>
                  </a:schemeClr>
                </a:solidFill>
                <a:latin typeface="微软雅黑" panose="020B0503020204020204" pitchFamily="34" charset="-122"/>
                <a:ea typeface="微软雅黑" panose="020B0503020204020204" pitchFamily="34" charset="-122"/>
              </a:rPr>
              <a:t>BSL-3</a:t>
            </a: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实验室开展实验研究前，必须进行风险评估</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严格遵循微生物学操作技术规范，</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个人防护装备</a:t>
            </a:r>
            <a:r>
              <a:rPr lang="en-US" altLang="zh-CN"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根据风险评估确定是否需要个人正压呼吸装置等</a:t>
            </a:r>
            <a:r>
              <a:rPr lang="en-US" altLang="zh-CN" dirty="0" smtClean="0">
                <a:solidFill>
                  <a:schemeClr val="accent5">
                    <a:lumMod val="75000"/>
                  </a:schemeClr>
                </a:solidFill>
                <a:latin typeface="微软雅黑" panose="020B0503020204020204" pitchFamily="34" charset="-122"/>
                <a:ea typeface="微软雅黑" panose="020B0503020204020204" pitchFamily="34" charset="-122"/>
              </a:rPr>
              <a:t>)</a:t>
            </a: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人员经生物安全培训后，持证上岗，</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zh-CN" altLang="en-US" dirty="0" smtClean="0">
                <a:solidFill>
                  <a:schemeClr val="accent5">
                    <a:lumMod val="75000"/>
                  </a:schemeClr>
                </a:solidFill>
                <a:latin typeface="微软雅黑" panose="020B0503020204020204" pitchFamily="34" charset="-122"/>
                <a:ea typeface="微软雅黑" panose="020B0503020204020204" pitchFamily="34" charset="-122"/>
              </a:rPr>
              <a:t>污染废弃物消毒灭菌和处置程序</a:t>
            </a:r>
            <a:endParaRPr lang="en-US" altLang="zh-CN" dirty="0" smtClean="0">
              <a:solidFill>
                <a:schemeClr val="accent5">
                  <a:lumMod val="75000"/>
                </a:schemeClr>
              </a:solidFill>
              <a:latin typeface="微软雅黑" panose="020B0503020204020204" pitchFamily="34" charset="-122"/>
              <a:ea typeface="微软雅黑" panose="020B0503020204020204" pitchFamily="34" charset="-122"/>
            </a:endParaRPr>
          </a:p>
          <a:p>
            <a:pPr>
              <a:spcBef>
                <a:spcPts val="1200"/>
              </a:spcBef>
            </a:pPr>
            <a:r>
              <a:rPr lang="en-US" altLang="zh-CN" dirty="0" smtClean="0">
                <a:solidFill>
                  <a:schemeClr val="accent5">
                    <a:lumMod val="75000"/>
                  </a:schemeClr>
                </a:solidFill>
                <a:latin typeface="微软雅黑" panose="020B0503020204020204" pitchFamily="34" charset="-122"/>
                <a:ea typeface="微软雅黑" panose="020B0503020204020204" pitchFamily="34" charset="-122"/>
              </a:rPr>
              <a:t>…</a:t>
            </a:r>
            <a:endParaRPr lang="zh-CN" altLang="en-US" dirty="0">
              <a:solidFill>
                <a:schemeClr val="accent5">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6754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560" y="1722874"/>
            <a:ext cx="2561920" cy="553998"/>
          </a:xfrm>
          <a:prstGeom prst="rect">
            <a:avLst/>
          </a:prstGeom>
        </p:spPr>
        <p:txBody>
          <a:bodyPr wrap="none">
            <a:spAutoFit/>
          </a:bodyPr>
          <a:lstStyle/>
          <a:p>
            <a:pPr lvl="0" algn="ctr"/>
            <a:r>
              <a:rPr lang="en-US" altLang="zh-CN" sz="3000" b="1" dirty="0" smtClean="0">
                <a:solidFill>
                  <a:srgbClr val="C00000"/>
                </a:solidFill>
                <a:latin typeface="微软雅黑" panose="020B0503020204020204" pitchFamily="34" charset="-122"/>
                <a:ea typeface="微软雅黑" panose="020B0503020204020204" pitchFamily="34" charset="-122"/>
              </a:rPr>
              <a:t>BSL-4 </a:t>
            </a:r>
            <a:r>
              <a:rPr lang="zh-CN" altLang="en-US" sz="3000" b="1" dirty="0" smtClean="0">
                <a:latin typeface="微软雅黑" panose="020B0503020204020204" pitchFamily="34" charset="-122"/>
                <a:ea typeface="微软雅黑" panose="020B0503020204020204" pitchFamily="34" charset="-122"/>
              </a:rPr>
              <a:t>实验室</a:t>
            </a:r>
            <a:endParaRPr lang="zh-CN" altLang="en-US" sz="3000" b="1" dirty="0">
              <a:latin typeface="微软雅黑" panose="020B0503020204020204" pitchFamily="34" charset="-122"/>
              <a:ea typeface="微软雅黑" panose="020B0503020204020204" pitchFamily="34" charset="-122"/>
            </a:endParaRPr>
          </a:p>
        </p:txBody>
      </p:sp>
      <p:sp>
        <p:nvSpPr>
          <p:cNvPr id="5" name="矩形 4"/>
          <p:cNvSpPr/>
          <p:nvPr/>
        </p:nvSpPr>
        <p:spPr>
          <a:xfrm>
            <a:off x="683568" y="2598647"/>
            <a:ext cx="4608512" cy="1169038"/>
          </a:xfrm>
          <a:prstGeom prst="rect">
            <a:avLst/>
          </a:prstGeom>
        </p:spPr>
        <p:txBody>
          <a:bodyPr wrap="square">
            <a:spAutoFit/>
          </a:bodyPr>
          <a:lstStyle/>
          <a:p>
            <a:pPr algn="just">
              <a:lnSpc>
                <a:spcPct val="120000"/>
              </a:lnSpc>
            </a:pPr>
            <a:r>
              <a:rPr lang="en-US" altLang="zh-CN" sz="2000" dirty="0">
                <a:solidFill>
                  <a:srgbClr val="0070C0"/>
                </a:solidFill>
                <a:latin typeface="微软雅黑" panose="020B0503020204020204" pitchFamily="34" charset="-122"/>
                <a:ea typeface="微软雅黑" panose="020B0503020204020204" pitchFamily="34" charset="-122"/>
              </a:rPr>
              <a:t>BLS-4</a:t>
            </a:r>
            <a:r>
              <a:rPr lang="zh-CN" altLang="en-US" sz="2000" dirty="0">
                <a:solidFill>
                  <a:srgbClr val="0070C0"/>
                </a:solidFill>
                <a:latin typeface="微软雅黑" panose="020B0503020204020204" pitchFamily="34" charset="-122"/>
                <a:ea typeface="微软雅黑" panose="020B0503020204020204" pitchFamily="34" charset="-122"/>
              </a:rPr>
              <a:t>实验室是指生物安全四级实验室，专门用于开展烈性传染病的研究，是全球生物安全最高级别的实验室。</a:t>
            </a:r>
          </a:p>
        </p:txBody>
      </p:sp>
      <p:grpSp>
        <p:nvGrpSpPr>
          <p:cNvPr id="7" name="组合 6"/>
          <p:cNvGrpSpPr/>
          <p:nvPr/>
        </p:nvGrpSpPr>
        <p:grpSpPr>
          <a:xfrm>
            <a:off x="5496600" y="1629155"/>
            <a:ext cx="3467887" cy="2485849"/>
            <a:chOff x="4770372" y="1629155"/>
            <a:chExt cx="4373626" cy="3058193"/>
          </a:xfrm>
        </p:grpSpPr>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0372" y="1629155"/>
              <a:ext cx="4373626" cy="3058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420587" y="4071573"/>
              <a:ext cx="3609020" cy="492232"/>
            </a:xfrm>
            <a:prstGeom prst="rect">
              <a:avLst/>
            </a:prstGeom>
            <a:noFill/>
          </p:spPr>
          <p:txBody>
            <a:bodyPr wrap="square" rtlCol="0">
              <a:spAutoFit/>
            </a:bodyPr>
            <a:lstStyle/>
            <a:p>
              <a:r>
                <a:rPr lang="zh-CN" altLang="en-US" sz="2000" b="1" dirty="0">
                  <a:solidFill>
                    <a:schemeClr val="bg1"/>
                  </a:solidFill>
                </a:rPr>
                <a:t>中科院</a:t>
              </a:r>
              <a:r>
                <a:rPr lang="zh-CN" altLang="en-US" sz="2000" b="1" dirty="0" smtClean="0">
                  <a:solidFill>
                    <a:schemeClr val="bg1"/>
                  </a:solidFill>
                </a:rPr>
                <a:t>武汉</a:t>
              </a:r>
              <a:r>
                <a:rPr lang="en-US" altLang="zh-CN" sz="2000" b="1" dirty="0" smtClean="0">
                  <a:solidFill>
                    <a:schemeClr val="bg1"/>
                  </a:solidFill>
                </a:rPr>
                <a:t>BSL-4</a:t>
              </a:r>
              <a:r>
                <a:rPr lang="zh-CN" altLang="en-US" sz="2000" b="1" dirty="0" smtClean="0">
                  <a:solidFill>
                    <a:schemeClr val="bg1"/>
                  </a:solidFill>
                </a:rPr>
                <a:t>实验室</a:t>
              </a:r>
              <a:endParaRPr lang="zh-CN" altLang="en-US" sz="2000" b="1" dirty="0">
                <a:solidFill>
                  <a:schemeClr val="bg1"/>
                </a:solidFill>
              </a:endParaRPr>
            </a:p>
          </p:txBody>
        </p:sp>
      </p:grpSp>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9246" y="4465431"/>
            <a:ext cx="3513437" cy="2189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descr="C:\Users\john\Desktop\f9dcd100baa1cd1135dd3c78ba12c8fcc3ce2d7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1" y="4465431"/>
            <a:ext cx="3097726" cy="22069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48264" y="4444644"/>
            <a:ext cx="2112589" cy="2219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3"/>
          <p:cNvSpPr>
            <a:spLocks noGrp="1"/>
          </p:cNvSpPr>
          <p:nvPr>
            <p:ph type="sldNum" sz="quarter" idx="12"/>
          </p:nvPr>
        </p:nvSpPr>
        <p:spPr/>
        <p:txBody>
          <a:bodyPr/>
          <a:lstStyle/>
          <a:p>
            <a:fld id="{0C913308-F349-4B6D-A68A-DD1791B4A57B}" type="slidenum">
              <a:rPr lang="zh-CN" altLang="en-US" smtClean="0"/>
              <a:t>18</a:t>
            </a:fld>
            <a:endParaRPr lang="zh-CN" altLang="en-US"/>
          </a:p>
        </p:txBody>
      </p:sp>
      <p:sp>
        <p:nvSpPr>
          <p:cNvPr id="17"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3123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1689" y="1700808"/>
            <a:ext cx="3647152" cy="553998"/>
          </a:xfrm>
          <a:prstGeom prst="rect">
            <a:avLst/>
          </a:prstGeom>
        </p:spPr>
        <p:txBody>
          <a:bodyPr wrap="none">
            <a:spAutoFit/>
          </a:bodyPr>
          <a:lstStyle/>
          <a:p>
            <a:pPr lvl="0" algn="ctr"/>
            <a:r>
              <a:rPr lang="zh-CN" altLang="en-US" sz="3000" b="1" dirty="0" smtClean="0">
                <a:solidFill>
                  <a:prstClr val="black"/>
                </a:solidFill>
                <a:latin typeface="微软雅黑" panose="020B0503020204020204" pitchFamily="34" charset="-122"/>
                <a:ea typeface="微软雅黑" panose="020B0503020204020204" pitchFamily="34" charset="-122"/>
              </a:rPr>
              <a:t>动物实验室生物安全</a:t>
            </a:r>
            <a:endParaRPr lang="zh-CN" altLang="en-US" sz="3000" b="1"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51520" y="2587343"/>
            <a:ext cx="4536504" cy="3748719"/>
          </a:xfrm>
          <a:prstGeom prst="rect">
            <a:avLst/>
          </a:prstGeom>
        </p:spPr>
        <p:txBody>
          <a:bodyPr wrap="square">
            <a:spAutoFit/>
          </a:bodyPr>
          <a:lstStyle/>
          <a:p>
            <a:pPr marL="342900" indent="-342900">
              <a:lnSpc>
                <a:spcPct val="120000"/>
              </a:lnSpc>
              <a:buFont typeface="Wingdings" panose="05000000000000000000" pitchFamily="2" charset="2"/>
              <a:buChar char="p"/>
            </a:pPr>
            <a:r>
              <a:rPr lang="zh-CN" altLang="en-US" sz="2200" dirty="0" smtClean="0">
                <a:solidFill>
                  <a:srgbClr val="0070C0"/>
                </a:solidFill>
                <a:latin typeface="微软雅黑" panose="020B0503020204020204" pitchFamily="34" charset="-122"/>
                <a:ea typeface="微软雅黑" panose="020B0503020204020204" pitchFamily="34" charset="-122"/>
              </a:rPr>
              <a:t>参照生物安全实验室</a:t>
            </a:r>
            <a:r>
              <a:rPr lang="zh-CN" altLang="en-US" sz="2200" dirty="0">
                <a:solidFill>
                  <a:srgbClr val="0070C0"/>
                </a:solidFill>
                <a:latin typeface="微软雅黑" panose="020B0503020204020204" pitchFamily="34" charset="-122"/>
                <a:ea typeface="微软雅黑" panose="020B0503020204020204" pitchFamily="34" charset="-122"/>
              </a:rPr>
              <a:t>的要求，还应</a:t>
            </a:r>
            <a:r>
              <a:rPr lang="zh-CN" altLang="en-US" sz="2200" dirty="0" smtClean="0">
                <a:solidFill>
                  <a:srgbClr val="0070C0"/>
                </a:solidFill>
                <a:latin typeface="微软雅黑" panose="020B0503020204020204" pitchFamily="34" charset="-122"/>
                <a:ea typeface="微软雅黑" panose="020B0503020204020204" pitchFamily="34" charset="-122"/>
              </a:rPr>
              <a:t>考虑对动物</a:t>
            </a:r>
            <a:r>
              <a:rPr lang="zh-CN" altLang="en-US" sz="2200" dirty="0">
                <a:solidFill>
                  <a:srgbClr val="0070C0"/>
                </a:solidFill>
                <a:latin typeface="微软雅黑" panose="020B0503020204020204" pitchFamily="34" charset="-122"/>
                <a:ea typeface="微软雅黑" panose="020B0503020204020204" pitchFamily="34" charset="-122"/>
              </a:rPr>
              <a:t>实验过程产生的潜在生物危害的防护</a:t>
            </a:r>
            <a:r>
              <a:rPr lang="zh-CN" altLang="en-US" sz="2200" dirty="0" smtClean="0">
                <a:solidFill>
                  <a:srgbClr val="0070C0"/>
                </a:solidFill>
                <a:latin typeface="微软雅黑" panose="020B0503020204020204" pitchFamily="34" charset="-122"/>
                <a:ea typeface="微软雅黑" panose="020B0503020204020204" pitchFamily="34" charset="-122"/>
              </a:rPr>
              <a:t>。</a:t>
            </a:r>
            <a:endParaRPr lang="en-US" altLang="zh-CN" sz="2200" dirty="0" smtClean="0">
              <a:solidFill>
                <a:srgbClr val="0070C0"/>
              </a:solidFill>
              <a:latin typeface="微软雅黑" panose="020B0503020204020204" pitchFamily="34" charset="-122"/>
              <a:ea typeface="微软雅黑" panose="020B0503020204020204" pitchFamily="34" charset="-122"/>
            </a:endParaRPr>
          </a:p>
          <a:p>
            <a:pPr marL="342900" indent="-342900">
              <a:lnSpc>
                <a:spcPct val="120000"/>
              </a:lnSpc>
              <a:buFont typeface="Wingdings" panose="05000000000000000000" pitchFamily="2" charset="2"/>
              <a:buChar char="p"/>
            </a:pPr>
            <a:endParaRPr lang="en-US" altLang="zh-CN" sz="2200" dirty="0" smtClean="0">
              <a:solidFill>
                <a:srgbClr val="0070C0"/>
              </a:solidFill>
              <a:latin typeface="微软雅黑" panose="020B0503020204020204" pitchFamily="34" charset="-122"/>
              <a:ea typeface="微软雅黑" panose="020B0503020204020204" pitchFamily="34" charset="-122"/>
            </a:endParaRPr>
          </a:p>
          <a:p>
            <a:pPr marL="342900" indent="-342900">
              <a:lnSpc>
                <a:spcPct val="120000"/>
              </a:lnSpc>
              <a:buFont typeface="Wingdings" panose="05000000000000000000" pitchFamily="2" charset="2"/>
              <a:buChar char="p"/>
            </a:pPr>
            <a:r>
              <a:rPr lang="zh-CN" altLang="en-US" sz="2200" dirty="0" smtClean="0">
                <a:solidFill>
                  <a:srgbClr val="0070C0"/>
                </a:solidFill>
                <a:latin typeface="微软雅黑" panose="020B0503020204020204" pitchFamily="34" charset="-122"/>
                <a:ea typeface="微软雅黑" panose="020B0503020204020204" pitchFamily="34" charset="-122"/>
              </a:rPr>
              <a:t>应</a:t>
            </a:r>
            <a:r>
              <a:rPr lang="zh-CN" altLang="en-US" sz="2200" dirty="0">
                <a:solidFill>
                  <a:srgbClr val="0070C0"/>
                </a:solidFill>
                <a:latin typeface="微软雅黑" panose="020B0503020204020204" pitchFamily="34" charset="-122"/>
                <a:ea typeface="微软雅黑" panose="020B0503020204020204" pitchFamily="34" charset="-122"/>
              </a:rPr>
              <a:t>根据动物的种类、身体大小、生活习性、实验目的等选择专用于动物的生物安全柜、动物饲养设施、动物实验设施、消毒设施和清洗设施等。 </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573844"/>
            <a:ext cx="2936563" cy="223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descr="C:\Users\john\Desktop\W0200311285855916324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19" y="3804976"/>
            <a:ext cx="2936563" cy="296999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descr="C:\Users\john\Desktop\02f58PICYmX_10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t>19</a:t>
            </a:fld>
            <a:endParaRPr lang="zh-CN" altLang="en-US"/>
          </a:p>
        </p:txBody>
      </p:sp>
      <p:sp>
        <p:nvSpPr>
          <p:cNvPr id="12"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5494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27585" y="1724811"/>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a:off x="827585" y="2492896"/>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25000" dirty="0"/>
          </a:p>
        </p:txBody>
      </p:sp>
      <p:sp>
        <p:nvSpPr>
          <p:cNvPr id="6" name="矩形 5"/>
          <p:cNvSpPr/>
          <p:nvPr/>
        </p:nvSpPr>
        <p:spPr>
          <a:xfrm>
            <a:off x="827585" y="3260982"/>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25000" dirty="0"/>
          </a:p>
        </p:txBody>
      </p:sp>
      <p:sp>
        <p:nvSpPr>
          <p:cNvPr id="7" name="矩形 6"/>
          <p:cNvSpPr/>
          <p:nvPr/>
        </p:nvSpPr>
        <p:spPr>
          <a:xfrm>
            <a:off x="827585" y="4029067"/>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25000" dirty="0"/>
          </a:p>
        </p:txBody>
      </p:sp>
      <p:sp>
        <p:nvSpPr>
          <p:cNvPr id="8" name="TextBox 55"/>
          <p:cNvSpPr txBox="1"/>
          <p:nvPr/>
        </p:nvSpPr>
        <p:spPr>
          <a:xfrm>
            <a:off x="973136" y="1712421"/>
            <a:ext cx="648040" cy="533480"/>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9" name="TextBox 56"/>
          <p:cNvSpPr txBox="1"/>
          <p:nvPr/>
        </p:nvSpPr>
        <p:spPr>
          <a:xfrm>
            <a:off x="973136" y="2492896"/>
            <a:ext cx="648040" cy="533480"/>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10" name="TextBox 57"/>
          <p:cNvSpPr txBox="1"/>
          <p:nvPr/>
        </p:nvSpPr>
        <p:spPr>
          <a:xfrm>
            <a:off x="973136" y="3260981"/>
            <a:ext cx="648040" cy="533480"/>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11" name="TextBox 63"/>
          <p:cNvSpPr txBox="1"/>
          <p:nvPr/>
        </p:nvSpPr>
        <p:spPr>
          <a:xfrm>
            <a:off x="947629" y="4029067"/>
            <a:ext cx="648040" cy="533480"/>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12" name="TextBox 64"/>
          <p:cNvSpPr txBox="1"/>
          <p:nvPr/>
        </p:nvSpPr>
        <p:spPr>
          <a:xfrm>
            <a:off x="1979713" y="1700808"/>
            <a:ext cx="3477869"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实验室生物安全概念</a:t>
            </a:r>
          </a:p>
        </p:txBody>
      </p:sp>
      <p:sp>
        <p:nvSpPr>
          <p:cNvPr id="13" name="TextBox 65"/>
          <p:cNvSpPr txBox="1"/>
          <p:nvPr/>
        </p:nvSpPr>
        <p:spPr>
          <a:xfrm>
            <a:off x="1979713" y="2464018"/>
            <a:ext cx="3477869"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实验室</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生物安全级别</a:t>
            </a:r>
          </a:p>
        </p:txBody>
      </p:sp>
      <p:sp>
        <p:nvSpPr>
          <p:cNvPr id="14" name="TextBox 66"/>
          <p:cNvSpPr txBox="1"/>
          <p:nvPr/>
        </p:nvSpPr>
        <p:spPr>
          <a:xfrm>
            <a:off x="1979709" y="4686994"/>
            <a:ext cx="4196014"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实验室生物安全个人防护</a:t>
            </a:r>
          </a:p>
        </p:txBody>
      </p:sp>
      <p:sp>
        <p:nvSpPr>
          <p:cNvPr id="15" name="TextBox 67"/>
          <p:cNvSpPr txBox="1"/>
          <p:nvPr/>
        </p:nvSpPr>
        <p:spPr>
          <a:xfrm>
            <a:off x="1979713" y="3235046"/>
            <a:ext cx="4196014"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实验室生物安全基本准则</a:t>
            </a:r>
          </a:p>
        </p:txBody>
      </p:sp>
      <p:sp>
        <p:nvSpPr>
          <p:cNvPr id="16" name="TextBox 32"/>
          <p:cNvSpPr txBox="1"/>
          <p:nvPr/>
        </p:nvSpPr>
        <p:spPr>
          <a:xfrm>
            <a:off x="3015700" y="188640"/>
            <a:ext cx="2708428" cy="861770"/>
          </a:xfrm>
          <a:prstGeom prst="rect">
            <a:avLst/>
          </a:prstGeom>
          <a:noFill/>
        </p:spPr>
        <p:txBody>
          <a:bodyPr wrap="none" lIns="121917" tIns="60958" rIns="121917" bIns="60958" rtlCol="0">
            <a:spAutoFit/>
          </a:bodyPr>
          <a:lstStyle>
            <a:defPPr>
              <a:defRPr lang="zh-CN"/>
            </a:defPPr>
            <a:lvl1pPr>
              <a:defRPr sz="4000" b="1">
                <a:solidFill>
                  <a:schemeClr val="bg1"/>
                </a:solidFill>
                <a:latin typeface="微软雅黑" pitchFamily="34" charset="-122"/>
                <a:ea typeface="微软雅黑" pitchFamily="34" charset="-122"/>
              </a:defRPr>
            </a:lvl1pPr>
          </a:lstStyle>
          <a:p>
            <a:pPr algn="ctr"/>
            <a:r>
              <a:rPr lang="zh-CN" altLang="en-US" sz="4800" dirty="0">
                <a:solidFill>
                  <a:srgbClr val="07A096"/>
                </a:solidFill>
                <a:cs typeface="经典特宋简" panose="02010609010101010101" pitchFamily="49" charset="-122"/>
              </a:rPr>
              <a:t>主要内容</a:t>
            </a:r>
          </a:p>
        </p:txBody>
      </p:sp>
      <p:sp>
        <p:nvSpPr>
          <p:cNvPr id="19" name="矩形 18"/>
          <p:cNvSpPr/>
          <p:nvPr/>
        </p:nvSpPr>
        <p:spPr>
          <a:xfrm>
            <a:off x="0" y="6251728"/>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矩形 19"/>
          <p:cNvSpPr/>
          <p:nvPr/>
        </p:nvSpPr>
        <p:spPr>
          <a:xfrm>
            <a:off x="827585" y="4725418"/>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25000" dirty="0"/>
          </a:p>
        </p:txBody>
      </p:sp>
      <p:sp>
        <p:nvSpPr>
          <p:cNvPr id="21" name="TextBox 63"/>
          <p:cNvSpPr txBox="1"/>
          <p:nvPr/>
        </p:nvSpPr>
        <p:spPr>
          <a:xfrm>
            <a:off x="947629" y="4725418"/>
            <a:ext cx="653378" cy="538605"/>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smtClean="0">
                <a:solidFill>
                  <a:schemeClr val="bg1"/>
                </a:solidFill>
                <a:latin typeface="微软雅黑" panose="020B0503020204020204" pitchFamily="34" charset="-122"/>
                <a:ea typeface="微软雅黑" panose="020B0503020204020204" pitchFamily="34" charset="-122"/>
              </a:rPr>
              <a:t>05</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22" name="TextBox 67"/>
          <p:cNvSpPr txBox="1"/>
          <p:nvPr/>
        </p:nvSpPr>
        <p:spPr>
          <a:xfrm>
            <a:off x="1984201" y="3996941"/>
            <a:ext cx="2400651"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生物</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安全设备</a:t>
            </a:r>
          </a:p>
        </p:txBody>
      </p:sp>
      <p:sp>
        <p:nvSpPr>
          <p:cNvPr id="23" name="矩形 22"/>
          <p:cNvSpPr/>
          <p:nvPr/>
        </p:nvSpPr>
        <p:spPr>
          <a:xfrm>
            <a:off x="0" y="1208540"/>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4" name="Picture 11" descr="golde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14194" y="1425096"/>
            <a:ext cx="1312168" cy="131216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LEA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4313967"/>
            <a:ext cx="2103993" cy="141928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PEEP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8528" y="2863347"/>
            <a:ext cx="1676400" cy="125730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0C913308-F349-4B6D-A68A-DD1791B4A57B}" type="slidenum">
              <a:rPr lang="zh-CN" altLang="en-US" smtClean="0"/>
              <a:t>2</a:t>
            </a:fld>
            <a:endParaRPr lang="zh-CN" altLang="en-US"/>
          </a:p>
        </p:txBody>
      </p:sp>
      <p:sp>
        <p:nvSpPr>
          <p:cNvPr id="27" name="矩形 26"/>
          <p:cNvSpPr/>
          <p:nvPr/>
        </p:nvSpPr>
        <p:spPr>
          <a:xfrm>
            <a:off x="827585" y="5410675"/>
            <a:ext cx="849377" cy="480053"/>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25000" dirty="0"/>
          </a:p>
        </p:txBody>
      </p:sp>
      <p:sp>
        <p:nvSpPr>
          <p:cNvPr id="28" name="TextBox 63"/>
          <p:cNvSpPr txBox="1"/>
          <p:nvPr/>
        </p:nvSpPr>
        <p:spPr>
          <a:xfrm>
            <a:off x="947629" y="5410675"/>
            <a:ext cx="653378" cy="538605"/>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700" dirty="0" smtClean="0">
                <a:solidFill>
                  <a:schemeClr val="bg1"/>
                </a:solidFill>
                <a:latin typeface="微软雅黑" panose="020B0503020204020204" pitchFamily="34" charset="-122"/>
                <a:ea typeface="微软雅黑" panose="020B0503020204020204" pitchFamily="34" charset="-122"/>
              </a:rPr>
              <a:t>06</a:t>
            </a:r>
            <a:endParaRPr lang="zh-CN" altLang="en-US" sz="2700" dirty="0">
              <a:solidFill>
                <a:schemeClr val="bg1"/>
              </a:solidFill>
              <a:latin typeface="微软雅黑" panose="020B0503020204020204" pitchFamily="34" charset="-122"/>
              <a:ea typeface="微软雅黑" panose="020B0503020204020204" pitchFamily="34" charset="-122"/>
            </a:endParaRPr>
          </a:p>
        </p:txBody>
      </p:sp>
      <p:sp>
        <p:nvSpPr>
          <p:cNvPr id="29" name="TextBox 67"/>
          <p:cNvSpPr txBox="1"/>
          <p:nvPr/>
        </p:nvSpPr>
        <p:spPr>
          <a:xfrm>
            <a:off x="1979709" y="5395286"/>
            <a:ext cx="4196014" cy="55399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生物</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安全应急和事故处理</a:t>
            </a:r>
          </a:p>
        </p:txBody>
      </p:sp>
      <p:pic>
        <p:nvPicPr>
          <p:cNvPr id="3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4368" y="85013"/>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0396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726" y="3140968"/>
            <a:ext cx="2567203" cy="3584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24215" y="1700808"/>
            <a:ext cx="8295570" cy="1384353"/>
          </a:xfrm>
          <a:prstGeom prst="rect">
            <a:avLst/>
          </a:prstGeom>
        </p:spPr>
        <p:txBody>
          <a:bodyPr wrap="square">
            <a:spAutoFit/>
          </a:bodyPr>
          <a:lstStyle/>
          <a:p>
            <a:pPr>
              <a:lnSpc>
                <a:spcPct val="120000"/>
              </a:lnSpc>
              <a:spcBef>
                <a:spcPts val="1200"/>
              </a:spcBef>
            </a:pPr>
            <a:r>
              <a:rPr lang="zh-CN" altLang="en-US" sz="2400" dirty="0" smtClean="0">
                <a:latin typeface="微软雅黑" panose="020B0503020204020204" pitchFamily="34" charset="-122"/>
                <a:ea typeface="微软雅黑" panose="020B0503020204020204" pitchFamily="34" charset="-122"/>
              </a:rPr>
              <a:t>     生物</a:t>
            </a:r>
            <a:r>
              <a:rPr lang="zh-CN" altLang="en-US" sz="2400" dirty="0">
                <a:latin typeface="微软雅黑" panose="020B0503020204020204" pitchFamily="34" charset="-122"/>
                <a:ea typeface="微软雅黑" panose="020B0503020204020204" pitchFamily="34" charset="-122"/>
              </a:rPr>
              <a:t>安全一般是指由现代生物技术开发和应用所能造成的对生态环境和人体健康产生的潜在威胁，及对其所采取的一系列有效预防和控制措施</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p:txBody>
      </p:sp>
      <p:sp>
        <p:nvSpPr>
          <p:cNvPr id="8" name="TextBox 64"/>
          <p:cNvSpPr txBox="1"/>
          <p:nvPr/>
        </p:nvSpPr>
        <p:spPr>
          <a:xfrm>
            <a:off x="1778209" y="332656"/>
            <a:ext cx="5746119" cy="81560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03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生物安全基本准则</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750498" y="3356992"/>
            <a:ext cx="5045638" cy="3108543"/>
          </a:xfrm>
          <a:prstGeom prst="rect">
            <a:avLst/>
          </a:prstGeom>
        </p:spPr>
        <p:txBody>
          <a:bodyPr wrap="square">
            <a:spAutoFit/>
          </a:bodyPr>
          <a:lstStyle/>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生物</a:t>
            </a:r>
            <a:r>
              <a:rPr lang="zh-CN" altLang="en-US" sz="2000" dirty="0">
                <a:solidFill>
                  <a:srgbClr val="0070C0"/>
                </a:solidFill>
                <a:latin typeface="微软雅黑" panose="020B0503020204020204" pitchFamily="34" charset="-122"/>
                <a:ea typeface="微软雅黑" panose="020B0503020204020204" pitchFamily="34" charset="-122"/>
              </a:rPr>
              <a:t>实验室的设施、设备、个人防护用品、</a:t>
            </a:r>
            <a:r>
              <a:rPr lang="zh-CN" altLang="en-US" sz="2000" dirty="0" smtClean="0">
                <a:solidFill>
                  <a:srgbClr val="0070C0"/>
                </a:solidFill>
                <a:latin typeface="微软雅黑" panose="020B0503020204020204" pitchFamily="34" charset="-122"/>
                <a:ea typeface="微软雅黑" panose="020B0503020204020204" pitchFamily="34" charset="-122"/>
              </a:rPr>
              <a:t>材料（</a:t>
            </a:r>
            <a:r>
              <a:rPr lang="zh-CN" altLang="en-US" sz="2000" dirty="0">
                <a:solidFill>
                  <a:srgbClr val="0070C0"/>
                </a:solidFill>
                <a:latin typeface="微软雅黑" panose="020B0503020204020204" pitchFamily="34" charset="-122"/>
                <a:ea typeface="微软雅黑" panose="020B0503020204020204" pitchFamily="34" charset="-122"/>
              </a:rPr>
              <a:t>含防护屏障）等必须</a:t>
            </a:r>
            <a:r>
              <a:rPr lang="zh-CN" altLang="en-US" sz="2000" dirty="0">
                <a:solidFill>
                  <a:srgbClr val="C00000"/>
                </a:solidFill>
                <a:latin typeface="微软雅黑" panose="020B0503020204020204" pitchFamily="34" charset="-122"/>
                <a:ea typeface="微软雅黑" panose="020B0503020204020204" pitchFamily="34" charset="-122"/>
              </a:rPr>
              <a:t>符合国家有关生物安全的</a:t>
            </a:r>
            <a:r>
              <a:rPr lang="zh-CN" altLang="en-US" sz="2000" dirty="0" smtClean="0">
                <a:solidFill>
                  <a:srgbClr val="C00000"/>
                </a:solidFill>
                <a:latin typeface="微软雅黑" panose="020B0503020204020204" pitchFamily="34" charset="-122"/>
                <a:ea typeface="微软雅黑" panose="020B0503020204020204" pitchFamily="34" charset="-122"/>
              </a:rPr>
              <a:t>相关</a:t>
            </a:r>
            <a:r>
              <a:rPr lang="zh-CN" altLang="en-US" sz="2000" dirty="0">
                <a:solidFill>
                  <a:srgbClr val="C00000"/>
                </a:solidFill>
                <a:latin typeface="微软雅黑" panose="020B0503020204020204" pitchFamily="34" charset="-122"/>
                <a:ea typeface="微软雅黑" panose="020B0503020204020204" pitchFamily="34" charset="-122"/>
              </a:rPr>
              <a:t>规定</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2</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生物实验人员必须经相关部门的生物安全培训，取得合格证书，严格遵守实验操作规程，</a:t>
            </a:r>
            <a:r>
              <a:rPr lang="zh-CN" altLang="en-US" sz="2000" dirty="0" smtClean="0">
                <a:solidFill>
                  <a:srgbClr val="C00000"/>
                </a:solidFill>
                <a:latin typeface="微软雅黑" panose="020B0503020204020204" pitchFamily="34" charset="-122"/>
                <a:ea typeface="微软雅黑" panose="020B0503020204020204" pitchFamily="34" charset="-122"/>
              </a:rPr>
              <a:t>持证上岗</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3</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涉及病原微生物的实验活动，须在相应等级的生物安全实验室内开展。</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42099516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611560" y="2065622"/>
            <a:ext cx="4536504" cy="3785652"/>
          </a:xfrm>
          <a:prstGeom prst="rect">
            <a:avLst/>
          </a:prstGeom>
        </p:spPr>
        <p:txBody>
          <a:bodyPr wrap="square">
            <a:spAutoFit/>
          </a:bodyPr>
          <a:lstStyle/>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4</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zh-CN" sz="2000" dirty="0" smtClean="0">
                <a:solidFill>
                  <a:srgbClr val="0070C0"/>
                </a:solidFill>
                <a:latin typeface="微软雅黑" panose="020B0503020204020204" pitchFamily="34" charset="-122"/>
                <a:ea typeface="微软雅黑" panose="020B0503020204020204" pitchFamily="34" charset="-122"/>
              </a:rPr>
              <a:t>要</a:t>
            </a:r>
            <a:r>
              <a:rPr lang="zh-CN" altLang="zh-CN" sz="2000" dirty="0">
                <a:solidFill>
                  <a:srgbClr val="0070C0"/>
                </a:solidFill>
                <a:latin typeface="微软雅黑" panose="020B0503020204020204" pitchFamily="34" charset="-122"/>
                <a:ea typeface="微软雅黑" panose="020B0503020204020204" pitchFamily="34" charset="-122"/>
              </a:rPr>
              <a:t>根据实验室的具体情况</a:t>
            </a:r>
            <a:r>
              <a:rPr lang="zh-CN" altLang="zh-CN" sz="2000" dirty="0">
                <a:solidFill>
                  <a:srgbClr val="C00000"/>
                </a:solidFill>
                <a:latin typeface="微软雅黑" panose="020B0503020204020204" pitchFamily="34" charset="-122"/>
                <a:ea typeface="微软雅黑" panose="020B0503020204020204" pitchFamily="34" charset="-122"/>
              </a:rPr>
              <a:t>制订生物安全操作</a:t>
            </a:r>
            <a:r>
              <a:rPr lang="zh-CN" altLang="zh-CN" sz="2000" dirty="0" smtClean="0">
                <a:solidFill>
                  <a:srgbClr val="C00000"/>
                </a:solidFill>
                <a:latin typeface="微软雅黑" panose="020B0503020204020204" pitchFamily="34" charset="-122"/>
                <a:ea typeface="微软雅黑" panose="020B0503020204020204" pitchFamily="34" charset="-122"/>
              </a:rPr>
              <a:t>程序</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不同</a:t>
            </a:r>
            <a:r>
              <a:rPr lang="zh-CN" altLang="en-US" sz="2000" dirty="0">
                <a:solidFill>
                  <a:srgbClr val="0070C0"/>
                </a:solidFill>
                <a:latin typeface="微软雅黑" panose="020B0503020204020204" pitchFamily="34" charset="-122"/>
                <a:ea typeface="微软雅黑" panose="020B0503020204020204" pitchFamily="34" charset="-122"/>
              </a:rPr>
              <a:t>等级的生物安全实验室应</a:t>
            </a:r>
            <a:r>
              <a:rPr lang="zh-CN" altLang="en-US" sz="2000" dirty="0">
                <a:solidFill>
                  <a:srgbClr val="C00000"/>
                </a:solidFill>
                <a:latin typeface="微软雅黑" panose="020B0503020204020204" pitchFamily="34" charset="-122"/>
                <a:ea typeface="微软雅黑" panose="020B0503020204020204" pitchFamily="34" charset="-122"/>
              </a:rPr>
              <a:t>配备相应的生物安全柜</a:t>
            </a:r>
            <a:r>
              <a:rPr lang="zh-CN" altLang="en-US" sz="2000" dirty="0">
                <a:solidFill>
                  <a:srgbClr val="0070C0"/>
                </a:solidFill>
                <a:latin typeface="微软雅黑" panose="020B0503020204020204" pitchFamily="34" charset="-122"/>
                <a:ea typeface="微软雅黑" panose="020B0503020204020204" pitchFamily="34" charset="-122"/>
              </a:rPr>
              <a:t>。实验室门口须有生物危害警示标识，并保持关闭，未经管理人员许可不得入内</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6</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C00000"/>
                </a:solidFill>
                <a:latin typeface="微软雅黑" panose="020B0503020204020204" pitchFamily="34" charset="-122"/>
                <a:ea typeface="微软雅黑" panose="020B0503020204020204" pitchFamily="34" charset="-122"/>
              </a:rPr>
              <a:t>菌</a:t>
            </a:r>
            <a:r>
              <a:rPr lang="zh-CN" altLang="en-US" sz="2000" dirty="0">
                <a:solidFill>
                  <a:srgbClr val="C00000"/>
                </a:solidFill>
                <a:latin typeface="微软雅黑" panose="020B0503020204020204" pitchFamily="34" charset="-122"/>
                <a:ea typeface="微软雅黑" panose="020B0503020204020204" pitchFamily="34" charset="-122"/>
              </a:rPr>
              <a:t>、毒和生物样本</a:t>
            </a:r>
            <a:r>
              <a:rPr lang="zh-CN" altLang="en-US" sz="2000" dirty="0">
                <a:solidFill>
                  <a:srgbClr val="0070C0"/>
                </a:solidFill>
                <a:latin typeface="微软雅黑" panose="020B0503020204020204" pitchFamily="34" charset="-122"/>
                <a:ea typeface="微软雅黑" panose="020B0503020204020204" pitchFamily="34" charset="-122"/>
              </a:rPr>
              <a:t>的保存由专人负责，实行“</a:t>
            </a:r>
            <a:r>
              <a:rPr lang="zh-CN" altLang="en-US" sz="2000" dirty="0">
                <a:solidFill>
                  <a:srgbClr val="C00000"/>
                </a:solidFill>
                <a:latin typeface="微软雅黑" panose="020B0503020204020204" pitchFamily="34" charset="-122"/>
                <a:ea typeface="微软雅黑" panose="020B0503020204020204" pitchFamily="34" charset="-122"/>
              </a:rPr>
              <a:t>双人双锁、双人领用</a:t>
            </a:r>
            <a:r>
              <a:rPr lang="zh-CN" altLang="en-US" sz="2000" dirty="0">
                <a:solidFill>
                  <a:srgbClr val="0070C0"/>
                </a:solidFill>
                <a:latin typeface="微软雅黑" panose="020B0503020204020204" pitchFamily="34" charset="-122"/>
                <a:ea typeface="微软雅黑" panose="020B0503020204020204" pitchFamily="34" charset="-122"/>
              </a:rPr>
              <a:t>”，并做好菌、毒和生物样本的采购、保藏、试验以及销毁记录</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426" y="2204864"/>
            <a:ext cx="3488449" cy="3604779"/>
          </a:xfrm>
          <a:prstGeom prst="rect">
            <a:avLst/>
          </a:prstGeom>
          <a:noFill/>
        </p:spPr>
      </p:pic>
      <p:sp>
        <p:nvSpPr>
          <p:cNvPr id="2" name="灯片编号占位符 1"/>
          <p:cNvSpPr>
            <a:spLocks noGrp="1"/>
          </p:cNvSpPr>
          <p:nvPr>
            <p:ph type="sldNum" sz="quarter" idx="12"/>
          </p:nvPr>
        </p:nvSpPr>
        <p:spPr/>
        <p:txBody>
          <a:bodyPr/>
          <a:lstStyle/>
          <a:p>
            <a:fld id="{0C913308-F349-4B6D-A68A-DD1791B4A57B}" type="slidenum">
              <a:rPr lang="zh-CN" altLang="en-US" smtClean="0"/>
              <a:t>21</a:t>
            </a:fld>
            <a:endParaRPr lang="zh-CN" altLang="en-US"/>
          </a:p>
        </p:txBody>
      </p:sp>
      <p:sp>
        <p:nvSpPr>
          <p:cNvPr id="9" name="TextBox 64"/>
          <p:cNvSpPr txBox="1"/>
          <p:nvPr/>
        </p:nvSpPr>
        <p:spPr>
          <a:xfrm>
            <a:off x="1778209" y="332656"/>
            <a:ext cx="5746119" cy="81560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03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生物安全基本准则</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98710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356973" y="1806892"/>
            <a:ext cx="2567902" cy="2494050"/>
            <a:chOff x="5689429" y="1559392"/>
            <a:chExt cx="3432597" cy="3471693"/>
          </a:xfrm>
        </p:grpSpPr>
        <p:pic>
          <p:nvPicPr>
            <p:cNvPr id="10244" name="Picture 4" descr="C:\Users\john\Desktop\6608733_135334712000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89429" y="1559392"/>
              <a:ext cx="3432597" cy="3261638"/>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9429" y="4497180"/>
              <a:ext cx="733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3625" y="4497180"/>
              <a:ext cx="733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1642" y="4707235"/>
              <a:ext cx="733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8601" y="4707235"/>
              <a:ext cx="733425"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2217" y="5062470"/>
            <a:ext cx="1718486" cy="1659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2980" y="3917387"/>
            <a:ext cx="1860563" cy="1379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矩形 16"/>
          <p:cNvSpPr/>
          <p:nvPr/>
        </p:nvSpPr>
        <p:spPr>
          <a:xfrm>
            <a:off x="567347" y="1848301"/>
            <a:ext cx="5372805" cy="4616648"/>
          </a:xfrm>
          <a:prstGeom prst="rect">
            <a:avLst/>
          </a:prstGeom>
        </p:spPr>
        <p:txBody>
          <a:bodyPr wrap="square">
            <a:spAutoFit/>
          </a:bodyPr>
          <a:lstStyle/>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7</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应</a:t>
            </a:r>
            <a:r>
              <a:rPr lang="zh-CN" altLang="en-US" sz="2000" dirty="0">
                <a:solidFill>
                  <a:srgbClr val="0070C0"/>
                </a:solidFill>
                <a:latin typeface="微软雅黑" panose="020B0503020204020204" pitchFamily="34" charset="-122"/>
                <a:ea typeface="微软雅黑" panose="020B0503020204020204" pitchFamily="34" charset="-122"/>
              </a:rPr>
              <a:t>定期对可能接触病原</a:t>
            </a:r>
            <a:r>
              <a:rPr lang="zh-CN" altLang="en-US" sz="2000" dirty="0" smtClean="0">
                <a:solidFill>
                  <a:srgbClr val="0070C0"/>
                </a:solidFill>
                <a:latin typeface="微软雅黑" panose="020B0503020204020204" pitchFamily="34" charset="-122"/>
                <a:ea typeface="微软雅黑" panose="020B0503020204020204" pitchFamily="34" charset="-122"/>
              </a:rPr>
              <a:t>微生物的</a:t>
            </a:r>
            <a:r>
              <a:rPr lang="zh-CN" altLang="en-US" sz="2000" dirty="0">
                <a:solidFill>
                  <a:srgbClr val="0070C0"/>
                </a:solidFill>
                <a:latin typeface="微软雅黑" panose="020B0503020204020204" pitchFamily="34" charset="-122"/>
                <a:ea typeface="微软雅黑" panose="020B0503020204020204" pitchFamily="34" charset="-122"/>
              </a:rPr>
              <a:t>实验场所、物品、设备等进行</a:t>
            </a:r>
            <a:r>
              <a:rPr lang="zh-CN" altLang="en-US" sz="2000" dirty="0" smtClean="0">
                <a:solidFill>
                  <a:srgbClr val="C00000"/>
                </a:solidFill>
                <a:latin typeface="微软雅黑" panose="020B0503020204020204" pitchFamily="34" charset="-122"/>
                <a:ea typeface="微软雅黑" panose="020B0503020204020204" pitchFamily="34" charset="-122"/>
              </a:rPr>
              <a:t>消毒灭菌</a:t>
            </a:r>
            <a:r>
              <a:rPr lang="zh-CN" altLang="en-US" sz="2000" dirty="0">
                <a:solidFill>
                  <a:srgbClr val="0070C0"/>
                </a:solidFill>
                <a:latin typeface="微软雅黑" panose="020B0503020204020204" pitchFamily="34" charset="-122"/>
                <a:ea typeface="微软雅黑" panose="020B0503020204020204" pitchFamily="34" charset="-122"/>
              </a:rPr>
              <a:t>。</a:t>
            </a: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8</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饲养</a:t>
            </a:r>
            <a:r>
              <a:rPr lang="zh-CN" altLang="en-US" sz="2000" dirty="0">
                <a:solidFill>
                  <a:srgbClr val="0070C0"/>
                </a:solidFill>
                <a:latin typeface="微软雅黑" panose="020B0503020204020204" pitchFamily="34" charset="-122"/>
                <a:ea typeface="微软雅黑" panose="020B0503020204020204" pitchFamily="34" charset="-122"/>
              </a:rPr>
              <a:t>实验动物以及进行动物实验必须在持有许可证的实验室进行，严禁在其他场所进行</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9</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zh-CN" sz="2000" dirty="0" smtClean="0">
                <a:solidFill>
                  <a:srgbClr val="0070C0"/>
                </a:solidFill>
                <a:latin typeface="微软雅黑" panose="020B0503020204020204" pitchFamily="34" charset="-122"/>
                <a:ea typeface="微软雅黑" panose="020B0503020204020204" pitchFamily="34" charset="-122"/>
              </a:rPr>
              <a:t>使用</a:t>
            </a:r>
            <a:r>
              <a:rPr lang="zh-CN" altLang="zh-CN" sz="2000" dirty="0">
                <a:solidFill>
                  <a:srgbClr val="0070C0"/>
                </a:solidFill>
                <a:latin typeface="微软雅黑" panose="020B0503020204020204" pitchFamily="34" charset="-122"/>
                <a:ea typeface="微软雅黑" panose="020B0503020204020204" pitchFamily="34" charset="-122"/>
              </a:rPr>
              <a:t>动物需向具有《实验动物生产许可证》的单位购买，索要动物质量合格证明书，并遵循“</a:t>
            </a:r>
            <a:r>
              <a:rPr lang="en-US" altLang="zh-CN" sz="2000" dirty="0">
                <a:solidFill>
                  <a:srgbClr val="0070C0"/>
                </a:solidFill>
                <a:latin typeface="微软雅黑" panose="020B0503020204020204" pitchFamily="34" charset="-122"/>
                <a:ea typeface="微软雅黑" panose="020B0503020204020204" pitchFamily="34" charset="-122"/>
              </a:rPr>
              <a:t>3R</a:t>
            </a:r>
            <a:r>
              <a:rPr lang="zh-CN" altLang="zh-CN" sz="2000" dirty="0">
                <a:solidFill>
                  <a:srgbClr val="0070C0"/>
                </a:solidFill>
                <a:latin typeface="微软雅黑" panose="020B0503020204020204" pitchFamily="34" charset="-122"/>
                <a:ea typeface="微软雅黑" panose="020B0503020204020204" pitchFamily="34" charset="-122"/>
              </a:rPr>
              <a:t>” （即减少、代替、优化）原则，尽可能用别的方法或用低等动物代替高等动物。</a:t>
            </a: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10</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zh-CN" sz="2000" dirty="0" smtClean="0">
                <a:solidFill>
                  <a:srgbClr val="C00000"/>
                </a:solidFill>
                <a:latin typeface="微软雅黑" panose="020B0503020204020204" pitchFamily="34" charset="-122"/>
                <a:ea typeface="微软雅黑" panose="020B0503020204020204" pitchFamily="34" charset="-122"/>
              </a:rPr>
              <a:t>动物</a:t>
            </a:r>
            <a:r>
              <a:rPr lang="zh-CN" altLang="zh-CN" sz="2000" dirty="0">
                <a:solidFill>
                  <a:srgbClr val="C00000"/>
                </a:solidFill>
                <a:latin typeface="微软雅黑" panose="020B0503020204020204" pitchFamily="34" charset="-122"/>
                <a:ea typeface="微软雅黑" panose="020B0503020204020204" pitchFamily="34" charset="-122"/>
              </a:rPr>
              <a:t>尸体或被解剖的动物器官</a:t>
            </a:r>
            <a:r>
              <a:rPr lang="zh-CN" altLang="zh-CN" sz="2000" dirty="0">
                <a:solidFill>
                  <a:srgbClr val="0070C0"/>
                </a:solidFill>
                <a:latin typeface="微软雅黑" panose="020B0503020204020204" pitchFamily="34" charset="-122"/>
                <a:ea typeface="微软雅黑" panose="020B0503020204020204" pitchFamily="34" charset="-122"/>
              </a:rPr>
              <a:t>需及时进行妥善处置，禁止随意丢弃；必须按要求消毒，并用专用塑料袋密封后冷冻储存，按相关规定进行</a:t>
            </a:r>
            <a:r>
              <a:rPr lang="zh-CN" altLang="zh-CN" sz="2000" dirty="0">
                <a:solidFill>
                  <a:srgbClr val="C00000"/>
                </a:solidFill>
                <a:latin typeface="微软雅黑" panose="020B0503020204020204" pitchFamily="34" charset="-122"/>
                <a:ea typeface="微软雅黑" panose="020B0503020204020204" pitchFamily="34" charset="-122"/>
              </a:rPr>
              <a:t>回收处置</a:t>
            </a:r>
            <a:r>
              <a:rPr lang="zh-CN" altLang="zh-CN" sz="2000" dirty="0" smtClean="0">
                <a:solidFill>
                  <a:srgbClr val="0070C0"/>
                </a:solidFill>
                <a:latin typeface="微软雅黑" panose="020B0503020204020204" pitchFamily="34" charset="-122"/>
                <a:ea typeface="微软雅黑" panose="020B0503020204020204" pitchFamily="34" charset="-122"/>
              </a:rPr>
              <a:t>。</a:t>
            </a:r>
            <a:endParaRPr lang="zh-CN" altLang="zh-CN" sz="2000" dirty="0">
              <a:solidFill>
                <a:srgbClr val="0070C0"/>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22</a:t>
            </a:fld>
            <a:endParaRPr lang="zh-CN" altLang="en-US"/>
          </a:p>
        </p:txBody>
      </p:sp>
      <p:sp>
        <p:nvSpPr>
          <p:cNvPr id="18" name="TextBox 64"/>
          <p:cNvSpPr txBox="1"/>
          <p:nvPr/>
        </p:nvSpPr>
        <p:spPr>
          <a:xfrm>
            <a:off x="1778209" y="332656"/>
            <a:ext cx="5746119" cy="81560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03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生物安全基本准则</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08781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9552" y="1871533"/>
            <a:ext cx="4248472" cy="2277547"/>
          </a:xfrm>
          <a:prstGeom prst="rect">
            <a:avLst/>
          </a:prstGeom>
        </p:spPr>
        <p:txBody>
          <a:bodyPr wrap="square">
            <a:spAutoFit/>
          </a:bodyPr>
          <a:lstStyle/>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11</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C00000"/>
                </a:solidFill>
                <a:latin typeface="微软雅黑" panose="020B0503020204020204" pitchFamily="34" charset="-122"/>
                <a:ea typeface="微软雅黑" panose="020B0503020204020204" pitchFamily="34" charset="-122"/>
              </a:rPr>
              <a:t>实验室污染废弃物</a:t>
            </a:r>
            <a:r>
              <a:rPr lang="zh-CN" altLang="en-US" sz="2000" dirty="0" smtClean="0">
                <a:solidFill>
                  <a:srgbClr val="0070C0"/>
                </a:solidFill>
                <a:latin typeface="微软雅黑" panose="020B0503020204020204" pitchFamily="34" charset="-122"/>
                <a:ea typeface="微软雅黑" panose="020B0503020204020204" pitchFamily="34" charset="-122"/>
              </a:rPr>
              <a:t>应用医疗废物</a:t>
            </a:r>
            <a:r>
              <a:rPr lang="zh-CN" altLang="en-US" sz="2000" dirty="0">
                <a:solidFill>
                  <a:srgbClr val="0070C0"/>
                </a:solidFill>
                <a:latin typeface="微软雅黑" panose="020B0503020204020204" pitchFamily="34" charset="-122"/>
                <a:ea typeface="微软雅黑" panose="020B0503020204020204" pitchFamily="34" charset="-122"/>
              </a:rPr>
              <a:t>袋进行分类包装收集</a:t>
            </a:r>
            <a:r>
              <a:rPr lang="zh-CN" altLang="en-US" sz="2000" dirty="0" smtClean="0">
                <a:solidFill>
                  <a:srgbClr val="0070C0"/>
                </a:solidFill>
                <a:latin typeface="微软雅黑" panose="020B0503020204020204" pitchFamily="34" charset="-122"/>
                <a:ea typeface="微软雅黑" panose="020B0503020204020204" pitchFamily="34" charset="-122"/>
              </a:rPr>
              <a:t>，按照</a:t>
            </a:r>
            <a:r>
              <a:rPr lang="zh-CN" altLang="en-US" sz="2000" dirty="0">
                <a:solidFill>
                  <a:srgbClr val="0070C0"/>
                </a:solidFill>
                <a:latin typeface="微软雅黑" panose="020B0503020204020204" pitchFamily="34" charset="-122"/>
                <a:ea typeface="微软雅黑" panose="020B0503020204020204" pitchFamily="34" charset="-122"/>
              </a:rPr>
              <a:t>学校有关规定及时送达</a:t>
            </a:r>
            <a:r>
              <a:rPr lang="zh-CN" altLang="en-US" sz="2000" dirty="0" smtClean="0">
                <a:solidFill>
                  <a:srgbClr val="0070C0"/>
                </a:solidFill>
                <a:latin typeface="微软雅黑" panose="020B0503020204020204" pitchFamily="34" charset="-122"/>
                <a:ea typeface="微软雅黑" panose="020B0503020204020204" pitchFamily="34" charset="-122"/>
              </a:rPr>
              <a:t>学校医疗废物收集点。</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12</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锐器</a:t>
            </a:r>
            <a:r>
              <a:rPr lang="zh-CN" altLang="en-US" sz="2000" dirty="0">
                <a:solidFill>
                  <a:srgbClr val="0070C0"/>
                </a:solidFill>
                <a:latin typeface="微软雅黑" panose="020B0503020204020204" pitchFamily="34" charset="-122"/>
                <a:ea typeface="微软雅黑" panose="020B0503020204020204" pitchFamily="34" charset="-122"/>
              </a:rPr>
              <a:t>类废弃物应收集在带盖的不易刺破的容器内，并按</a:t>
            </a:r>
            <a:r>
              <a:rPr lang="zh-CN" altLang="en-US" sz="2000" dirty="0" smtClean="0">
                <a:solidFill>
                  <a:srgbClr val="0070C0"/>
                </a:solidFill>
                <a:latin typeface="微软雅黑" panose="020B0503020204020204" pitchFamily="34" charset="-122"/>
                <a:ea typeface="微软雅黑" panose="020B0503020204020204" pitchFamily="34" charset="-122"/>
              </a:rPr>
              <a:t>感染性医疗废物处理。</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23</a:t>
            </a:fld>
            <a:endParaRPr lang="zh-CN" altLang="en-US"/>
          </a:p>
        </p:txBody>
      </p:sp>
      <p:sp>
        <p:nvSpPr>
          <p:cNvPr id="8" name="TextBox 64"/>
          <p:cNvSpPr txBox="1"/>
          <p:nvPr/>
        </p:nvSpPr>
        <p:spPr>
          <a:xfrm>
            <a:off x="1778209" y="332656"/>
            <a:ext cx="5746119" cy="815604"/>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03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生物安全基本准则</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077473" y="1934954"/>
            <a:ext cx="3847402" cy="1864841"/>
            <a:chOff x="0" y="0"/>
            <a:chExt cx="5256583" cy="2062481"/>
          </a:xfrm>
        </p:grpSpPr>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3147398" y="1"/>
              <a:ext cx="2109185" cy="2062480"/>
            </a:xfrm>
            <a:prstGeom prst="rect">
              <a:avLst/>
            </a:prstGeom>
            <a:ln w="57150">
              <a:solidFill>
                <a:srgbClr val="FF0000"/>
              </a:solidFill>
            </a:ln>
          </p:spPr>
        </p:pic>
        <p:pic>
          <p:nvPicPr>
            <p:cNvPr id="11" name="图片 10"/>
            <p:cNvPicPr/>
            <p:nvPr/>
          </p:nvPicPr>
          <p:blipFill>
            <a:blip r:embed="rId5" cstate="print">
              <a:extLst>
                <a:ext uri="{28A0092B-C50C-407E-A947-70E740481C1C}">
                  <a14:useLocalDpi xmlns:a14="http://schemas.microsoft.com/office/drawing/2010/main" val="0"/>
                </a:ext>
              </a:extLst>
            </a:blip>
            <a:stretch>
              <a:fillRect/>
            </a:stretch>
          </p:blipFill>
          <p:spPr>
            <a:xfrm>
              <a:off x="0" y="0"/>
              <a:ext cx="3136265" cy="2062480"/>
            </a:xfrm>
            <a:prstGeom prst="rect">
              <a:avLst/>
            </a:prstGeom>
            <a:ln w="57150">
              <a:solidFill>
                <a:srgbClr val="FF0000"/>
              </a:solidFill>
            </a:ln>
          </p:spPr>
        </p:pic>
      </p:grpSp>
      <p:sp>
        <p:nvSpPr>
          <p:cNvPr id="4" name="矩形 3"/>
          <p:cNvSpPr/>
          <p:nvPr/>
        </p:nvSpPr>
        <p:spPr>
          <a:xfrm>
            <a:off x="539552" y="4319805"/>
            <a:ext cx="7848872" cy="2277547"/>
          </a:xfrm>
          <a:prstGeom prst="rect">
            <a:avLst/>
          </a:prstGeom>
        </p:spPr>
        <p:txBody>
          <a:bodyPr wrap="square">
            <a:spAutoFit/>
          </a:bodyPr>
          <a:lstStyle/>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13</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对于有潜在感染性的废弃物在</a:t>
            </a:r>
            <a:r>
              <a:rPr lang="zh-CN" altLang="en-US" sz="2000" dirty="0">
                <a:solidFill>
                  <a:srgbClr val="0070C0"/>
                </a:solidFill>
                <a:latin typeface="微软雅黑" panose="020B0503020204020204" pitchFamily="34" charset="-122"/>
                <a:ea typeface="微软雅黑" panose="020B0503020204020204" pitchFamily="34" charset="-122"/>
              </a:rPr>
              <a:t>丢弃前应放在防渗漏的容器内（如有颜色标记的可高压蒸汽灭菌的塑料袋）中</a:t>
            </a:r>
            <a:r>
              <a:rPr lang="zh-CN" altLang="en-US" sz="2000" dirty="0" smtClean="0">
                <a:solidFill>
                  <a:srgbClr val="0070C0"/>
                </a:solidFill>
                <a:latin typeface="微软雅黑" panose="020B0503020204020204" pitchFamily="34" charset="-122"/>
                <a:ea typeface="微软雅黑" panose="020B0503020204020204" pitchFamily="34" charset="-122"/>
              </a:rPr>
              <a:t>高压灭菌</a:t>
            </a:r>
            <a:r>
              <a:rPr lang="zh-CN" altLang="en-US" sz="2000" dirty="0">
                <a:solidFill>
                  <a:srgbClr val="0070C0"/>
                </a:solidFill>
                <a:latin typeface="微软雅黑" panose="020B0503020204020204" pitchFamily="34" charset="-122"/>
                <a:ea typeface="微软雅黑" panose="020B0503020204020204" pitchFamily="34" charset="-122"/>
              </a:rPr>
              <a:t>后</a:t>
            </a:r>
            <a:r>
              <a:rPr lang="zh-CN" altLang="en-US" sz="2000" dirty="0" smtClean="0">
                <a:solidFill>
                  <a:srgbClr val="0070C0"/>
                </a:solidFill>
                <a:latin typeface="微软雅黑" panose="020B0503020204020204" pitchFamily="34" charset="-122"/>
                <a:ea typeface="微软雅黑" panose="020B0503020204020204" pitchFamily="34" charset="-122"/>
              </a:rPr>
              <a:t>，方可送达</a:t>
            </a:r>
            <a:r>
              <a:rPr lang="zh-CN" altLang="en-US" sz="2000" dirty="0">
                <a:solidFill>
                  <a:srgbClr val="0070C0"/>
                </a:solidFill>
                <a:latin typeface="微软雅黑" panose="020B0503020204020204" pitchFamily="34" charset="-122"/>
                <a:ea typeface="微软雅黑" panose="020B0503020204020204" pitchFamily="34" charset="-122"/>
              </a:rPr>
              <a:t>学校医疗废物收集</a:t>
            </a:r>
            <a:r>
              <a:rPr lang="zh-CN" altLang="en-US" sz="2000" dirty="0" smtClean="0">
                <a:solidFill>
                  <a:srgbClr val="0070C0"/>
                </a:solidFill>
                <a:latin typeface="微软雅黑" panose="020B0503020204020204" pitchFamily="34" charset="-122"/>
                <a:ea typeface="微软雅黑" panose="020B0503020204020204" pitchFamily="34" charset="-122"/>
              </a:rPr>
              <a:t>点。盛放废弃物</a:t>
            </a:r>
            <a:r>
              <a:rPr lang="zh-CN" altLang="en-US" sz="2000" dirty="0">
                <a:solidFill>
                  <a:srgbClr val="0070C0"/>
                </a:solidFill>
                <a:latin typeface="微软雅黑" panose="020B0503020204020204" pitchFamily="34" charset="-122"/>
                <a:ea typeface="微软雅黑" panose="020B0503020204020204" pitchFamily="34" charset="-122"/>
              </a:rPr>
              <a:t>的容器在重新使用前应</a:t>
            </a:r>
            <a:r>
              <a:rPr lang="zh-CN" altLang="en-US" sz="2000" dirty="0" smtClean="0">
                <a:solidFill>
                  <a:srgbClr val="0070C0"/>
                </a:solidFill>
                <a:latin typeface="微软雅黑" panose="020B0503020204020204" pitchFamily="34" charset="-122"/>
                <a:ea typeface="微软雅黑" panose="020B0503020204020204" pitchFamily="34" charset="-122"/>
              </a:rPr>
              <a:t>高压蒸汽灭菌</a:t>
            </a:r>
            <a:r>
              <a:rPr lang="zh-CN" altLang="en-US" sz="2000" dirty="0">
                <a:solidFill>
                  <a:srgbClr val="0070C0"/>
                </a:solidFill>
                <a:latin typeface="微软雅黑" panose="020B0503020204020204" pitchFamily="34" charset="-122"/>
                <a:ea typeface="微软雅黑" panose="020B0503020204020204" pitchFamily="34" charset="-122"/>
              </a:rPr>
              <a:t>并清洗</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a:solidFill>
                <a:srgbClr val="0070C0"/>
              </a:solidFill>
              <a:latin typeface="微软雅黑" panose="020B0503020204020204" pitchFamily="34" charset="-122"/>
              <a:ea typeface="微软雅黑" panose="020B0503020204020204" pitchFamily="34" charset="-122"/>
            </a:endParaRPr>
          </a:p>
          <a:p>
            <a:pPr>
              <a:lnSpc>
                <a:spcPct val="110000"/>
              </a:lnSpc>
              <a:spcBef>
                <a:spcPts val="1200"/>
              </a:spcBef>
            </a:pPr>
            <a:r>
              <a:rPr lang="en-US" altLang="zh-CN" sz="2000" b="1" dirty="0" smtClean="0">
                <a:solidFill>
                  <a:srgbClr val="C00000"/>
                </a:solidFill>
                <a:latin typeface="微软雅黑" panose="020B0503020204020204" pitchFamily="34" charset="-122"/>
                <a:ea typeface="微软雅黑" panose="020B0503020204020204" pitchFamily="34" charset="-122"/>
              </a:rPr>
              <a:t>14</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发生生物</a:t>
            </a:r>
            <a:r>
              <a:rPr lang="zh-CN" altLang="en-US" sz="2000" dirty="0" smtClean="0">
                <a:solidFill>
                  <a:srgbClr val="C00000"/>
                </a:solidFill>
                <a:latin typeface="微软雅黑" panose="020B0503020204020204" pitchFamily="34" charset="-122"/>
                <a:ea typeface="微软雅黑" panose="020B0503020204020204" pitchFamily="34" charset="-122"/>
              </a:rPr>
              <a:t>安全事故</a:t>
            </a:r>
            <a:r>
              <a:rPr lang="zh-CN" altLang="en-US" sz="2000" dirty="0">
                <a:solidFill>
                  <a:srgbClr val="0070C0"/>
                </a:solidFill>
                <a:latin typeface="微软雅黑" panose="020B0503020204020204" pitchFamily="34" charset="-122"/>
                <a:ea typeface="微软雅黑" panose="020B0503020204020204" pitchFamily="34" charset="-122"/>
              </a:rPr>
              <a:t>，应立即</a:t>
            </a:r>
            <a:r>
              <a:rPr lang="zh-CN" altLang="en-US" sz="2000" dirty="0" smtClean="0">
                <a:solidFill>
                  <a:srgbClr val="0070C0"/>
                </a:solidFill>
                <a:latin typeface="微软雅黑" panose="020B0503020204020204" pitchFamily="34" charset="-122"/>
                <a:ea typeface="微软雅黑" panose="020B0503020204020204" pitchFamily="34" charset="-122"/>
              </a:rPr>
              <a:t>采取应急预案控制</a:t>
            </a:r>
            <a:r>
              <a:rPr lang="zh-CN" altLang="en-US" sz="2000" dirty="0">
                <a:solidFill>
                  <a:srgbClr val="0070C0"/>
                </a:solidFill>
                <a:latin typeface="微软雅黑" panose="020B0503020204020204" pitchFamily="34" charset="-122"/>
                <a:ea typeface="微软雅黑" panose="020B0503020204020204" pitchFamily="34" charset="-122"/>
              </a:rPr>
              <a:t>影响范围，并向单位领导、校</a:t>
            </a:r>
            <a:r>
              <a:rPr lang="zh-CN" altLang="en-US" sz="2000" dirty="0" smtClean="0">
                <a:solidFill>
                  <a:srgbClr val="0070C0"/>
                </a:solidFill>
                <a:latin typeface="微软雅黑" panose="020B0503020204020204" pitchFamily="34" charset="-122"/>
                <a:ea typeface="微软雅黑" panose="020B0503020204020204" pitchFamily="34" charset="-122"/>
              </a:rPr>
              <a:t>保</a:t>
            </a:r>
            <a:r>
              <a:rPr lang="zh-CN" altLang="en-US" sz="2000" dirty="0">
                <a:solidFill>
                  <a:srgbClr val="0070C0"/>
                </a:solidFill>
                <a:latin typeface="微软雅黑" panose="020B0503020204020204" pitchFamily="34" charset="-122"/>
                <a:ea typeface="微软雅黑" panose="020B0503020204020204" pitchFamily="34" charset="-122"/>
              </a:rPr>
              <a:t>卫</a:t>
            </a:r>
            <a:r>
              <a:rPr lang="zh-CN" altLang="en-US" sz="2000" dirty="0" smtClean="0">
                <a:solidFill>
                  <a:srgbClr val="0070C0"/>
                </a:solidFill>
                <a:latin typeface="微软雅黑" panose="020B0503020204020204" pitchFamily="34" charset="-122"/>
                <a:ea typeface="微软雅黑" panose="020B0503020204020204" pitchFamily="34" charset="-122"/>
              </a:rPr>
              <a:t>处</a:t>
            </a:r>
            <a:r>
              <a:rPr lang="zh-CN" altLang="en-US" sz="2000" dirty="0">
                <a:solidFill>
                  <a:srgbClr val="0070C0"/>
                </a:solidFill>
                <a:latin typeface="微软雅黑" panose="020B0503020204020204" pitchFamily="34" charset="-122"/>
                <a:ea typeface="微软雅黑" panose="020B0503020204020204" pitchFamily="34" charset="-122"/>
              </a:rPr>
              <a:t>、资产与实验室</a:t>
            </a:r>
            <a:r>
              <a:rPr lang="zh-CN" altLang="en-US" sz="2000" dirty="0" smtClean="0">
                <a:solidFill>
                  <a:srgbClr val="0070C0"/>
                </a:solidFill>
                <a:latin typeface="微软雅黑" panose="020B0503020204020204" pitchFamily="34" charset="-122"/>
                <a:ea typeface="微软雅黑" panose="020B0503020204020204" pitchFamily="34" charset="-122"/>
              </a:rPr>
              <a:t>管理处、上海市卫计委</a:t>
            </a:r>
            <a:r>
              <a:rPr lang="zh-CN" altLang="en-US" sz="2000" dirty="0" smtClean="0">
                <a:solidFill>
                  <a:srgbClr val="C00000"/>
                </a:solidFill>
                <a:latin typeface="微软雅黑" panose="020B0503020204020204" pitchFamily="34" charset="-122"/>
                <a:ea typeface="微软雅黑" panose="020B0503020204020204" pitchFamily="34" charset="-122"/>
              </a:rPr>
              <a:t>报告</a:t>
            </a:r>
            <a:r>
              <a:rPr lang="zh-CN" altLang="en-US" sz="2000" dirty="0">
                <a:solidFill>
                  <a:srgbClr val="0070C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1756761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D7E1806F-C544-4259-A202-2C547DB2EA97}" type="slidenum">
              <a:rPr lang="en-US" altLang="zh-CN"/>
              <a:pPr/>
              <a:t>24</a:t>
            </a:fld>
            <a:endParaRPr lang="en-US" altLang="zh-CN"/>
          </a:p>
        </p:txBody>
      </p:sp>
      <p:pic>
        <p:nvPicPr>
          <p:cNvPr id="443394" name="Picture 2" descr="A2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311796"/>
            <a:ext cx="2408006" cy="2855137"/>
          </a:xfrm>
          <a:prstGeom prst="rect">
            <a:avLst/>
          </a:prstGeom>
          <a:noFill/>
          <a:extLst>
            <a:ext uri="{909E8E84-426E-40DD-AFC4-6F175D3DCCD1}">
              <a14:hiddenFill xmlns:a14="http://schemas.microsoft.com/office/drawing/2010/main">
                <a:solidFill>
                  <a:srgbClr val="FFFFFF"/>
                </a:solidFill>
              </a14:hiddenFill>
            </a:ext>
          </a:extLst>
        </p:spPr>
      </p:pic>
      <p:sp>
        <p:nvSpPr>
          <p:cNvPr id="443395" name="Rectangle 3"/>
          <p:cNvSpPr>
            <a:spLocks noGrp="1" noChangeArrowheads="1"/>
          </p:cNvSpPr>
          <p:nvPr>
            <p:ph type="title"/>
          </p:nvPr>
        </p:nvSpPr>
        <p:spPr>
          <a:xfrm>
            <a:off x="267344" y="1392188"/>
            <a:ext cx="7761040" cy="1143000"/>
          </a:xfrm>
        </p:spPr>
        <p:txBody>
          <a:bodyPr>
            <a:normAutofit/>
          </a:bodyPr>
          <a:lstStyle/>
          <a:p>
            <a:pPr algn="l"/>
            <a:r>
              <a:rPr lang="zh-CN" altLang="en-US" sz="3200" b="1" dirty="0">
                <a:latin typeface="黑体" panose="02010609060101010101" pitchFamily="49" charset="-122"/>
                <a:ea typeface="黑体" panose="02010609060101010101" pitchFamily="49" charset="-122"/>
              </a:rPr>
              <a:t>生物安全柜 </a:t>
            </a:r>
            <a:r>
              <a:rPr lang="en-US" altLang="zh-CN" sz="3200" b="1" dirty="0">
                <a:latin typeface="+mn-lt"/>
                <a:ea typeface="黑体" panose="02010609060101010101" pitchFamily="49" charset="-122"/>
              </a:rPr>
              <a:t>Biological Safety Cabinets</a:t>
            </a:r>
          </a:p>
        </p:txBody>
      </p:sp>
      <p:sp>
        <p:nvSpPr>
          <p:cNvPr id="443396" name="Rectangle 4"/>
          <p:cNvSpPr>
            <a:spLocks noGrp="1" noChangeArrowheads="1"/>
          </p:cNvSpPr>
          <p:nvPr>
            <p:ph type="body" idx="1"/>
          </p:nvPr>
        </p:nvSpPr>
        <p:spPr>
          <a:xfrm>
            <a:off x="618447" y="2487661"/>
            <a:ext cx="4033838" cy="2166168"/>
          </a:xfrm>
        </p:spPr>
        <p:txBody>
          <a:bodyPr>
            <a:noAutofit/>
          </a:bodyPr>
          <a:lstStyle/>
          <a:p>
            <a:pPr marL="0" indent="0">
              <a:buNone/>
            </a:pPr>
            <a:r>
              <a:rPr lang="zh-CN" altLang="en-US" sz="2600" b="1" dirty="0">
                <a:solidFill>
                  <a:srgbClr val="FF0000"/>
                </a:solidFill>
                <a:latin typeface="楷体_GB2312" pitchFamily="49" charset="-122"/>
                <a:ea typeface="楷体_GB2312" pitchFamily="49" charset="-122"/>
              </a:rPr>
              <a:t>生物安全柜的要求</a:t>
            </a:r>
            <a:r>
              <a:rPr lang="en-US" altLang="zh-CN" sz="2600" b="1" dirty="0">
                <a:solidFill>
                  <a:srgbClr val="FF0000"/>
                </a:solidFill>
                <a:latin typeface="楷体_GB2312" pitchFamily="49" charset="-122"/>
                <a:ea typeface="楷体_GB2312" pitchFamily="49" charset="-122"/>
              </a:rPr>
              <a:t>:</a:t>
            </a:r>
          </a:p>
          <a:p>
            <a:r>
              <a:rPr lang="zh-CN" altLang="en-US" sz="2600" b="1" dirty="0">
                <a:solidFill>
                  <a:srgbClr val="0000CC"/>
                </a:solidFill>
                <a:latin typeface="楷体_GB2312" pitchFamily="49" charset="-122"/>
                <a:ea typeface="楷体_GB2312" pitchFamily="49" charset="-122"/>
              </a:rPr>
              <a:t>颗粒经</a:t>
            </a:r>
            <a:r>
              <a:rPr lang="en-US" altLang="zh-CN" sz="2600" b="1" dirty="0">
                <a:solidFill>
                  <a:srgbClr val="0000CC"/>
                </a:solidFill>
                <a:latin typeface="楷体_GB2312" pitchFamily="49" charset="-122"/>
                <a:ea typeface="楷体_GB2312" pitchFamily="49" charset="-122"/>
              </a:rPr>
              <a:t>HEPA</a:t>
            </a:r>
            <a:r>
              <a:rPr lang="zh-CN" altLang="en-US" sz="2600" b="1" dirty="0">
                <a:solidFill>
                  <a:srgbClr val="0000CC"/>
                </a:solidFill>
                <a:latin typeface="楷体_GB2312" pitchFamily="49" charset="-122"/>
                <a:ea typeface="楷体_GB2312" pitchFamily="49" charset="-122"/>
              </a:rPr>
              <a:t>过滤去除</a:t>
            </a:r>
          </a:p>
          <a:p>
            <a:r>
              <a:rPr lang="zh-CN" altLang="en-US" sz="2600" b="1" dirty="0">
                <a:solidFill>
                  <a:srgbClr val="0000CC"/>
                </a:solidFill>
                <a:latin typeface="楷体_GB2312" pitchFamily="49" charset="-122"/>
                <a:ea typeface="楷体_GB2312" pitchFamily="49" charset="-122"/>
              </a:rPr>
              <a:t>气流为层流</a:t>
            </a:r>
          </a:p>
          <a:p>
            <a:r>
              <a:rPr lang="zh-CN" altLang="en-US" sz="2600" b="1" dirty="0">
                <a:solidFill>
                  <a:srgbClr val="0000CC"/>
                </a:solidFill>
                <a:latin typeface="楷体_GB2312" pitchFamily="49" charset="-122"/>
                <a:ea typeface="楷体_GB2312" pitchFamily="49" charset="-122"/>
              </a:rPr>
              <a:t>气流有方向</a:t>
            </a:r>
          </a:p>
        </p:txBody>
      </p:sp>
      <p:sp>
        <p:nvSpPr>
          <p:cNvPr id="443397" name="Text Box 5"/>
          <p:cNvSpPr txBox="1">
            <a:spLocks noChangeArrowheads="1"/>
          </p:cNvSpPr>
          <p:nvPr/>
        </p:nvSpPr>
        <p:spPr bwMode="auto">
          <a:xfrm>
            <a:off x="457200" y="5229200"/>
            <a:ext cx="78676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dirty="0" smtClean="0">
                <a:latin typeface="Times New Roman" panose="02020603050405020304" pitchFamily="18" charset="0"/>
                <a:ea typeface="黑体" panose="02010609060101010101" pitchFamily="49" charset="-122"/>
              </a:rPr>
              <a:t>高效空气过滤器（</a:t>
            </a:r>
            <a:r>
              <a:rPr lang="en-US" altLang="zh-CN" sz="2000" dirty="0" smtClean="0">
                <a:latin typeface="Times New Roman" panose="02020603050405020304" pitchFamily="18" charset="0"/>
                <a:ea typeface="黑体" panose="02010609060101010101" pitchFamily="49" charset="-122"/>
              </a:rPr>
              <a:t>High </a:t>
            </a:r>
            <a:r>
              <a:rPr lang="en-US" altLang="zh-CN" sz="2000" dirty="0">
                <a:latin typeface="Times New Roman" panose="02020603050405020304" pitchFamily="18" charset="0"/>
                <a:ea typeface="黑体" panose="02010609060101010101" pitchFamily="49" charset="-122"/>
              </a:rPr>
              <a:t>efficiency particulate air </a:t>
            </a:r>
            <a:r>
              <a:rPr lang="en-US" altLang="zh-CN" sz="2000" dirty="0" smtClean="0">
                <a:latin typeface="Times New Roman" panose="02020603050405020304" pitchFamily="18" charset="0"/>
                <a:ea typeface="黑体" panose="02010609060101010101" pitchFamily="49" charset="-122"/>
              </a:rPr>
              <a:t>Filter</a:t>
            </a:r>
            <a:r>
              <a:rPr lang="zh-CN" altLang="en-US" sz="2000" dirty="0" smtClean="0">
                <a:latin typeface="Times New Roman" panose="02020603050405020304" pitchFamily="18" charset="0"/>
                <a:ea typeface="黑体" panose="02010609060101010101" pitchFamily="49" charset="-122"/>
              </a:rPr>
              <a:t>，</a:t>
            </a:r>
            <a:r>
              <a:rPr lang="en-US" altLang="zh-CN" sz="2000" dirty="0" smtClean="0">
                <a:latin typeface="Times New Roman" panose="02020603050405020304" pitchFamily="18" charset="0"/>
                <a:ea typeface="黑体" panose="02010609060101010101" pitchFamily="49" charset="-122"/>
              </a:rPr>
              <a:t>HEPA filter</a:t>
            </a:r>
            <a:r>
              <a:rPr lang="zh-CN" altLang="en-US" sz="2000" dirty="0" smtClean="0">
                <a:latin typeface="Times New Roman" panose="02020603050405020304" pitchFamily="18" charset="0"/>
                <a:ea typeface="黑体" panose="02010609060101010101" pitchFamily="49" charset="-122"/>
              </a:rPr>
              <a:t>）</a:t>
            </a:r>
            <a:endParaRPr lang="en-US" altLang="zh-CN" sz="2000" dirty="0" smtClean="0">
              <a:latin typeface="Times New Roman" panose="02020603050405020304" pitchFamily="18" charset="0"/>
              <a:ea typeface="黑体" panose="02010609060101010101" pitchFamily="49" charset="-122"/>
            </a:endParaRPr>
          </a:p>
          <a:p>
            <a:pPr marL="342900" indent="-342900">
              <a:lnSpc>
                <a:spcPct val="120000"/>
              </a:lnSpc>
              <a:buFont typeface="Arial" panose="020B0604020202020204" pitchFamily="34" charset="0"/>
              <a:buChar char="•"/>
            </a:pPr>
            <a:r>
              <a:rPr lang="zh-CN" altLang="en-US" sz="2000" dirty="0">
                <a:latin typeface="Times New Roman" panose="02020603050405020304" pitchFamily="18" charset="0"/>
                <a:ea typeface="黑体" panose="02010609060101010101" pitchFamily="49" charset="-122"/>
              </a:rPr>
              <a:t>特点是空气可以通过，但细小的微粒却无法</a:t>
            </a:r>
            <a:r>
              <a:rPr lang="zh-CN" altLang="en-US" sz="2000" dirty="0" smtClean="0">
                <a:latin typeface="Times New Roman" panose="02020603050405020304" pitchFamily="18" charset="0"/>
                <a:ea typeface="黑体" panose="02010609060101010101" pitchFamily="49" charset="-122"/>
              </a:rPr>
              <a:t>通过；</a:t>
            </a:r>
            <a:endParaRPr lang="en-US" altLang="zh-CN" sz="2000" dirty="0" smtClean="0">
              <a:latin typeface="Times New Roman" panose="02020603050405020304" pitchFamily="18" charset="0"/>
              <a:ea typeface="黑体" panose="02010609060101010101" pitchFamily="49" charset="-122"/>
            </a:endParaRPr>
          </a:p>
          <a:p>
            <a:pPr marL="342900" indent="-342900">
              <a:lnSpc>
                <a:spcPct val="120000"/>
              </a:lnSpc>
              <a:buFont typeface="Arial" panose="020B0604020202020204" pitchFamily="34" charset="0"/>
              <a:buChar char="•"/>
            </a:pPr>
            <a:r>
              <a:rPr lang="zh-CN" altLang="en-US" sz="2000" dirty="0" smtClean="0">
                <a:latin typeface="Times New Roman" panose="02020603050405020304" pitchFamily="18" charset="0"/>
                <a:ea typeface="黑体" panose="02010609060101010101" pitchFamily="49" charset="-122"/>
              </a:rPr>
              <a:t>对于</a:t>
            </a:r>
            <a:r>
              <a:rPr lang="en-US" altLang="zh-CN" sz="2000" dirty="0" smtClean="0">
                <a:latin typeface="Times New Roman" panose="02020603050405020304" pitchFamily="18" charset="0"/>
                <a:ea typeface="黑体" panose="02010609060101010101" pitchFamily="49" charset="-122"/>
              </a:rPr>
              <a:t>0.1µm</a:t>
            </a:r>
            <a:r>
              <a:rPr lang="zh-CN" altLang="en-US" sz="2000" dirty="0">
                <a:latin typeface="Times New Roman" panose="02020603050405020304" pitchFamily="18" charset="0"/>
                <a:ea typeface="黑体" panose="02010609060101010101" pitchFamily="49" charset="-122"/>
              </a:rPr>
              <a:t>和</a:t>
            </a:r>
            <a:r>
              <a:rPr lang="en-US" altLang="zh-CN" sz="2000" dirty="0" smtClean="0">
                <a:latin typeface="Times New Roman" panose="02020603050405020304" pitchFamily="18" charset="0"/>
                <a:ea typeface="黑体" panose="02010609060101010101" pitchFamily="49" charset="-122"/>
              </a:rPr>
              <a:t>0.3µm</a:t>
            </a:r>
            <a:r>
              <a:rPr lang="zh-CN" altLang="en-US" sz="2000" dirty="0">
                <a:latin typeface="Times New Roman" panose="02020603050405020304" pitchFamily="18" charset="0"/>
                <a:ea typeface="黑体" panose="02010609060101010101" pitchFamily="49" charset="-122"/>
              </a:rPr>
              <a:t>的有效率达到</a:t>
            </a:r>
            <a:r>
              <a:rPr lang="en-US" altLang="zh-CN" sz="2000" dirty="0" smtClean="0">
                <a:latin typeface="Times New Roman" panose="02020603050405020304" pitchFamily="18" charset="0"/>
                <a:ea typeface="黑体" panose="02010609060101010101" pitchFamily="49" charset="-122"/>
              </a:rPr>
              <a:t>99.99~99.999%</a:t>
            </a:r>
            <a:r>
              <a:rPr lang="zh-CN" altLang="en-US" sz="2000" dirty="0" smtClean="0">
                <a:latin typeface="Times New Roman" panose="02020603050405020304" pitchFamily="18" charset="0"/>
                <a:ea typeface="黑体" panose="02010609060101010101" pitchFamily="49" charset="-122"/>
              </a:rPr>
              <a:t>。 </a:t>
            </a:r>
            <a:endParaRPr lang="zh-CN" altLang="en-US" sz="2000" dirty="0">
              <a:latin typeface="Times New Roman" panose="02020603050405020304" pitchFamily="18" charset="0"/>
              <a:ea typeface="黑体" panose="02010609060101010101" pitchFamily="49" charset="-122"/>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48081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B5C416A-D8BA-40FF-922E-F0E6CDC3D932}" type="slidenum">
              <a:rPr lang="en-US" altLang="zh-CN"/>
              <a:pPr/>
              <a:t>25</a:t>
            </a:fld>
            <a:endParaRPr lang="en-US" altLang="zh-CN"/>
          </a:p>
        </p:txBody>
      </p:sp>
      <p:sp>
        <p:nvSpPr>
          <p:cNvPr id="461827" name="Rectangle 3"/>
          <p:cNvSpPr>
            <a:spLocks noGrp="1" noChangeArrowheads="1"/>
          </p:cNvSpPr>
          <p:nvPr>
            <p:ph type="body" idx="1"/>
          </p:nvPr>
        </p:nvSpPr>
        <p:spPr>
          <a:xfrm>
            <a:off x="323850" y="2582911"/>
            <a:ext cx="4032126" cy="3555845"/>
          </a:xfrm>
          <a:noFill/>
          <a:ln/>
        </p:spPr>
        <p:txBody>
          <a:bodyPr wrap="square" lIns="47625" tIns="19050" rIns="47625" bIns="19050">
            <a:spAutoFit/>
          </a:bodyPr>
          <a:lstStyle/>
          <a:p>
            <a:pPr marL="442913" indent="-442913">
              <a:lnSpc>
                <a:spcPct val="110000"/>
              </a:lnSpc>
              <a:spcBef>
                <a:spcPts val="600"/>
              </a:spcBef>
              <a:spcAft>
                <a:spcPct val="17000"/>
              </a:spcAft>
            </a:pPr>
            <a:r>
              <a:rPr lang="zh-CN" altLang="en-US" sz="2200" b="1" dirty="0">
                <a:latin typeface="楷体_GB2312" pitchFamily="49" charset="-122"/>
                <a:ea typeface="楷体_GB2312" pitchFamily="49" charset="-122"/>
              </a:rPr>
              <a:t>可开启前窗在负压下操作</a:t>
            </a:r>
            <a:endParaRPr lang="zh-CN" altLang="zh-CN" sz="2200" b="1" dirty="0">
              <a:latin typeface="楷体_GB2312" pitchFamily="49" charset="-122"/>
              <a:ea typeface="楷体_GB2312" pitchFamily="49" charset="-122"/>
            </a:endParaRPr>
          </a:p>
          <a:p>
            <a:pPr marL="442913" indent="-442913">
              <a:lnSpc>
                <a:spcPct val="110000"/>
              </a:lnSpc>
              <a:spcBef>
                <a:spcPts val="600"/>
              </a:spcBef>
              <a:spcAft>
                <a:spcPct val="17000"/>
              </a:spcAft>
            </a:pPr>
            <a:r>
              <a:rPr lang="zh-CN" altLang="en-US" sz="2200" b="1" dirty="0">
                <a:latin typeface="楷体_GB2312" pitchFamily="49" charset="-122"/>
                <a:ea typeface="楷体_GB2312" pitchFamily="49" charset="-122"/>
              </a:rPr>
              <a:t>表面风速在</a:t>
            </a:r>
            <a:r>
              <a:rPr lang="en-US" altLang="zh-CN" sz="2200" b="1" dirty="0">
                <a:latin typeface="楷体_GB2312" pitchFamily="49" charset="-122"/>
                <a:ea typeface="楷体_GB2312" pitchFamily="49" charset="-122"/>
              </a:rPr>
              <a:t>0.36m/s</a:t>
            </a:r>
            <a:r>
              <a:rPr lang="zh-CN" altLang="en-US" sz="2200" b="1" dirty="0">
                <a:latin typeface="楷体_GB2312" pitchFamily="49" charset="-122"/>
                <a:ea typeface="楷体_GB2312" pitchFamily="49" charset="-122"/>
              </a:rPr>
              <a:t>，排出的气体经</a:t>
            </a:r>
            <a:r>
              <a:rPr lang="en-US" altLang="zh-CN" sz="2200" b="1" dirty="0" smtClean="0">
                <a:latin typeface="楷体_GB2312" pitchFamily="49" charset="-122"/>
                <a:ea typeface="楷体_GB2312" pitchFamily="49" charset="-122"/>
              </a:rPr>
              <a:t>HEPA filter</a:t>
            </a:r>
            <a:r>
              <a:rPr lang="zh-CN" altLang="en-US" sz="2200" b="1" dirty="0" smtClean="0">
                <a:latin typeface="楷体_GB2312" pitchFamily="49" charset="-122"/>
                <a:ea typeface="楷体_GB2312" pitchFamily="49" charset="-122"/>
              </a:rPr>
              <a:t>过滤</a:t>
            </a:r>
            <a:endParaRPr lang="zh-CN" altLang="en-US" sz="2200" b="1" dirty="0">
              <a:latin typeface="楷体_GB2312" pitchFamily="49" charset="-122"/>
              <a:ea typeface="楷体_GB2312" pitchFamily="49" charset="-122"/>
            </a:endParaRPr>
          </a:p>
          <a:p>
            <a:pPr marL="442913" indent="-442913">
              <a:lnSpc>
                <a:spcPct val="110000"/>
              </a:lnSpc>
              <a:spcBef>
                <a:spcPts val="600"/>
              </a:spcBef>
              <a:spcAft>
                <a:spcPct val="17000"/>
              </a:spcAft>
            </a:pPr>
            <a:r>
              <a:rPr lang="zh-CN" altLang="en-US" sz="2200" b="1" dirty="0">
                <a:solidFill>
                  <a:srgbClr val="FF00FF"/>
                </a:solidFill>
                <a:latin typeface="楷体_GB2312" pitchFamily="49" charset="-122"/>
                <a:ea typeface="楷体_GB2312" pitchFamily="49" charset="-122"/>
              </a:rPr>
              <a:t>保护操作人员和环境</a:t>
            </a:r>
          </a:p>
          <a:p>
            <a:pPr marL="442913" indent="-442913">
              <a:lnSpc>
                <a:spcPct val="110000"/>
              </a:lnSpc>
              <a:spcBef>
                <a:spcPts val="600"/>
              </a:spcBef>
              <a:spcAft>
                <a:spcPct val="17000"/>
              </a:spcAft>
            </a:pPr>
            <a:r>
              <a:rPr lang="zh-CN" altLang="en-US" sz="2200" b="1" dirty="0" smtClean="0">
                <a:latin typeface="楷体_GB2312" pitchFamily="49" charset="-122"/>
                <a:ea typeface="楷体_GB2312" pitchFamily="49" charset="-122"/>
              </a:rPr>
              <a:t>可用于要求</a:t>
            </a:r>
            <a:r>
              <a:rPr lang="zh-CN" altLang="en-US" sz="2200" b="1" dirty="0">
                <a:latin typeface="楷体_GB2312" pitchFamily="49" charset="-122"/>
                <a:ea typeface="楷体_GB2312" pitchFamily="49" charset="-122"/>
              </a:rPr>
              <a:t>生物安全等级</a:t>
            </a:r>
            <a:r>
              <a:rPr lang="en-US" altLang="zh-CN" sz="2200" b="1" dirty="0">
                <a:latin typeface="楷体_GB2312" pitchFamily="49" charset="-122"/>
                <a:ea typeface="楷体_GB2312" pitchFamily="49" charset="-122"/>
              </a:rPr>
              <a:t>1</a:t>
            </a:r>
            <a:r>
              <a:rPr lang="zh-CN" altLang="en-US" sz="2200" b="1" dirty="0">
                <a:latin typeface="楷体_GB2312" pitchFamily="49" charset="-122"/>
                <a:ea typeface="楷体_GB2312" pitchFamily="49" charset="-122"/>
              </a:rPr>
              <a:t>、</a:t>
            </a:r>
            <a:r>
              <a:rPr lang="en-US" altLang="zh-CN" sz="2200" b="1" dirty="0">
                <a:latin typeface="楷体_GB2312" pitchFamily="49" charset="-122"/>
                <a:ea typeface="楷体_GB2312" pitchFamily="49" charset="-122"/>
              </a:rPr>
              <a:t>2</a:t>
            </a:r>
            <a:r>
              <a:rPr lang="zh-CN" altLang="en-US" sz="2200" b="1" dirty="0">
                <a:latin typeface="楷体_GB2312" pitchFamily="49" charset="-122"/>
                <a:ea typeface="楷体_GB2312" pitchFamily="49" charset="-122"/>
              </a:rPr>
              <a:t>、</a:t>
            </a:r>
            <a:r>
              <a:rPr lang="en-US" altLang="zh-CN" sz="2200" b="1" dirty="0">
                <a:latin typeface="楷体_GB2312" pitchFamily="49" charset="-122"/>
                <a:ea typeface="楷体_GB2312" pitchFamily="49" charset="-122"/>
              </a:rPr>
              <a:t>3</a:t>
            </a:r>
            <a:r>
              <a:rPr lang="zh-CN" altLang="en-US" sz="2200" b="1" dirty="0">
                <a:latin typeface="楷体_GB2312" pitchFamily="49" charset="-122"/>
                <a:ea typeface="楷体_GB2312" pitchFamily="49" charset="-122"/>
              </a:rPr>
              <a:t>的工作</a:t>
            </a:r>
          </a:p>
          <a:p>
            <a:pPr marL="442913" indent="-442913">
              <a:lnSpc>
                <a:spcPct val="110000"/>
              </a:lnSpc>
              <a:spcBef>
                <a:spcPts val="600"/>
              </a:spcBef>
              <a:spcAft>
                <a:spcPct val="17000"/>
              </a:spcAft>
            </a:pPr>
            <a:r>
              <a:rPr lang="zh-CN" altLang="en-US" sz="2200" b="1" dirty="0">
                <a:latin typeface="楷体_GB2312" pitchFamily="49" charset="-122"/>
                <a:ea typeface="楷体_GB2312" pitchFamily="49" charset="-122"/>
              </a:rPr>
              <a:t>只</a:t>
            </a:r>
            <a:r>
              <a:rPr lang="zh-CN" altLang="en-US" sz="2200" b="1" dirty="0" smtClean="0">
                <a:latin typeface="楷体_GB2312" pitchFamily="49" charset="-122"/>
                <a:ea typeface="楷体_GB2312" pitchFamily="49" charset="-122"/>
              </a:rPr>
              <a:t>用于</a:t>
            </a:r>
            <a:r>
              <a:rPr lang="zh-CN" altLang="en-US" sz="2200" b="1" dirty="0">
                <a:solidFill>
                  <a:srgbClr val="FF0000"/>
                </a:solidFill>
                <a:latin typeface="楷体_GB2312" pitchFamily="49" charset="-122"/>
                <a:ea typeface="楷体_GB2312" pitchFamily="49" charset="-122"/>
              </a:rPr>
              <a:t>样品不需保护</a:t>
            </a:r>
            <a:r>
              <a:rPr lang="zh-CN" altLang="en-US" sz="2200" b="1" dirty="0">
                <a:latin typeface="楷体_GB2312" pitchFamily="49" charset="-122"/>
                <a:ea typeface="楷体_GB2312" pitchFamily="49" charset="-122"/>
              </a:rPr>
              <a:t>的实验工作</a:t>
            </a:r>
          </a:p>
        </p:txBody>
      </p:sp>
      <p:pic>
        <p:nvPicPr>
          <p:cNvPr id="461831" name="Picture 7" descr="未命名"/>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9841" y="2139613"/>
            <a:ext cx="4248150" cy="36195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168696" y="1427732"/>
            <a:ext cx="475252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latin typeface="Times New Roman" panose="02020603050405020304" pitchFamily="18" charset="0"/>
              </a:rPr>
              <a:t>Class </a:t>
            </a:r>
            <a:r>
              <a:rPr lang="en-US" altLang="zh-CN" sz="3200" b="1" dirty="0" smtClean="0">
                <a:latin typeface="Times New Roman" panose="02020603050405020304" pitchFamily="18" charset="0"/>
              </a:rPr>
              <a:t>I </a:t>
            </a:r>
            <a:r>
              <a:rPr lang="zh-CN" altLang="en-US" sz="3200" b="1" dirty="0" smtClean="0">
                <a:latin typeface="黑体" panose="02010609060101010101" pitchFamily="49" charset="-122"/>
                <a:ea typeface="黑体" panose="02010609060101010101" pitchFamily="49" charset="-122"/>
              </a:rPr>
              <a:t>生物安全柜</a:t>
            </a:r>
            <a:endParaRPr lang="en-US" altLang="zh-CN" sz="3200" b="1" dirty="0">
              <a:latin typeface="+mn-lt"/>
              <a:ea typeface="黑体" panose="02010609060101010101" pitchFamily="49" charset="-122"/>
            </a:endParaRPr>
          </a:p>
        </p:txBody>
      </p:sp>
      <p:pic>
        <p:nvPicPr>
          <p:cNvPr id="8"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735782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543D8364-41B0-448A-B6C1-7FF46E400BFF}" type="slidenum">
              <a:rPr lang="en-US" altLang="zh-CN"/>
              <a:pPr/>
              <a:t>26</a:t>
            </a:fld>
            <a:endParaRPr lang="en-US" altLang="zh-CN"/>
          </a:p>
        </p:txBody>
      </p:sp>
      <p:pic>
        <p:nvPicPr>
          <p:cNvPr id="547848" name="Picture 8" descr="未命名"/>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0426" y="1562964"/>
            <a:ext cx="5111336" cy="317775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468560" y="1392188"/>
            <a:ext cx="475252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latin typeface="Times New Roman" panose="02020603050405020304" pitchFamily="18" charset="0"/>
              </a:rPr>
              <a:t>Class II</a:t>
            </a:r>
            <a:r>
              <a:rPr lang="en-US" altLang="zh-CN" sz="3200" b="1" dirty="0" smtClean="0">
                <a:latin typeface="Times New Roman" panose="02020603050405020304" pitchFamily="18" charset="0"/>
              </a:rPr>
              <a:t> </a:t>
            </a:r>
            <a:r>
              <a:rPr lang="zh-CN" altLang="en-US" sz="3200" b="1" dirty="0" smtClean="0">
                <a:latin typeface="黑体" panose="02010609060101010101" pitchFamily="49" charset="-122"/>
                <a:ea typeface="黑体" panose="02010609060101010101" pitchFamily="49" charset="-122"/>
              </a:rPr>
              <a:t>生物安全柜</a:t>
            </a:r>
            <a:endParaRPr lang="en-US" altLang="zh-CN" sz="3200" b="1" dirty="0">
              <a:latin typeface="+mn-lt"/>
              <a:ea typeface="黑体" panose="02010609060101010101" pitchFamily="49" charset="-122"/>
            </a:endParaRPr>
          </a:p>
        </p:txBody>
      </p:sp>
      <p:pic>
        <p:nvPicPr>
          <p:cNvPr id="8"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304800" y="2492896"/>
            <a:ext cx="3547120" cy="1717393"/>
          </a:xfrm>
          <a:prstGeom prst="rect">
            <a:avLst/>
          </a:prstGeom>
        </p:spPr>
        <p:txBody>
          <a:bodyPr wrap="square">
            <a:spAutoFit/>
          </a:bodyPr>
          <a:lstStyle/>
          <a:p>
            <a:pPr marL="342900" indent="-342900">
              <a:lnSpc>
                <a:spcPct val="110000"/>
              </a:lnSpc>
              <a:buFont typeface="Arial" panose="020B0604020202020204" pitchFamily="34" charset="0"/>
              <a:buChar char="•"/>
            </a:pPr>
            <a:r>
              <a:rPr lang="zh-CN" altLang="en-US" sz="2400" dirty="0" smtClean="0">
                <a:latin typeface="黑体" panose="02010609060101010101" pitchFamily="49" charset="-122"/>
                <a:ea typeface="黑体" panose="02010609060101010101" pitchFamily="49" charset="-122"/>
              </a:rPr>
              <a:t>同</a:t>
            </a:r>
            <a:r>
              <a:rPr lang="zh-CN" altLang="en-US" sz="2400" dirty="0">
                <a:latin typeface="黑体" panose="02010609060101010101" pitchFamily="49" charset="-122"/>
                <a:ea typeface="黑体" panose="02010609060101010101" pitchFamily="49" charset="-122"/>
              </a:rPr>
              <a:t>一级生物安全柜一样，能够</a:t>
            </a:r>
            <a:r>
              <a:rPr lang="zh-CN" altLang="en-US" sz="2400" dirty="0">
                <a:solidFill>
                  <a:srgbClr val="FF00FF"/>
                </a:solidFill>
                <a:latin typeface="黑体" panose="02010609060101010101" pitchFamily="49" charset="-122"/>
                <a:ea typeface="黑体" panose="02010609060101010101" pitchFamily="49" charset="-122"/>
              </a:rPr>
              <a:t>保护操作人员和实验室环境</a:t>
            </a:r>
            <a:r>
              <a:rPr lang="zh-CN" altLang="en-US" sz="2400" dirty="0">
                <a:latin typeface="黑体" panose="02010609060101010101" pitchFamily="49" charset="-122"/>
                <a:ea typeface="黑体" panose="02010609060101010101" pitchFamily="49" charset="-122"/>
              </a:rPr>
              <a:t>免受危害</a:t>
            </a:r>
            <a:r>
              <a:rPr lang="zh-CN" altLang="en-US"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6" name="矩形 5"/>
          <p:cNvSpPr/>
          <p:nvPr/>
        </p:nvSpPr>
        <p:spPr>
          <a:xfrm>
            <a:off x="251520" y="4870086"/>
            <a:ext cx="7878874" cy="1871282"/>
          </a:xfrm>
          <a:prstGeom prst="rect">
            <a:avLst/>
          </a:prstGeom>
        </p:spPr>
        <p:txBody>
          <a:bodyPr wrap="square">
            <a:spAutoFit/>
          </a:bodyPr>
          <a:lstStyle/>
          <a:p>
            <a:pPr marL="342900" indent="-342900">
              <a:lnSpc>
                <a:spcPct val="110000"/>
              </a:lnSpc>
              <a:spcBef>
                <a:spcPts val="1200"/>
              </a:spcBef>
              <a:buFont typeface="Arial" panose="020B0604020202020204" pitchFamily="34" charset="0"/>
              <a:buChar char="•"/>
            </a:pPr>
            <a:r>
              <a:rPr lang="zh-CN" altLang="en-US" sz="2400" dirty="0">
                <a:latin typeface="黑体" panose="02010609060101010101" pitchFamily="49" charset="-122"/>
                <a:ea typeface="黑体" panose="02010609060101010101" pitchFamily="49" charset="-122"/>
              </a:rPr>
              <a:t>二级安全柜也能够</a:t>
            </a:r>
            <a:r>
              <a:rPr lang="zh-CN" altLang="en-US" sz="2400" dirty="0">
                <a:solidFill>
                  <a:srgbClr val="FF0000"/>
                </a:solidFill>
                <a:latin typeface="黑体" panose="02010609060101010101" pitchFamily="49" charset="-122"/>
                <a:ea typeface="黑体" panose="02010609060101010101" pitchFamily="49" charset="-122"/>
              </a:rPr>
              <a:t>保护产品样本</a:t>
            </a:r>
            <a:r>
              <a:rPr lang="zh-CN" altLang="en-US" sz="2400" dirty="0">
                <a:latin typeface="黑体" panose="02010609060101010101" pitchFamily="49" charset="-122"/>
                <a:ea typeface="黑体" panose="02010609060101010101" pitchFamily="49" charset="-122"/>
              </a:rPr>
              <a:t>在微生物操作过程中免受污染。</a:t>
            </a:r>
          </a:p>
          <a:p>
            <a:pPr marL="342900" indent="-342900">
              <a:lnSpc>
                <a:spcPct val="110000"/>
              </a:lnSpc>
              <a:spcBef>
                <a:spcPts val="1200"/>
              </a:spcBef>
              <a:buFont typeface="Arial" panose="020B0604020202020204" pitchFamily="34" charset="0"/>
              <a:buChar char="•"/>
            </a:pPr>
            <a:r>
              <a:rPr lang="zh-CN" altLang="en-US" sz="2400" dirty="0">
                <a:latin typeface="黑体" panose="02010609060101010101" pitchFamily="49" charset="-122"/>
                <a:ea typeface="黑体" panose="02010609060101010101" pitchFamily="49" charset="-122"/>
              </a:rPr>
              <a:t>二级生物安全柜可以在一、二、三级</a:t>
            </a:r>
            <a:r>
              <a:rPr lang="zh-CN" altLang="en-US" sz="2400" dirty="0" smtClean="0">
                <a:latin typeface="黑体" panose="02010609060101010101" pitchFamily="49" charset="-122"/>
                <a:ea typeface="黑体" panose="02010609060101010101" pitchFamily="49" charset="-122"/>
              </a:rPr>
              <a:t>生物安全水平</a:t>
            </a:r>
            <a:r>
              <a:rPr lang="zh-CN" altLang="en-US" sz="2400" dirty="0">
                <a:latin typeface="黑体" panose="02010609060101010101" pitchFamily="49" charset="-122"/>
                <a:ea typeface="黑体" panose="02010609060101010101" pitchFamily="49" charset="-122"/>
              </a:rPr>
              <a:t>的生物因子操作中使用。 </a:t>
            </a:r>
          </a:p>
        </p:txBody>
      </p:sp>
      <p:sp>
        <p:nvSpPr>
          <p:cNvPr id="13"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97361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3B1DCF0A-13A4-44C6-9C1F-EE7BFC887AFA}" type="slidenum">
              <a:rPr lang="en-US" altLang="zh-CN"/>
              <a:pPr/>
              <a:t>27</a:t>
            </a:fld>
            <a:endParaRPr lang="en-US" altLang="zh-CN"/>
          </a:p>
        </p:txBody>
      </p:sp>
      <p:pic>
        <p:nvPicPr>
          <p:cNvPr id="452611" name="Picture 3" descr="classii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868144" y="2049247"/>
            <a:ext cx="2691016" cy="4489665"/>
          </a:xfrm>
          <a:noFill/>
          <a:ln/>
        </p:spPr>
      </p:pic>
      <p:sp>
        <p:nvSpPr>
          <p:cNvPr id="452612" name="Rectangle 4"/>
          <p:cNvSpPr>
            <a:spLocks noGrp="1" noChangeArrowheads="1"/>
          </p:cNvSpPr>
          <p:nvPr/>
        </p:nvSpPr>
        <p:spPr bwMode="auto">
          <a:xfrm>
            <a:off x="397991" y="2348880"/>
            <a:ext cx="5127625" cy="4848225"/>
          </a:xfrm>
          <a:prstGeom prst="rect">
            <a:avLst/>
          </a:prstGeom>
          <a:noFill/>
          <a:ln>
            <a:noFill/>
          </a:ln>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a:lstStyle/>
          <a:p>
            <a:pPr algn="just" eaLnBrk="0" hangingPunct="0">
              <a:lnSpc>
                <a:spcPct val="110000"/>
              </a:lnSpc>
              <a:spcBef>
                <a:spcPts val="600"/>
              </a:spcBef>
              <a:buClr>
                <a:srgbClr val="339933"/>
              </a:buClr>
              <a:buFont typeface="Wingdings" panose="05000000000000000000" pitchFamily="2" charset="2"/>
              <a:buChar char="Ø"/>
            </a:pP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全封闭的、气密结构的通风柜；</a:t>
            </a:r>
          </a:p>
          <a:p>
            <a:pPr algn="just" eaLnBrk="0" hangingPunct="0">
              <a:lnSpc>
                <a:spcPct val="110000"/>
              </a:lnSpc>
              <a:spcBef>
                <a:spcPts val="600"/>
              </a:spcBef>
              <a:buClr>
                <a:srgbClr val="339933"/>
              </a:buClr>
              <a:buFont typeface="Wingdings" panose="05000000000000000000" pitchFamily="2" charset="2"/>
              <a:buChar char="Ø"/>
            </a:pPr>
            <a:r>
              <a:rPr lang="zh-CN" altLang="en-US" sz="2400" dirty="0">
                <a:latin typeface="黑体" panose="02010609060101010101" pitchFamily="49" charset="-122"/>
                <a:ea typeface="黑体" panose="02010609060101010101" pitchFamily="49" charset="-122"/>
              </a:rPr>
              <a:t> 通过橡胶手套进行操作；</a:t>
            </a:r>
          </a:p>
          <a:p>
            <a:pPr algn="just" eaLnBrk="0" hangingPunct="0">
              <a:lnSpc>
                <a:spcPct val="110000"/>
              </a:lnSpc>
              <a:spcBef>
                <a:spcPts val="600"/>
              </a:spcBef>
              <a:buClr>
                <a:srgbClr val="339933"/>
              </a:buClr>
              <a:buFont typeface="Wingdings" panose="05000000000000000000" pitchFamily="2" charset="2"/>
              <a:buChar char="Ø"/>
            </a:pPr>
            <a:r>
              <a:rPr lang="zh-CN" altLang="en-US" sz="2400" dirty="0">
                <a:latin typeface="黑体" panose="02010609060101010101" pitchFamily="49" charset="-122"/>
                <a:ea typeface="黑体" panose="02010609060101010101" pitchFamily="49" charset="-122"/>
              </a:rPr>
              <a:t> 柜内保持至少</a:t>
            </a:r>
            <a:r>
              <a:rPr lang="en-US" altLang="zh-CN" sz="2400" dirty="0">
                <a:latin typeface="黑体" panose="02010609060101010101" pitchFamily="49" charset="-122"/>
                <a:ea typeface="黑体" panose="02010609060101010101" pitchFamily="49" charset="-122"/>
              </a:rPr>
              <a:t>120Pa</a:t>
            </a:r>
            <a:r>
              <a:rPr lang="zh-CN" altLang="en-US" sz="2400" dirty="0">
                <a:latin typeface="黑体" panose="02010609060101010101" pitchFamily="49" charset="-122"/>
                <a:ea typeface="黑体" panose="02010609060101010101" pitchFamily="49" charset="-122"/>
              </a:rPr>
              <a:t>的负压；</a:t>
            </a:r>
          </a:p>
          <a:p>
            <a:pPr algn="just" eaLnBrk="0" hangingPunct="0">
              <a:lnSpc>
                <a:spcPct val="110000"/>
              </a:lnSpc>
              <a:spcBef>
                <a:spcPts val="600"/>
              </a:spcBef>
              <a:buClr>
                <a:srgbClr val="339933"/>
              </a:buClr>
              <a:buFont typeface="Wingdings" panose="05000000000000000000" pitchFamily="2" charset="2"/>
              <a:buChar char="Ø"/>
            </a:pPr>
            <a:r>
              <a:rPr lang="zh-CN" altLang="en-US" sz="2400" dirty="0">
                <a:latin typeface="黑体" panose="02010609060101010101" pitchFamily="49" charset="-122"/>
                <a:ea typeface="黑体" panose="02010609060101010101" pitchFamily="49" charset="-122"/>
              </a:rPr>
              <a:t> 供气通过</a:t>
            </a:r>
            <a:r>
              <a:rPr lang="en-US" altLang="zh-CN" sz="2400" dirty="0" smtClean="0">
                <a:latin typeface="黑体" panose="02010609060101010101" pitchFamily="49" charset="-122"/>
                <a:ea typeface="黑体" panose="02010609060101010101" pitchFamily="49" charset="-122"/>
              </a:rPr>
              <a:t>HEPA filter</a:t>
            </a:r>
            <a:r>
              <a:rPr lang="zh-CN" altLang="en-US" sz="2400" dirty="0" smtClean="0">
                <a:latin typeface="黑体" panose="02010609060101010101" pitchFamily="49" charset="-122"/>
                <a:ea typeface="黑体" panose="02010609060101010101" pitchFamily="49" charset="-122"/>
              </a:rPr>
              <a:t>抽</a:t>
            </a:r>
            <a:r>
              <a:rPr lang="zh-CN" altLang="en-US" sz="2400" dirty="0">
                <a:latin typeface="黑体" panose="02010609060101010101" pitchFamily="49" charset="-122"/>
                <a:ea typeface="黑体" panose="02010609060101010101" pitchFamily="49" charset="-122"/>
              </a:rPr>
              <a:t>入内；</a:t>
            </a:r>
          </a:p>
          <a:p>
            <a:pPr algn="just" eaLnBrk="0" hangingPunct="0">
              <a:lnSpc>
                <a:spcPct val="110000"/>
              </a:lnSpc>
              <a:spcBef>
                <a:spcPts val="600"/>
              </a:spcBef>
              <a:buClr>
                <a:srgbClr val="339933"/>
              </a:buClr>
              <a:buFont typeface="Wingdings" panose="05000000000000000000" pitchFamily="2" charset="2"/>
              <a:buChar char="Ø"/>
            </a:pPr>
            <a:r>
              <a:rPr lang="zh-CN" altLang="en-US" sz="2400" dirty="0">
                <a:latin typeface="黑体" panose="02010609060101010101" pitchFamily="49" charset="-122"/>
                <a:ea typeface="黑体" panose="02010609060101010101" pitchFamily="49" charset="-122"/>
              </a:rPr>
              <a:t> 外排的气流经过双层</a:t>
            </a:r>
            <a:r>
              <a:rPr lang="en-US" altLang="zh-CN" sz="2400" dirty="0">
                <a:latin typeface="黑体" panose="02010609060101010101" pitchFamily="49" charset="-122"/>
                <a:ea typeface="黑体" panose="02010609060101010101" pitchFamily="49" charset="-122"/>
              </a:rPr>
              <a:t>HEPA</a:t>
            </a:r>
            <a:r>
              <a:rPr lang="zh-CN" altLang="en-US" sz="2400" dirty="0">
                <a:latin typeface="黑体" panose="02010609060101010101" pitchFamily="49" charset="-122"/>
                <a:ea typeface="黑体" panose="02010609060101010101" pitchFamily="49" charset="-122"/>
              </a:rPr>
              <a:t>过滤或经</a:t>
            </a:r>
            <a:r>
              <a:rPr lang="en-US" altLang="zh-CN" sz="2400" dirty="0">
                <a:latin typeface="黑体" panose="02010609060101010101" pitchFamily="49" charset="-122"/>
                <a:ea typeface="黑体" panose="02010609060101010101" pitchFamily="49" charset="-122"/>
              </a:rPr>
              <a:t>HEPA</a:t>
            </a:r>
            <a:r>
              <a:rPr lang="zh-CN" altLang="en-US" sz="2400" dirty="0">
                <a:latin typeface="黑体" panose="02010609060101010101" pitchFamily="49" charset="-122"/>
                <a:ea typeface="黑体" panose="02010609060101010101" pitchFamily="49" charset="-122"/>
              </a:rPr>
              <a:t>后再</a:t>
            </a:r>
            <a:r>
              <a:rPr lang="zh-CN" altLang="en-US" sz="2400" dirty="0" smtClean="0">
                <a:latin typeface="黑体" panose="02010609060101010101" pitchFamily="49" charset="-122"/>
                <a:ea typeface="黑体" panose="02010609060101010101" pitchFamily="49" charset="-122"/>
              </a:rPr>
              <a:t>经高温燃烧</a:t>
            </a:r>
            <a:r>
              <a:rPr lang="zh-CN" altLang="en-US" sz="2400" dirty="0">
                <a:latin typeface="黑体" panose="02010609060101010101" pitchFamily="49" charset="-122"/>
                <a:ea typeface="黑体" panose="02010609060101010101" pitchFamily="49" charset="-122"/>
              </a:rPr>
              <a:t>处理。</a:t>
            </a:r>
          </a:p>
          <a:p>
            <a:pPr algn="just" eaLnBrk="0" hangingPunct="0">
              <a:lnSpc>
                <a:spcPct val="110000"/>
              </a:lnSpc>
              <a:spcBef>
                <a:spcPts val="600"/>
              </a:spcBef>
            </a:pPr>
            <a:r>
              <a:rPr lang="zh-CN" altLang="en-US" sz="2400" b="1" dirty="0">
                <a:solidFill>
                  <a:srgbClr val="0000CC"/>
                </a:solidFill>
                <a:latin typeface="黑体" panose="02010609060101010101" pitchFamily="49" charset="-122"/>
                <a:ea typeface="黑体" panose="02010609060101010101" pitchFamily="49" charset="-122"/>
              </a:rPr>
              <a:t>      </a:t>
            </a:r>
          </a:p>
          <a:p>
            <a:pPr algn="just" eaLnBrk="0" hangingPunct="0">
              <a:lnSpc>
                <a:spcPct val="110000"/>
              </a:lnSpc>
              <a:spcBef>
                <a:spcPts val="600"/>
              </a:spcBef>
              <a:buClr>
                <a:srgbClr val="CC3300"/>
              </a:buClr>
              <a:buFont typeface="Wingdings" panose="05000000000000000000" pitchFamily="2" charset="2"/>
              <a:buChar char="ü"/>
            </a:pPr>
            <a:r>
              <a:rPr lang="en-US" altLang="zh-CN" sz="2400" b="1" dirty="0">
                <a:solidFill>
                  <a:srgbClr val="0000CC"/>
                </a:solidFill>
                <a:ea typeface="黑体" panose="02010609060101010101" pitchFamily="49" charset="-122"/>
              </a:rPr>
              <a:t>CLASS III </a:t>
            </a:r>
            <a:r>
              <a:rPr lang="zh-CN" altLang="en-US" sz="2400" b="1" dirty="0">
                <a:solidFill>
                  <a:srgbClr val="0000CC"/>
                </a:solidFill>
                <a:latin typeface="黑体" panose="02010609060101010101" pitchFamily="49" charset="-122"/>
                <a:ea typeface="黑体" panose="02010609060101010101" pitchFamily="49" charset="-122"/>
              </a:rPr>
              <a:t>型</a:t>
            </a:r>
            <a:r>
              <a:rPr lang="en-US" altLang="zh-CN" sz="2400" b="1" dirty="0">
                <a:solidFill>
                  <a:srgbClr val="0000CC"/>
                </a:solidFill>
                <a:latin typeface="黑体" panose="02010609060101010101" pitchFamily="49" charset="-122"/>
                <a:ea typeface="黑体" panose="02010609060101010101" pitchFamily="49" charset="-122"/>
              </a:rPr>
              <a:t>BSC</a:t>
            </a:r>
            <a:r>
              <a:rPr lang="zh-CN" altLang="en-US" sz="2400" b="1" dirty="0" smtClean="0">
                <a:solidFill>
                  <a:srgbClr val="0000CC"/>
                </a:solidFill>
                <a:latin typeface="黑体" panose="02010609060101010101" pitchFamily="49" charset="-122"/>
                <a:ea typeface="黑体" panose="02010609060101010101" pitchFamily="49" charset="-122"/>
              </a:rPr>
              <a:t>适用于</a:t>
            </a:r>
            <a:r>
              <a:rPr lang="zh-CN" altLang="en-US" sz="2400" b="1" u="sng" dirty="0" smtClean="0">
                <a:solidFill>
                  <a:srgbClr val="FF0000"/>
                </a:solidFill>
                <a:latin typeface="黑体" panose="02010609060101010101" pitchFamily="49" charset="-122"/>
                <a:ea typeface="黑体" panose="02010609060101010101" pitchFamily="49" charset="-122"/>
              </a:rPr>
              <a:t>非供气防护服型</a:t>
            </a:r>
            <a:r>
              <a:rPr lang="en-US" altLang="zh-CN" sz="2400" b="1" u="sng" dirty="0" smtClean="0">
                <a:solidFill>
                  <a:srgbClr val="FF0000"/>
                </a:solidFill>
                <a:latin typeface="黑体" panose="02010609060101010101" pitchFamily="49" charset="-122"/>
                <a:ea typeface="黑体" panose="02010609060101010101" pitchFamily="49" charset="-122"/>
              </a:rPr>
              <a:t>BSL-4</a:t>
            </a:r>
            <a:r>
              <a:rPr lang="zh-CN" altLang="en-US" sz="2400" b="1" u="sng" dirty="0" smtClean="0">
                <a:solidFill>
                  <a:srgbClr val="FF0000"/>
                </a:solidFill>
                <a:latin typeface="黑体" panose="02010609060101010101" pitchFamily="49" charset="-122"/>
                <a:ea typeface="黑体" panose="02010609060101010101" pitchFamily="49" charset="-122"/>
              </a:rPr>
              <a:t>实验室</a:t>
            </a:r>
            <a:r>
              <a:rPr lang="zh-CN" altLang="en-US" sz="2400" b="1" dirty="0" smtClean="0">
                <a:solidFill>
                  <a:srgbClr val="0000CC"/>
                </a:solidFill>
                <a:latin typeface="黑体" panose="02010609060101010101" pitchFamily="49" charset="-122"/>
                <a:ea typeface="黑体" panose="02010609060101010101" pitchFamily="49" charset="-122"/>
              </a:rPr>
              <a:t>。</a:t>
            </a:r>
            <a:endParaRPr lang="zh-CN" altLang="en-US" sz="2400" dirty="0">
              <a:solidFill>
                <a:srgbClr val="33CCFF"/>
              </a:solidFill>
              <a:latin typeface="黑体" panose="02010609060101010101" pitchFamily="49" charset="-122"/>
              <a:ea typeface="黑体" panose="02010609060101010101" pitchFamily="49" charset="-122"/>
            </a:endParaRPr>
          </a:p>
        </p:txBody>
      </p:sp>
      <p:pic>
        <p:nvPicPr>
          <p:cNvPr id="7"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3"/>
          <p:cNvSpPr txBox="1">
            <a:spLocks noChangeArrowheads="1"/>
          </p:cNvSpPr>
          <p:nvPr/>
        </p:nvSpPr>
        <p:spPr>
          <a:xfrm>
            <a:off x="-252536" y="1392188"/>
            <a:ext cx="475252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latin typeface="Times New Roman" panose="02020603050405020304" pitchFamily="18" charset="0"/>
              </a:rPr>
              <a:t>Class </a:t>
            </a:r>
            <a:r>
              <a:rPr lang="en-US" altLang="zh-CN" sz="3200" b="1" dirty="0" smtClean="0">
                <a:latin typeface="Times New Roman" panose="02020603050405020304" pitchFamily="18" charset="0"/>
              </a:rPr>
              <a:t>III </a:t>
            </a:r>
            <a:r>
              <a:rPr lang="zh-CN" altLang="en-US" sz="3200" b="1" dirty="0" smtClean="0">
                <a:latin typeface="黑体" panose="02010609060101010101" pitchFamily="49" charset="-122"/>
                <a:ea typeface="黑体" panose="02010609060101010101" pitchFamily="49" charset="-122"/>
              </a:rPr>
              <a:t>生物安全柜</a:t>
            </a:r>
            <a:endParaRPr lang="en-US" altLang="zh-CN" sz="3200" b="1" dirty="0">
              <a:latin typeface="+mn-lt"/>
              <a:ea typeface="黑体" panose="02010609060101010101" pitchFamily="49" charset="-122"/>
            </a:endParaRPr>
          </a:p>
        </p:txBody>
      </p:sp>
      <p:sp>
        <p:nvSpPr>
          <p:cNvPr id="11" name="TextBox 64"/>
          <p:cNvSpPr txBox="1"/>
          <p:nvPr/>
        </p:nvSpPr>
        <p:spPr>
          <a:xfrm>
            <a:off x="2356307" y="332656"/>
            <a:ext cx="4591957" cy="815604"/>
          </a:xfrm>
          <a:prstGeom prst="rect">
            <a:avLst/>
          </a:prstGeom>
          <a:solidFill>
            <a:schemeClr val="bg1"/>
          </a:solid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2077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5"/>
          <p:cNvSpPr>
            <a:spLocks noGrp="1"/>
          </p:cNvSpPr>
          <p:nvPr>
            <p:ph type="sldNum" sz="quarter" idx="12"/>
          </p:nvPr>
        </p:nvSpPr>
        <p:spPr/>
        <p:txBody>
          <a:bodyPr/>
          <a:lstStyle/>
          <a:p>
            <a:fld id="{D10F58C3-5776-483C-BBC8-841CF2657E63}" type="slidenum">
              <a:rPr lang="en-US" altLang="zh-CN"/>
              <a:pPr/>
              <a:t>28</a:t>
            </a:fld>
            <a:endParaRPr lang="en-US" altLang="zh-CN"/>
          </a:p>
        </p:txBody>
      </p:sp>
      <p:sp>
        <p:nvSpPr>
          <p:cNvPr id="501762" name="Rectangle 2"/>
          <p:cNvSpPr>
            <a:spLocks noGrp="1" noChangeArrowheads="1"/>
          </p:cNvSpPr>
          <p:nvPr>
            <p:ph type="title"/>
          </p:nvPr>
        </p:nvSpPr>
        <p:spPr>
          <a:xfrm>
            <a:off x="230037" y="1494791"/>
            <a:ext cx="3096344" cy="939800"/>
          </a:xfrm>
        </p:spPr>
        <p:txBody>
          <a:bodyPr>
            <a:normAutofit/>
          </a:bodyPr>
          <a:lstStyle/>
          <a:p>
            <a:r>
              <a:rPr lang="zh-CN" altLang="en-US" sz="3200" b="1" dirty="0">
                <a:latin typeface="黑体" panose="02010609060101010101" pitchFamily="49" charset="-122"/>
                <a:ea typeface="黑体" panose="02010609060101010101" pitchFamily="49" charset="-122"/>
              </a:rPr>
              <a:t>生物安全柜放置</a:t>
            </a:r>
          </a:p>
        </p:txBody>
      </p:sp>
      <p:sp>
        <p:nvSpPr>
          <p:cNvPr id="501763" name="Rectangle 3"/>
          <p:cNvSpPr>
            <a:spLocks noGrp="1" noChangeArrowheads="1"/>
          </p:cNvSpPr>
          <p:nvPr>
            <p:ph type="body" idx="1"/>
          </p:nvPr>
        </p:nvSpPr>
        <p:spPr>
          <a:xfrm>
            <a:off x="312614" y="2519759"/>
            <a:ext cx="4043362" cy="4365625"/>
          </a:xfrm>
        </p:spPr>
        <p:txBody>
          <a:bodyPr/>
          <a:lstStyle/>
          <a:p>
            <a:pPr>
              <a:lnSpc>
                <a:spcPct val="90000"/>
              </a:lnSpc>
              <a:buClr>
                <a:schemeClr val="tx1"/>
              </a:buClr>
            </a:pPr>
            <a:r>
              <a:rPr lang="zh-CN" altLang="en-US" sz="2400" b="1" dirty="0">
                <a:solidFill>
                  <a:srgbClr val="0070C0"/>
                </a:solidFill>
                <a:latin typeface="宋体" panose="02010600030101010101" pitchFamily="2" charset="-122"/>
              </a:rPr>
              <a:t>五个远离点（气流）</a:t>
            </a:r>
          </a:p>
          <a:p>
            <a:pPr>
              <a:lnSpc>
                <a:spcPct val="90000"/>
              </a:lnSpc>
              <a:buFont typeface="Wingdings" panose="05000000000000000000" pitchFamily="2" charset="2"/>
              <a:buNone/>
            </a:pPr>
            <a:r>
              <a:rPr lang="zh-CN" altLang="en-US" sz="2400" b="1" dirty="0">
                <a:solidFill>
                  <a:srgbClr val="0070C0"/>
                </a:solidFill>
                <a:latin typeface="宋体" panose="02010600030101010101" pitchFamily="2" charset="-122"/>
              </a:rPr>
              <a:t>  </a:t>
            </a:r>
            <a:r>
              <a:rPr lang="zh-CN" altLang="en-US" sz="2400" b="1" dirty="0" smtClean="0">
                <a:solidFill>
                  <a:srgbClr val="0070C0"/>
                </a:solidFill>
                <a:latin typeface="宋体" panose="02010600030101010101" pitchFamily="2" charset="-122"/>
              </a:rPr>
              <a:t>门</a:t>
            </a:r>
            <a:r>
              <a:rPr lang="en-US" altLang="zh-CN" sz="2400" b="1" dirty="0" smtClean="0">
                <a:solidFill>
                  <a:srgbClr val="0070C0"/>
                </a:solidFill>
                <a:latin typeface="宋体" panose="02010600030101010101" pitchFamily="2" charset="-122"/>
              </a:rPr>
              <a:t>/</a:t>
            </a:r>
            <a:r>
              <a:rPr lang="zh-CN" altLang="en-US" sz="2400" b="1" dirty="0" smtClean="0">
                <a:solidFill>
                  <a:srgbClr val="0070C0"/>
                </a:solidFill>
                <a:latin typeface="宋体" panose="02010600030101010101" pitchFamily="2" charset="-122"/>
              </a:rPr>
              <a:t>风扇</a:t>
            </a:r>
            <a:r>
              <a:rPr lang="en-US" altLang="zh-CN" sz="2400" b="1" dirty="0">
                <a:solidFill>
                  <a:srgbClr val="0070C0"/>
                </a:solidFill>
                <a:latin typeface="宋体" panose="02010600030101010101" pitchFamily="2" charset="-122"/>
              </a:rPr>
              <a:t>/</a:t>
            </a:r>
            <a:r>
              <a:rPr lang="zh-CN" altLang="en-US" sz="2400" b="1" dirty="0" smtClean="0">
                <a:solidFill>
                  <a:srgbClr val="0070C0"/>
                </a:solidFill>
                <a:latin typeface="宋体" panose="02010600030101010101" pitchFamily="2" charset="-122"/>
              </a:rPr>
              <a:t>空调</a:t>
            </a:r>
            <a:r>
              <a:rPr lang="en-US" altLang="zh-CN" sz="2400" b="1" dirty="0">
                <a:solidFill>
                  <a:srgbClr val="0070C0"/>
                </a:solidFill>
                <a:latin typeface="宋体" panose="02010600030101010101" pitchFamily="2" charset="-122"/>
              </a:rPr>
              <a:t>/</a:t>
            </a:r>
            <a:r>
              <a:rPr lang="zh-CN" altLang="en-US" sz="2400" b="1" dirty="0" smtClean="0">
                <a:solidFill>
                  <a:srgbClr val="0070C0"/>
                </a:solidFill>
                <a:latin typeface="宋体" panose="02010600030101010101" pitchFamily="2" charset="-122"/>
              </a:rPr>
              <a:t>开</a:t>
            </a:r>
            <a:r>
              <a:rPr lang="zh-CN" altLang="en-US" sz="2400" b="1" dirty="0">
                <a:solidFill>
                  <a:srgbClr val="0070C0"/>
                </a:solidFill>
                <a:latin typeface="宋体" panose="02010600030101010101" pitchFamily="2" charset="-122"/>
              </a:rPr>
              <a:t>着的窗户</a:t>
            </a:r>
          </a:p>
          <a:p>
            <a:pPr>
              <a:lnSpc>
                <a:spcPct val="90000"/>
              </a:lnSpc>
              <a:buFont typeface="Wingdings" panose="05000000000000000000" pitchFamily="2" charset="2"/>
              <a:buNone/>
            </a:pPr>
            <a:r>
              <a:rPr lang="zh-CN" altLang="en-US" sz="2400" b="1" dirty="0">
                <a:solidFill>
                  <a:srgbClr val="0070C0"/>
                </a:solidFill>
                <a:latin typeface="宋体" panose="02010600030101010101" pitchFamily="2" charset="-122"/>
              </a:rPr>
              <a:t>   </a:t>
            </a:r>
            <a:r>
              <a:rPr lang="zh-CN" altLang="en-US" sz="2400" b="1" dirty="0" smtClean="0">
                <a:solidFill>
                  <a:srgbClr val="0070C0"/>
                </a:solidFill>
                <a:latin typeface="宋体" panose="02010600030101010101" pitchFamily="2" charset="-122"/>
              </a:rPr>
              <a:t>及人员</a:t>
            </a:r>
            <a:r>
              <a:rPr lang="zh-CN" altLang="en-US" sz="2400" b="1" dirty="0">
                <a:solidFill>
                  <a:srgbClr val="0070C0"/>
                </a:solidFill>
                <a:latin typeface="宋体" panose="02010600030101010101" pitchFamily="2" charset="-122"/>
              </a:rPr>
              <a:t>活动频繁的区域</a:t>
            </a:r>
          </a:p>
          <a:p>
            <a:pPr>
              <a:lnSpc>
                <a:spcPct val="90000"/>
              </a:lnSpc>
              <a:buFont typeface="Wingdings" panose="05000000000000000000" pitchFamily="2" charset="2"/>
              <a:buNone/>
            </a:pPr>
            <a:r>
              <a:rPr lang="zh-CN" altLang="en-US" sz="2400" b="1" dirty="0" smtClean="0">
                <a:solidFill>
                  <a:srgbClr val="0070C0"/>
                </a:solidFill>
                <a:latin typeface="宋体" panose="02010600030101010101" pitchFamily="2" charset="-122"/>
              </a:rPr>
              <a:t>（气流受影响最小的区域）</a:t>
            </a:r>
            <a:endParaRPr lang="en-US" altLang="zh-CN" sz="2400" b="1" dirty="0" smtClean="0">
              <a:solidFill>
                <a:srgbClr val="0070C0"/>
              </a:solidFill>
              <a:latin typeface="宋体" panose="02010600030101010101" pitchFamily="2" charset="-122"/>
            </a:endParaRPr>
          </a:p>
          <a:p>
            <a:pPr>
              <a:lnSpc>
                <a:spcPct val="90000"/>
              </a:lnSpc>
              <a:buClr>
                <a:schemeClr val="tx1"/>
              </a:buClr>
            </a:pPr>
            <a:endParaRPr lang="en-US" altLang="zh-CN" sz="2400" b="1" dirty="0">
              <a:solidFill>
                <a:srgbClr val="0070C0"/>
              </a:solidFill>
              <a:latin typeface="宋体" panose="02010600030101010101" pitchFamily="2" charset="-122"/>
            </a:endParaRPr>
          </a:p>
          <a:p>
            <a:pPr>
              <a:lnSpc>
                <a:spcPct val="90000"/>
              </a:lnSpc>
              <a:buClr>
                <a:schemeClr val="tx1"/>
              </a:buClr>
            </a:pPr>
            <a:r>
              <a:rPr lang="zh-CN" altLang="en-US" sz="2400" b="1" dirty="0" smtClean="0">
                <a:solidFill>
                  <a:srgbClr val="0070C0"/>
                </a:solidFill>
                <a:latin typeface="宋体" panose="02010600030101010101" pitchFamily="2" charset="-122"/>
              </a:rPr>
              <a:t>摆放</a:t>
            </a:r>
            <a:r>
              <a:rPr lang="zh-CN" altLang="en-US" sz="2400" b="1" dirty="0">
                <a:solidFill>
                  <a:srgbClr val="0070C0"/>
                </a:solidFill>
                <a:latin typeface="宋体" panose="02010600030101010101" pitchFamily="2" charset="-122"/>
              </a:rPr>
              <a:t>要求</a:t>
            </a:r>
          </a:p>
          <a:p>
            <a:pPr>
              <a:lnSpc>
                <a:spcPct val="90000"/>
              </a:lnSpc>
              <a:buFont typeface="Wingdings" panose="05000000000000000000" pitchFamily="2" charset="2"/>
              <a:buNone/>
            </a:pPr>
            <a:r>
              <a:rPr lang="zh-CN" altLang="en-US" sz="2400" b="1" dirty="0">
                <a:solidFill>
                  <a:srgbClr val="0070C0"/>
                </a:solidFill>
                <a:latin typeface="宋体" panose="02010600030101010101" pitchFamily="2" charset="-122"/>
              </a:rPr>
              <a:t>  稳固的平台或支架</a:t>
            </a:r>
          </a:p>
          <a:p>
            <a:pPr>
              <a:lnSpc>
                <a:spcPct val="90000"/>
              </a:lnSpc>
              <a:buFont typeface="Wingdings" panose="05000000000000000000" pitchFamily="2" charset="2"/>
              <a:buNone/>
            </a:pPr>
            <a:r>
              <a:rPr lang="zh-CN" altLang="en-US" sz="2400" b="1" dirty="0">
                <a:solidFill>
                  <a:srgbClr val="0070C0"/>
                </a:solidFill>
                <a:latin typeface="宋体" panose="02010600030101010101" pitchFamily="2" charset="-122"/>
              </a:rPr>
              <a:t>  两侧、后面和上端留</a:t>
            </a:r>
            <a:r>
              <a:rPr lang="en-US" altLang="zh-CN" sz="2400" b="1" dirty="0">
                <a:solidFill>
                  <a:srgbClr val="0070C0"/>
                </a:solidFill>
                <a:latin typeface="宋体" panose="02010600030101010101" pitchFamily="2" charset="-122"/>
              </a:rPr>
              <a:t>30cm</a:t>
            </a:r>
          </a:p>
        </p:txBody>
      </p:sp>
      <p:grpSp>
        <p:nvGrpSpPr>
          <p:cNvPr id="501764" name="Group 4"/>
          <p:cNvGrpSpPr>
            <a:grpSpLocks/>
          </p:cNvGrpSpPr>
          <p:nvPr/>
        </p:nvGrpSpPr>
        <p:grpSpPr bwMode="auto">
          <a:xfrm>
            <a:off x="5027562" y="2476774"/>
            <a:ext cx="3897313" cy="3709988"/>
            <a:chOff x="2784" y="1344"/>
            <a:chExt cx="2773" cy="1680"/>
          </a:xfrm>
        </p:grpSpPr>
        <p:sp>
          <p:nvSpPr>
            <p:cNvPr id="501765" name="Line 5"/>
            <p:cNvSpPr>
              <a:spLocks noChangeShapeType="1"/>
            </p:cNvSpPr>
            <p:nvPr/>
          </p:nvSpPr>
          <p:spPr bwMode="auto">
            <a:xfrm>
              <a:off x="2834" y="2354"/>
              <a:ext cx="207" cy="432"/>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1766" name="Oval 6"/>
            <p:cNvSpPr>
              <a:spLocks noChangeArrowheads="1"/>
            </p:cNvSpPr>
            <p:nvPr/>
          </p:nvSpPr>
          <p:spPr bwMode="auto">
            <a:xfrm>
              <a:off x="4539" y="1860"/>
              <a:ext cx="518" cy="415"/>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cxnSp>
          <p:nvCxnSpPr>
            <p:cNvPr id="501767" name="AutoShape 7"/>
            <p:cNvCxnSpPr>
              <a:cxnSpLocks noChangeShapeType="1"/>
              <a:stCxn id="501769" idx="4"/>
              <a:endCxn id="501769" idx="0"/>
            </p:cNvCxnSpPr>
            <p:nvPr/>
          </p:nvCxnSpPr>
          <p:spPr bwMode="auto">
            <a:xfrm flipV="1">
              <a:off x="3871" y="1876"/>
              <a:ext cx="0" cy="403"/>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1768" name="Text Box 8"/>
            <p:cNvSpPr txBox="1">
              <a:spLocks noChangeArrowheads="1"/>
            </p:cNvSpPr>
            <p:nvPr/>
          </p:nvSpPr>
          <p:spPr bwMode="auto">
            <a:xfrm>
              <a:off x="3651" y="1945"/>
              <a:ext cx="571"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zh-CN" sz="1200">
                  <a:latin typeface="Times" panose="02020603050405020304" pitchFamily="18" charset="0"/>
                </a:rPr>
                <a:t>Air Register</a:t>
              </a:r>
            </a:p>
          </p:txBody>
        </p:sp>
        <p:sp>
          <p:nvSpPr>
            <p:cNvPr id="501769" name="Oval 9"/>
            <p:cNvSpPr>
              <a:spLocks noChangeArrowheads="1"/>
            </p:cNvSpPr>
            <p:nvPr/>
          </p:nvSpPr>
          <p:spPr bwMode="auto">
            <a:xfrm>
              <a:off x="3626" y="1876"/>
              <a:ext cx="489" cy="40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1770" name="Oval 10"/>
            <p:cNvSpPr>
              <a:spLocks noChangeArrowheads="1"/>
            </p:cNvSpPr>
            <p:nvPr/>
          </p:nvSpPr>
          <p:spPr bwMode="auto">
            <a:xfrm>
              <a:off x="4581" y="1844"/>
              <a:ext cx="507" cy="37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1771" name="Rectangle 11"/>
            <p:cNvSpPr>
              <a:spLocks noChangeArrowheads="1"/>
            </p:cNvSpPr>
            <p:nvPr/>
          </p:nvSpPr>
          <p:spPr bwMode="auto">
            <a:xfrm>
              <a:off x="2784" y="1344"/>
              <a:ext cx="2768" cy="168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zh-CN" sz="2100"/>
            </a:p>
          </p:txBody>
        </p:sp>
        <p:sp>
          <p:nvSpPr>
            <p:cNvPr id="501772" name="Text Box 12"/>
            <p:cNvSpPr txBox="1">
              <a:spLocks noChangeArrowheads="1"/>
            </p:cNvSpPr>
            <p:nvPr/>
          </p:nvSpPr>
          <p:spPr bwMode="auto">
            <a:xfrm>
              <a:off x="4209" y="2756"/>
              <a:ext cx="1348" cy="207"/>
            </a:xfrm>
            <a:prstGeom prst="rect">
              <a:avLst/>
            </a:prstGeom>
            <a:solidFill>
              <a:srgbClr val="BAD41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GB" sz="2400" b="1"/>
                <a:t>设备</a:t>
              </a:r>
              <a:endParaRPr lang="zh-CN" altLang="en-GB" sz="2400">
                <a:latin typeface="Times New Roman" panose="02020603050405020304" pitchFamily="18" charset="0"/>
              </a:endParaRPr>
            </a:p>
          </p:txBody>
        </p:sp>
        <p:sp>
          <p:nvSpPr>
            <p:cNvPr id="501773" name="Text Box 13"/>
            <p:cNvSpPr txBox="1">
              <a:spLocks noChangeArrowheads="1"/>
            </p:cNvSpPr>
            <p:nvPr/>
          </p:nvSpPr>
          <p:spPr bwMode="auto">
            <a:xfrm>
              <a:off x="2880" y="2736"/>
              <a:ext cx="1023" cy="179"/>
            </a:xfrm>
            <a:prstGeom prst="rect">
              <a:avLst/>
            </a:prstGeom>
            <a:solidFill>
              <a:srgbClr val="00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GB" sz="2000" b="1"/>
                <a:t>首选位置</a:t>
              </a:r>
              <a:endParaRPr lang="zh-CN" altLang="en-GB" sz="2000" b="1">
                <a:solidFill>
                  <a:schemeClr val="bg1"/>
                </a:solidFill>
                <a:latin typeface="Times New Roman" panose="02020603050405020304" pitchFamily="18" charset="0"/>
              </a:endParaRPr>
            </a:p>
          </p:txBody>
        </p:sp>
        <p:sp>
          <p:nvSpPr>
            <p:cNvPr id="501774" name="Text Box 14"/>
            <p:cNvSpPr txBox="1">
              <a:spLocks noChangeArrowheads="1"/>
            </p:cNvSpPr>
            <p:nvPr/>
          </p:nvSpPr>
          <p:spPr bwMode="auto">
            <a:xfrm>
              <a:off x="2818" y="1872"/>
              <a:ext cx="294" cy="761"/>
            </a:xfrm>
            <a:prstGeom prst="rect">
              <a:avLst/>
            </a:prstGeom>
            <a:solidFill>
              <a:srgbClr val="00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eaLnBrk="0" hangingPunct="0">
                <a:lnSpc>
                  <a:spcPct val="75000"/>
                </a:lnSpc>
                <a:spcBef>
                  <a:spcPct val="50000"/>
                </a:spcBef>
              </a:pPr>
              <a:r>
                <a:rPr lang="zh-CN" altLang="en-GB" sz="2000" b="1"/>
                <a:t>候选位置</a:t>
              </a:r>
              <a:endParaRPr lang="zh-CN" altLang="fr-FR" sz="2000" b="1">
                <a:solidFill>
                  <a:schemeClr val="bg1"/>
                </a:solidFill>
              </a:endParaRPr>
            </a:p>
          </p:txBody>
        </p:sp>
        <p:sp>
          <p:nvSpPr>
            <p:cNvPr id="501775" name="Text Box 15"/>
            <p:cNvSpPr txBox="1">
              <a:spLocks noChangeArrowheads="1"/>
            </p:cNvSpPr>
            <p:nvPr/>
          </p:nvSpPr>
          <p:spPr bwMode="auto">
            <a:xfrm>
              <a:off x="3600" y="1380"/>
              <a:ext cx="1951" cy="207"/>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GB" sz="2400" b="1"/>
                <a:t>工 作 台</a:t>
              </a:r>
              <a:endParaRPr lang="zh-CN" altLang="en-GB" sz="2400">
                <a:latin typeface="Times New Roman" panose="02020603050405020304" pitchFamily="18" charset="0"/>
              </a:endParaRPr>
            </a:p>
          </p:txBody>
        </p:sp>
        <p:sp>
          <p:nvSpPr>
            <p:cNvPr id="501776" name="Line 16"/>
            <p:cNvSpPr>
              <a:spLocks noChangeShapeType="1"/>
            </p:cNvSpPr>
            <p:nvPr/>
          </p:nvSpPr>
          <p:spPr bwMode="auto">
            <a:xfrm>
              <a:off x="5367" y="2033"/>
              <a:ext cx="187" cy="386"/>
            </a:xfrm>
            <a:prstGeom prst="line">
              <a:avLst/>
            </a:prstGeom>
            <a:noFill/>
            <a:ln w="571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777" name="Text Box 17"/>
            <p:cNvSpPr txBox="1">
              <a:spLocks noChangeArrowheads="1"/>
            </p:cNvSpPr>
            <p:nvPr/>
          </p:nvSpPr>
          <p:spPr bwMode="auto">
            <a:xfrm>
              <a:off x="2801" y="1378"/>
              <a:ext cx="748" cy="157"/>
            </a:xfrm>
            <a:prstGeom prst="rect">
              <a:avLst/>
            </a:prstGeom>
            <a:solidFill>
              <a:srgbClr val="BAD41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zh-CN" altLang="en-GB" sz="1600">
                  <a:latin typeface="Times New Roman" panose="02020603050405020304" pitchFamily="18" charset="0"/>
                </a:rPr>
                <a:t>设备</a:t>
              </a:r>
            </a:p>
          </p:txBody>
        </p:sp>
        <p:sp>
          <p:nvSpPr>
            <p:cNvPr id="501778" name="Arc 18"/>
            <p:cNvSpPr>
              <a:spLocks/>
            </p:cNvSpPr>
            <p:nvPr/>
          </p:nvSpPr>
          <p:spPr bwMode="auto">
            <a:xfrm flipH="1">
              <a:off x="5380" y="1981"/>
              <a:ext cx="161" cy="5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23" name="Picture 2" descr="C:\Users\john\Desktop\02f58PICYmX_102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95945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6"/>
          <p:cNvSpPr>
            <a:spLocks noGrp="1"/>
          </p:cNvSpPr>
          <p:nvPr>
            <p:ph type="sldNum" sz="quarter" idx="12"/>
          </p:nvPr>
        </p:nvSpPr>
        <p:spPr/>
        <p:txBody>
          <a:bodyPr/>
          <a:lstStyle/>
          <a:p>
            <a:fld id="{5FC2328C-6416-4631-A107-836C01DA4AA9}" type="slidenum">
              <a:rPr lang="en-US" altLang="zh-CN"/>
              <a:pPr/>
              <a:t>29</a:t>
            </a:fld>
            <a:endParaRPr lang="en-US" altLang="zh-CN"/>
          </a:p>
        </p:txBody>
      </p:sp>
      <p:sp>
        <p:nvSpPr>
          <p:cNvPr id="254978" name="Rectangle 2"/>
          <p:cNvSpPr>
            <a:spLocks noGrp="1" noChangeArrowheads="1"/>
          </p:cNvSpPr>
          <p:nvPr>
            <p:ph type="title"/>
          </p:nvPr>
        </p:nvSpPr>
        <p:spPr>
          <a:xfrm>
            <a:off x="323850" y="333375"/>
            <a:ext cx="7448550" cy="792163"/>
          </a:xfrm>
        </p:spPr>
        <p:txBody>
          <a:bodyPr/>
          <a:lstStyle/>
          <a:p>
            <a:r>
              <a:rPr lang="zh-CN" altLang="zh-CN" b="1">
                <a:solidFill>
                  <a:schemeClr val="bg1"/>
                </a:solidFill>
                <a:latin typeface="Times New Roman" panose="02020603050405020304" pitchFamily="18" charset="0"/>
              </a:rPr>
              <a:t>生物安全柜的使用</a:t>
            </a:r>
            <a:endParaRPr lang="zh-CN" altLang="en-US" b="1">
              <a:solidFill>
                <a:schemeClr val="bg1"/>
              </a:solidFill>
              <a:latin typeface="Times New Roman" panose="02020603050405020304" pitchFamily="18" charset="0"/>
            </a:endParaRPr>
          </a:p>
        </p:txBody>
      </p:sp>
      <p:sp>
        <p:nvSpPr>
          <p:cNvPr id="254982" name="Rectangle 6"/>
          <p:cNvSpPr>
            <a:spLocks noGrp="1" noChangeArrowheads="1"/>
          </p:cNvSpPr>
          <p:nvPr>
            <p:ph type="body" idx="1"/>
          </p:nvPr>
        </p:nvSpPr>
        <p:spPr>
          <a:xfrm>
            <a:off x="216497" y="2504018"/>
            <a:ext cx="4139479" cy="5689600"/>
          </a:xfrm>
          <a:noFill/>
          <a:ln/>
        </p:spPr>
        <p:txBody>
          <a:bodyPr>
            <a:normAutofit/>
          </a:bodyPr>
          <a:lstStyle/>
          <a:p>
            <a:pPr marL="534988" indent="-534988">
              <a:lnSpc>
                <a:spcPct val="110000"/>
              </a:lnSpc>
              <a:spcBef>
                <a:spcPts val="1200"/>
              </a:spcBef>
            </a:pPr>
            <a:r>
              <a:rPr lang="zh-CN" altLang="en-US" sz="2400" b="1" dirty="0" smtClean="0">
                <a:solidFill>
                  <a:srgbClr val="0070C0"/>
                </a:solidFill>
                <a:latin typeface="楷体_GB2312" pitchFamily="49" charset="-122"/>
                <a:ea typeface="楷体_GB2312" pitchFamily="49" charset="-122"/>
              </a:rPr>
              <a:t>操作</a:t>
            </a:r>
            <a:r>
              <a:rPr lang="zh-CN" altLang="en-US" sz="2400" b="1" dirty="0">
                <a:solidFill>
                  <a:srgbClr val="0070C0"/>
                </a:solidFill>
                <a:latin typeface="楷体_GB2312" pitchFamily="49" charset="-122"/>
                <a:ea typeface="楷体_GB2312" pitchFamily="49" charset="-122"/>
              </a:rPr>
              <a:t>者在移动双臂进出安全柜时，</a:t>
            </a:r>
            <a:r>
              <a:rPr lang="zh-CN" altLang="en-US" sz="2400" b="1" dirty="0" smtClean="0">
                <a:solidFill>
                  <a:srgbClr val="0070C0"/>
                </a:solidFill>
                <a:latin typeface="楷体_GB2312" pitchFamily="49" charset="-122"/>
                <a:ea typeface="楷体_GB2312" pitchFamily="49" charset="-122"/>
              </a:rPr>
              <a:t>应垂直</a:t>
            </a:r>
            <a:r>
              <a:rPr lang="zh-CN" altLang="en-US" sz="2400" b="1" dirty="0">
                <a:solidFill>
                  <a:srgbClr val="0070C0"/>
                </a:solidFill>
                <a:latin typeface="楷体_GB2312" pitchFamily="49" charset="-122"/>
                <a:ea typeface="楷体_GB2312" pitchFamily="49" charset="-122"/>
              </a:rPr>
              <a:t>地缓慢进出前面的开口。</a:t>
            </a:r>
          </a:p>
          <a:p>
            <a:pPr marL="534988" indent="-534988">
              <a:lnSpc>
                <a:spcPct val="110000"/>
              </a:lnSpc>
              <a:spcBef>
                <a:spcPts val="1200"/>
              </a:spcBef>
            </a:pPr>
            <a:r>
              <a:rPr lang="en-US" altLang="zh-CN" sz="2400" b="1" dirty="0">
                <a:solidFill>
                  <a:srgbClr val="0070C0"/>
                </a:solidFill>
                <a:latin typeface="楷体_GB2312" pitchFamily="49" charset="-122"/>
                <a:ea typeface="楷体_GB2312" pitchFamily="49" charset="-122"/>
              </a:rPr>
              <a:t>Ⅱ</a:t>
            </a:r>
            <a:r>
              <a:rPr lang="zh-CN" altLang="en-US" sz="2400" b="1" dirty="0">
                <a:solidFill>
                  <a:srgbClr val="0070C0"/>
                </a:solidFill>
                <a:latin typeface="楷体_GB2312" pitchFamily="49" charset="-122"/>
                <a:ea typeface="楷体_GB2312" pitchFamily="49" charset="-122"/>
              </a:rPr>
              <a:t>级生物</a:t>
            </a:r>
            <a:r>
              <a:rPr lang="zh-CN" altLang="en-US" sz="2400" b="1" dirty="0" smtClean="0">
                <a:solidFill>
                  <a:srgbClr val="0070C0"/>
                </a:solidFill>
                <a:latin typeface="楷体_GB2312" pitchFamily="49" charset="-122"/>
                <a:ea typeface="楷体_GB2312" pitchFamily="49" charset="-122"/>
              </a:rPr>
              <a:t>安全柜前后的</a:t>
            </a:r>
            <a:r>
              <a:rPr lang="zh-CN" altLang="en-US" sz="2400" b="1" dirty="0">
                <a:solidFill>
                  <a:srgbClr val="0070C0"/>
                </a:solidFill>
                <a:latin typeface="楷体_GB2312" pitchFamily="49" charset="-122"/>
                <a:ea typeface="楷体_GB2312" pitchFamily="49" charset="-122"/>
              </a:rPr>
              <a:t>进气</a:t>
            </a:r>
            <a:r>
              <a:rPr lang="zh-CN" altLang="en-US" sz="2400" b="1" dirty="0" smtClean="0">
                <a:solidFill>
                  <a:srgbClr val="0070C0"/>
                </a:solidFill>
                <a:latin typeface="楷体_GB2312" pitchFamily="49" charset="-122"/>
                <a:ea typeface="楷体_GB2312" pitchFamily="49" charset="-122"/>
              </a:rPr>
              <a:t>格栅不能</a:t>
            </a:r>
            <a:r>
              <a:rPr lang="zh-CN" altLang="en-US" sz="2400" b="1" dirty="0">
                <a:solidFill>
                  <a:srgbClr val="0070C0"/>
                </a:solidFill>
                <a:latin typeface="楷体_GB2312" pitchFamily="49" charset="-122"/>
                <a:ea typeface="楷体_GB2312" pitchFamily="49" charset="-122"/>
              </a:rPr>
              <a:t>被阻挡。</a:t>
            </a:r>
          </a:p>
          <a:p>
            <a:pPr marL="534988" indent="-534988">
              <a:lnSpc>
                <a:spcPct val="110000"/>
              </a:lnSpc>
              <a:spcBef>
                <a:spcPts val="1200"/>
              </a:spcBef>
            </a:pPr>
            <a:r>
              <a:rPr lang="zh-CN" altLang="en-US" sz="2400" b="1" dirty="0">
                <a:solidFill>
                  <a:srgbClr val="0070C0"/>
                </a:solidFill>
                <a:latin typeface="楷体_GB2312" pitchFamily="49" charset="-122"/>
                <a:ea typeface="楷体_GB2312" pitchFamily="49" charset="-122"/>
              </a:rPr>
              <a:t>放入柜内的</a:t>
            </a:r>
            <a:r>
              <a:rPr lang="zh-CN" altLang="en-US" sz="2400" b="1" dirty="0" smtClean="0">
                <a:solidFill>
                  <a:srgbClr val="0070C0"/>
                </a:solidFill>
                <a:latin typeface="楷体_GB2312" pitchFamily="49" charset="-122"/>
                <a:ea typeface="楷体_GB2312" pitchFamily="49" charset="-122"/>
              </a:rPr>
              <a:t>物品应首先表面去污染</a:t>
            </a:r>
            <a:r>
              <a:rPr lang="zh-CN" altLang="en-US" sz="2400" b="1" dirty="0">
                <a:solidFill>
                  <a:srgbClr val="0070C0"/>
                </a:solidFill>
                <a:latin typeface="楷体_GB2312" pitchFamily="49" charset="-122"/>
                <a:ea typeface="楷体_GB2312" pitchFamily="49" charset="-122"/>
              </a:rPr>
              <a:t>。</a:t>
            </a:r>
          </a:p>
        </p:txBody>
      </p:sp>
      <p:pic>
        <p:nvPicPr>
          <p:cNvPr id="254984" name="Picture 8" descr="P5210027"/>
          <p:cNvPicPr>
            <a:picLocks noChangeAspect="1" noChangeArrowheads="1"/>
          </p:cNvPicPr>
          <p:nvPr/>
        </p:nvPicPr>
        <p:blipFill>
          <a:blip r:embed="rId2" cstate="print">
            <a:extLst>
              <a:ext uri="{28A0092B-C50C-407E-A947-70E740481C1C}">
                <a14:useLocalDpi xmlns:a14="http://schemas.microsoft.com/office/drawing/2010/main" val="0"/>
              </a:ext>
            </a:extLst>
          </a:blip>
          <a:srcRect b="4750"/>
          <a:stretch>
            <a:fillRect/>
          </a:stretch>
        </p:blipFill>
        <p:spPr bwMode="auto">
          <a:xfrm>
            <a:off x="4568946" y="2348880"/>
            <a:ext cx="4387990" cy="321015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a:xfrm>
            <a:off x="107504" y="1553096"/>
            <a:ext cx="3693892" cy="939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latin typeface="黑体" panose="02010609060101010101" pitchFamily="49" charset="-122"/>
                <a:ea typeface="黑体" panose="02010609060101010101" pitchFamily="49" charset="-122"/>
              </a:rPr>
              <a:t>生物安全柜的使用</a:t>
            </a:r>
            <a:endParaRPr lang="zh-CN" altLang="en-US" sz="3200" b="1" dirty="0">
              <a:latin typeface="黑体" panose="02010609060101010101" pitchFamily="49" charset="-122"/>
              <a:ea typeface="黑体" panose="02010609060101010101" pitchFamily="49" charset="-122"/>
            </a:endParaRPr>
          </a:p>
        </p:txBody>
      </p:sp>
      <p:pic>
        <p:nvPicPr>
          <p:cNvPr id="8"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139788" y="2377802"/>
            <a:ext cx="1785087" cy="461665"/>
          </a:xfrm>
          <a:prstGeom prst="rect">
            <a:avLst/>
          </a:prstGeom>
          <a:solidFill>
            <a:schemeClr val="bg1">
              <a:lumMod val="85000"/>
              <a:alpha val="59000"/>
            </a:schemeClr>
          </a:solidFill>
        </p:spPr>
        <p:txBody>
          <a:bodyPr wrap="square" rtlCol="0">
            <a:spAutoFit/>
          </a:bodyPr>
          <a:lstStyle/>
          <a:p>
            <a:pPr algn="ctr"/>
            <a:r>
              <a:rPr lang="zh-CN" altLang="en-US" sz="2400" dirty="0" smtClean="0">
                <a:solidFill>
                  <a:srgbClr val="FF0000"/>
                </a:solidFill>
              </a:rPr>
              <a:t>错误操作</a:t>
            </a:r>
            <a:endParaRPr lang="zh-CN" altLang="en-US" sz="2400" dirty="0">
              <a:solidFill>
                <a:srgbClr val="FF0000"/>
              </a:solidFill>
            </a:endParaRPr>
          </a:p>
        </p:txBody>
      </p:sp>
    </p:spTree>
    <p:extLst>
      <p:ext uri="{BB962C8B-B14F-4D97-AF65-F5344CB8AC3E}">
        <p14:creationId xmlns:p14="http://schemas.microsoft.com/office/powerpoint/2010/main" val="76762876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A5E74F1F-F247-452A-A5E4-28DFA822177F}" type="slidenum">
              <a:rPr lang="en-US" altLang="zh-CN"/>
              <a:pPr/>
              <a:t>3</a:t>
            </a:fld>
            <a:endParaRPr lang="en-US" altLang="zh-CN"/>
          </a:p>
        </p:txBody>
      </p:sp>
      <p:pic>
        <p:nvPicPr>
          <p:cNvPr id="4761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49" y="2797060"/>
            <a:ext cx="9001000" cy="3280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6166" name="Rectangle 6"/>
          <p:cNvSpPr>
            <a:spLocks noChangeArrowheads="1"/>
          </p:cNvSpPr>
          <p:nvPr/>
        </p:nvSpPr>
        <p:spPr bwMode="auto">
          <a:xfrm>
            <a:off x="516634" y="4437112"/>
            <a:ext cx="5351510" cy="35934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rgbClr val="FF0000"/>
              </a:solidFill>
            </a:endParaRPr>
          </a:p>
        </p:txBody>
      </p:sp>
      <p:sp>
        <p:nvSpPr>
          <p:cNvPr id="476170" name="Rectangle 10"/>
          <p:cNvSpPr>
            <a:spLocks noGrp="1" noChangeArrowheads="1"/>
          </p:cNvSpPr>
          <p:nvPr>
            <p:ph idx="1"/>
          </p:nvPr>
        </p:nvSpPr>
        <p:spPr>
          <a:xfrm>
            <a:off x="323849" y="1599828"/>
            <a:ext cx="8712647" cy="1181100"/>
          </a:xfrm>
          <a:noFill/>
          <a:ln/>
        </p:spPr>
        <p:txBody>
          <a:bodyPr/>
          <a:lstStyle/>
          <a:p>
            <a:r>
              <a:rPr lang="en-US" altLang="zh-CN" dirty="0">
                <a:solidFill>
                  <a:srgbClr val="0070C0"/>
                </a:solidFill>
                <a:latin typeface="黑体" panose="02010609060101010101" pitchFamily="49" charset="-122"/>
                <a:ea typeface="黑体" panose="02010609060101010101" pitchFamily="49" charset="-122"/>
              </a:rPr>
              <a:t>2003</a:t>
            </a:r>
            <a:r>
              <a:rPr lang="zh-CN" altLang="en-US" dirty="0">
                <a:solidFill>
                  <a:srgbClr val="0070C0"/>
                </a:solidFill>
                <a:latin typeface="黑体" panose="02010609060101010101" pitchFamily="49" charset="-122"/>
                <a:ea typeface="黑体" panose="02010609060101010101" pitchFamily="49" charset="-122"/>
              </a:rPr>
              <a:t>年以来，新加坡、台湾和北京相继发生实验室人员</a:t>
            </a:r>
            <a:r>
              <a:rPr lang="en-US" altLang="zh-CN" dirty="0">
                <a:solidFill>
                  <a:srgbClr val="0070C0"/>
                </a:solidFill>
                <a:latin typeface="黑体" panose="02010609060101010101" pitchFamily="49" charset="-122"/>
                <a:ea typeface="黑体" panose="02010609060101010101" pitchFamily="49" charset="-122"/>
              </a:rPr>
              <a:t>SARS</a:t>
            </a:r>
            <a:r>
              <a:rPr lang="zh-CN" altLang="en-US" dirty="0">
                <a:solidFill>
                  <a:srgbClr val="0070C0"/>
                </a:solidFill>
                <a:latin typeface="黑体" panose="02010609060101010101" pitchFamily="49" charset="-122"/>
                <a:ea typeface="黑体" panose="02010609060101010101" pitchFamily="49" charset="-122"/>
              </a:rPr>
              <a:t>病毒感染传播事件。</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TextBox 64"/>
          <p:cNvSpPr txBox="1"/>
          <p:nvPr/>
        </p:nvSpPr>
        <p:spPr>
          <a:xfrm>
            <a:off x="1840853" y="332656"/>
            <a:ext cx="561146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实验室生物安全事件</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502" y="3814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48170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6"/>
          <p:cNvSpPr>
            <a:spLocks noGrp="1"/>
          </p:cNvSpPr>
          <p:nvPr>
            <p:ph type="sldNum" sz="quarter" idx="12"/>
          </p:nvPr>
        </p:nvSpPr>
        <p:spPr/>
        <p:txBody>
          <a:bodyPr/>
          <a:lstStyle/>
          <a:p>
            <a:fld id="{9794795B-669D-4BE5-A7DC-3FC9826AC275}" type="slidenum">
              <a:rPr lang="en-US" altLang="zh-CN"/>
              <a:pPr/>
              <a:t>30</a:t>
            </a:fld>
            <a:endParaRPr lang="en-US" altLang="zh-CN"/>
          </a:p>
        </p:txBody>
      </p:sp>
      <p:sp>
        <p:nvSpPr>
          <p:cNvPr id="358402" name="Rectangle 2"/>
          <p:cNvSpPr>
            <a:spLocks noGrp="1" noChangeArrowheads="1"/>
          </p:cNvSpPr>
          <p:nvPr>
            <p:ph type="title"/>
          </p:nvPr>
        </p:nvSpPr>
        <p:spPr>
          <a:xfrm>
            <a:off x="323850" y="333375"/>
            <a:ext cx="7448550" cy="792163"/>
          </a:xfrm>
        </p:spPr>
        <p:txBody>
          <a:bodyPr/>
          <a:lstStyle/>
          <a:p>
            <a:r>
              <a:rPr lang="zh-CN" altLang="zh-CN" b="1">
                <a:solidFill>
                  <a:schemeClr val="bg1"/>
                </a:solidFill>
                <a:latin typeface="Times New Roman" panose="02020603050405020304" pitchFamily="18" charset="0"/>
              </a:rPr>
              <a:t>生物安全柜的使用</a:t>
            </a:r>
            <a:endParaRPr lang="zh-CN" altLang="en-US" b="1">
              <a:solidFill>
                <a:schemeClr val="bg1"/>
              </a:solidFill>
              <a:latin typeface="Times New Roman" panose="02020603050405020304" pitchFamily="18" charset="0"/>
            </a:endParaRPr>
          </a:p>
        </p:txBody>
      </p:sp>
      <p:sp>
        <p:nvSpPr>
          <p:cNvPr id="358403" name="Rectangle 3"/>
          <p:cNvSpPr>
            <a:spLocks noGrp="1" noChangeArrowheads="1"/>
          </p:cNvSpPr>
          <p:nvPr>
            <p:ph type="body" idx="1"/>
          </p:nvPr>
        </p:nvSpPr>
        <p:spPr>
          <a:xfrm>
            <a:off x="539552" y="2564457"/>
            <a:ext cx="8064500" cy="4752975"/>
          </a:xfrm>
          <a:noFill/>
          <a:ln/>
        </p:spPr>
        <p:txBody>
          <a:bodyPr>
            <a:normAutofit/>
          </a:bodyPr>
          <a:lstStyle/>
          <a:p>
            <a:pPr marL="534988" indent="-534988">
              <a:lnSpc>
                <a:spcPct val="110000"/>
              </a:lnSpc>
              <a:spcBef>
                <a:spcPts val="1200"/>
              </a:spcBef>
            </a:pPr>
            <a:r>
              <a:rPr lang="zh-CN" altLang="en-US" sz="2400" b="1" dirty="0">
                <a:solidFill>
                  <a:srgbClr val="0070C0"/>
                </a:solidFill>
                <a:latin typeface="楷体_GB2312" pitchFamily="49" charset="-122"/>
                <a:ea typeface="楷体_GB2312" pitchFamily="49" charset="-122"/>
              </a:rPr>
              <a:t>所有物品应尽可能地放在工作台后部靠近工作台后缘的位置，并使其在操作中不会阻挡后部格栅。</a:t>
            </a:r>
          </a:p>
          <a:p>
            <a:pPr marL="534988" indent="-534988">
              <a:lnSpc>
                <a:spcPct val="110000"/>
              </a:lnSpc>
              <a:spcBef>
                <a:spcPts val="1200"/>
              </a:spcBef>
            </a:pPr>
            <a:r>
              <a:rPr lang="zh-CN" altLang="en-US" sz="2400" b="1" dirty="0">
                <a:solidFill>
                  <a:srgbClr val="0070C0"/>
                </a:solidFill>
                <a:latin typeface="楷体_GB2312" pitchFamily="49" charset="-122"/>
                <a:ea typeface="楷体_GB2312" pitchFamily="49" charset="-122"/>
              </a:rPr>
              <a:t>可产生气溶胶的设备（例如混匀器、离心机等）应靠近安全柜的后部放置。</a:t>
            </a:r>
          </a:p>
          <a:p>
            <a:pPr marL="534988" indent="-534988">
              <a:lnSpc>
                <a:spcPct val="110000"/>
              </a:lnSpc>
              <a:spcBef>
                <a:spcPts val="1200"/>
              </a:spcBef>
            </a:pPr>
            <a:r>
              <a:rPr lang="zh-CN" altLang="en-US" sz="2400" b="1" dirty="0">
                <a:solidFill>
                  <a:srgbClr val="0070C0"/>
                </a:solidFill>
                <a:latin typeface="楷体_GB2312" pitchFamily="49" charset="-122"/>
                <a:ea typeface="楷体_GB2312" pitchFamily="49" charset="-122"/>
              </a:rPr>
              <a:t>废弃物袋、盛放废弃吸管的盘子以及吸滤瓶等体积较大的物品，应该放在安全柜内的某一侧。</a:t>
            </a:r>
          </a:p>
        </p:txBody>
      </p:sp>
      <p:sp>
        <p:nvSpPr>
          <p:cNvPr id="6" name="Rectangle 2"/>
          <p:cNvSpPr txBox="1">
            <a:spLocks noChangeArrowheads="1"/>
          </p:cNvSpPr>
          <p:nvPr/>
        </p:nvSpPr>
        <p:spPr>
          <a:xfrm>
            <a:off x="107504" y="1553096"/>
            <a:ext cx="3693892" cy="939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latin typeface="黑体" panose="02010609060101010101" pitchFamily="49" charset="-122"/>
                <a:ea typeface="黑体" panose="02010609060101010101" pitchFamily="49" charset="-122"/>
              </a:rPr>
              <a:t>生物安全柜的使用</a:t>
            </a:r>
            <a:endParaRPr lang="zh-CN" altLang="en-US" sz="3200" b="1" dirty="0">
              <a:latin typeface="黑体" panose="02010609060101010101" pitchFamily="49" charset="-122"/>
              <a:ea typeface="黑体" panose="02010609060101010101" pitchFamily="49" charset="-122"/>
            </a:endParaRPr>
          </a:p>
        </p:txBody>
      </p:sp>
      <p:pic>
        <p:nvPicPr>
          <p:cNvPr id="7" name="Picture 2" descr="C:\Users\john\Desktop\02f58PICYmX_102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751001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990BA6AE-DBDC-498F-BFAE-C52D13978DC2}" type="slidenum">
              <a:rPr lang="en-US" altLang="zh-CN"/>
              <a:pPr/>
              <a:t>31</a:t>
            </a:fld>
            <a:endParaRPr lang="en-US" altLang="zh-CN"/>
          </a:p>
        </p:txBody>
      </p:sp>
      <p:sp>
        <p:nvSpPr>
          <p:cNvPr id="493570" name="Rectangle 2"/>
          <p:cNvSpPr>
            <a:spLocks noGrp="1" noChangeArrowheads="1"/>
          </p:cNvSpPr>
          <p:nvPr>
            <p:ph type="title"/>
          </p:nvPr>
        </p:nvSpPr>
        <p:spPr>
          <a:xfrm>
            <a:off x="5532274" y="3532314"/>
            <a:ext cx="3724563" cy="1143000"/>
          </a:xfrm>
        </p:spPr>
        <p:txBody>
          <a:bodyPr>
            <a:normAutofit/>
          </a:bodyPr>
          <a:lstStyle/>
          <a:p>
            <a:r>
              <a:rPr lang="zh-CN" altLang="en-US" sz="2000" dirty="0">
                <a:latin typeface="黑体" panose="02010609060101010101" pitchFamily="49" charset="-122"/>
                <a:ea typeface="黑体" panose="02010609060101010101" pitchFamily="49" charset="-122"/>
              </a:rPr>
              <a:t>生物安全柜内接种针的灭菌</a:t>
            </a:r>
          </a:p>
        </p:txBody>
      </p:sp>
      <p:pic>
        <p:nvPicPr>
          <p:cNvPr id="493572" name="Picture 4" descr="11"/>
          <p:cNvPicPr>
            <a:picLocks noGrp="1" noChangeAspect="1" noChangeArrowheads="1"/>
          </p:cNvPicPr>
          <p:nvPr>
            <p:ph type="body" idx="1"/>
          </p:nvPr>
        </p:nvPicPr>
        <p:blipFill>
          <a:blip r:embed="rId2" cstate="print">
            <a:extLst>
              <a:ext uri="{28A0092B-C50C-407E-A947-70E740481C1C}">
                <a14:useLocalDpi xmlns:a14="http://schemas.microsoft.com/office/drawing/2010/main" val="0"/>
              </a:ext>
            </a:extLst>
          </a:blip>
          <a:srcRect/>
          <a:stretch>
            <a:fillRect/>
          </a:stretch>
        </p:blipFill>
        <p:spPr>
          <a:xfrm>
            <a:off x="6040650" y="1722499"/>
            <a:ext cx="2707813" cy="221055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3575" name="Picture 7" descr="优立博（UniPower）红外接种环灭菌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2098" y="4374069"/>
            <a:ext cx="2707812" cy="1804566"/>
          </a:xfrm>
          <a:prstGeom prst="rect">
            <a:avLst/>
          </a:prstGeom>
          <a:noFill/>
          <a:extLst>
            <a:ext uri="{909E8E84-426E-40DD-AFC4-6F175D3DCCD1}">
              <a14:hiddenFill xmlns:a14="http://schemas.microsoft.com/office/drawing/2010/main">
                <a:solidFill>
                  <a:srgbClr val="FFFFFF"/>
                </a:solidFill>
              </a14:hiddenFill>
            </a:ext>
          </a:extLst>
        </p:spPr>
      </p:pic>
      <p:sp>
        <p:nvSpPr>
          <p:cNvPr id="493576" name="Text Box 8"/>
          <p:cNvSpPr txBox="1">
            <a:spLocks noChangeArrowheads="1"/>
          </p:cNvSpPr>
          <p:nvPr/>
        </p:nvSpPr>
        <p:spPr bwMode="auto">
          <a:xfrm>
            <a:off x="5640704" y="6163783"/>
            <a:ext cx="3530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000" dirty="0">
                <a:ea typeface="黑体" panose="02010609060101010101" pitchFamily="49" charset="-122"/>
              </a:rPr>
              <a:t>红外电热接种环灭菌器</a:t>
            </a:r>
          </a:p>
        </p:txBody>
      </p:sp>
      <p:pic>
        <p:nvPicPr>
          <p:cNvPr id="8"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3"/>
          <p:cNvSpPr txBox="1">
            <a:spLocks noChangeArrowheads="1"/>
          </p:cNvSpPr>
          <p:nvPr/>
        </p:nvSpPr>
        <p:spPr>
          <a:xfrm>
            <a:off x="223235" y="2636912"/>
            <a:ext cx="4824535" cy="441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1800"/>
              </a:spcBef>
            </a:pPr>
            <a:r>
              <a:rPr lang="zh-CN" altLang="en-US" sz="2400" b="1" dirty="0">
                <a:solidFill>
                  <a:srgbClr val="0070C0"/>
                </a:solidFill>
                <a:latin typeface="楷体_GB2312" pitchFamily="49" charset="-122"/>
                <a:ea typeface="楷体_GB2312" pitchFamily="49" charset="-122"/>
              </a:rPr>
              <a:t>在每次使用前后，要清除生物安全柜内表面的污染。工作台面和内壁要</a:t>
            </a:r>
            <a:r>
              <a:rPr lang="zh-CN" altLang="en-US" sz="2400" b="1" dirty="0" smtClean="0">
                <a:solidFill>
                  <a:srgbClr val="0070C0"/>
                </a:solidFill>
                <a:latin typeface="楷体_GB2312" pitchFamily="49" charset="-122"/>
                <a:ea typeface="楷体_GB2312" pitchFamily="49" charset="-122"/>
              </a:rPr>
              <a:t>用有效消毒剂</a:t>
            </a:r>
            <a:r>
              <a:rPr lang="zh-CN" altLang="en-US" sz="2400" b="1" dirty="0">
                <a:solidFill>
                  <a:srgbClr val="0070C0"/>
                </a:solidFill>
                <a:latin typeface="楷体_GB2312" pitchFamily="49" charset="-122"/>
                <a:ea typeface="楷体_GB2312" pitchFamily="49" charset="-122"/>
              </a:rPr>
              <a:t>进行</a:t>
            </a:r>
            <a:r>
              <a:rPr lang="zh-CN" altLang="en-US" sz="2400" b="1" dirty="0" smtClean="0">
                <a:solidFill>
                  <a:srgbClr val="0070C0"/>
                </a:solidFill>
                <a:latin typeface="楷体_GB2312" pitchFamily="49" charset="-122"/>
                <a:ea typeface="楷体_GB2312" pitchFamily="49" charset="-122"/>
              </a:rPr>
              <a:t>擦拭</a:t>
            </a:r>
            <a:endParaRPr lang="zh-CN" altLang="en-US" sz="2400" b="1" dirty="0">
              <a:solidFill>
                <a:srgbClr val="0070C0"/>
              </a:solidFill>
              <a:latin typeface="楷体_GB2312" pitchFamily="49" charset="-122"/>
              <a:ea typeface="楷体_GB2312" pitchFamily="49" charset="-122"/>
            </a:endParaRPr>
          </a:p>
          <a:p>
            <a:pPr>
              <a:lnSpc>
                <a:spcPct val="110000"/>
              </a:lnSpc>
              <a:spcBef>
                <a:spcPts val="1800"/>
              </a:spcBef>
            </a:pPr>
            <a:r>
              <a:rPr lang="zh-CN" altLang="en-US" sz="2400" b="1" dirty="0">
                <a:solidFill>
                  <a:srgbClr val="0070C0"/>
                </a:solidFill>
                <a:latin typeface="楷体_GB2312" pitchFamily="49" charset="-122"/>
                <a:ea typeface="楷体_GB2312" pitchFamily="49" charset="-122"/>
              </a:rPr>
              <a:t>在使用生物安全柜时应穿着个体防护服</a:t>
            </a:r>
            <a:r>
              <a:rPr lang="zh-CN" altLang="en-US" sz="2400" b="1" dirty="0" smtClean="0">
                <a:solidFill>
                  <a:srgbClr val="0070C0"/>
                </a:solidFill>
                <a:latin typeface="楷体_GB2312" pitchFamily="49" charset="-122"/>
                <a:ea typeface="楷体_GB2312" pitchFamily="49" charset="-122"/>
              </a:rPr>
              <a:t>。</a:t>
            </a:r>
            <a:endParaRPr lang="en-US" altLang="zh-CN" sz="2400" b="1" dirty="0" smtClean="0">
              <a:solidFill>
                <a:srgbClr val="0070C0"/>
              </a:solidFill>
              <a:latin typeface="楷体_GB2312" pitchFamily="49" charset="-122"/>
              <a:ea typeface="楷体_GB2312" pitchFamily="49" charset="-122"/>
            </a:endParaRPr>
          </a:p>
        </p:txBody>
      </p:sp>
      <p:sp>
        <p:nvSpPr>
          <p:cNvPr id="17" name="Rectangle 2"/>
          <p:cNvSpPr txBox="1">
            <a:spLocks noChangeArrowheads="1"/>
          </p:cNvSpPr>
          <p:nvPr/>
        </p:nvSpPr>
        <p:spPr>
          <a:xfrm>
            <a:off x="107504" y="1553096"/>
            <a:ext cx="3693892" cy="939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latin typeface="黑体" panose="02010609060101010101" pitchFamily="49" charset="-122"/>
                <a:ea typeface="黑体" panose="02010609060101010101" pitchFamily="49" charset="-122"/>
              </a:rPr>
              <a:t>生物安全柜的使用</a:t>
            </a:r>
            <a:endParaRPr lang="zh-CN" altLang="en-US" sz="3200" b="1" dirty="0">
              <a:latin typeface="黑体" panose="02010609060101010101" pitchFamily="49" charset="-122"/>
              <a:ea typeface="黑体" panose="02010609060101010101" pitchFamily="49" charset="-122"/>
            </a:endParaRPr>
          </a:p>
        </p:txBody>
      </p:sp>
      <p:sp>
        <p:nvSpPr>
          <p:cNvPr id="14"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0599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493575"/>
                                        </p:tgtEl>
                                        <p:attrNameLst>
                                          <p:attrName>style.visibility</p:attrName>
                                        </p:attrNameLst>
                                      </p:cBhvr>
                                      <p:to>
                                        <p:strVal val="visible"/>
                                      </p:to>
                                    </p:set>
                                    <p:anim to="" calcmode="lin" valueType="num">
                                      <p:cBhvr>
                                        <p:cTn id="7" dur="1" fill="hold"/>
                                        <p:tgtEl>
                                          <p:spTgt spid="493575"/>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93576"/>
                                        </p:tgtEl>
                                        <p:attrNameLst>
                                          <p:attrName>style.visibility</p:attrName>
                                        </p:attrNameLst>
                                      </p:cBhvr>
                                      <p:to>
                                        <p:strVal val="visible"/>
                                      </p:to>
                                    </p:set>
                                    <p:anim to="" calcmode="lin" valueType="num">
                                      <p:cBhvr>
                                        <p:cTn id="10" dur="1" fill="hold"/>
                                        <p:tgtEl>
                                          <p:spTgt spid="49357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5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6"/>
          <p:cNvSpPr>
            <a:spLocks noGrp="1"/>
          </p:cNvSpPr>
          <p:nvPr>
            <p:ph type="sldNum" sz="quarter" idx="12"/>
          </p:nvPr>
        </p:nvSpPr>
        <p:spPr/>
        <p:txBody>
          <a:bodyPr/>
          <a:lstStyle/>
          <a:p>
            <a:fld id="{A424766B-CE04-42C3-9897-DEAD5354A8CF}" type="slidenum">
              <a:rPr lang="en-US" altLang="zh-CN"/>
              <a:pPr/>
              <a:t>32</a:t>
            </a:fld>
            <a:endParaRPr lang="en-US" altLang="zh-CN"/>
          </a:p>
        </p:txBody>
      </p:sp>
      <p:sp>
        <p:nvSpPr>
          <p:cNvPr id="266242" name="Rectangle 2"/>
          <p:cNvSpPr>
            <a:spLocks noChangeArrowheads="1"/>
          </p:cNvSpPr>
          <p:nvPr/>
        </p:nvSpPr>
        <p:spPr bwMode="auto">
          <a:xfrm>
            <a:off x="838200" y="4572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80000"/>
              </a:lnSpc>
              <a:spcBef>
                <a:spcPct val="20000"/>
              </a:spcBef>
            </a:pPr>
            <a:endParaRPr lang="zh-CN" altLang="zh-CN" sz="2400"/>
          </a:p>
        </p:txBody>
      </p:sp>
      <p:sp>
        <p:nvSpPr>
          <p:cNvPr id="266243" name="Rectangle 3"/>
          <p:cNvSpPr>
            <a:spLocks noChangeArrowheads="1"/>
          </p:cNvSpPr>
          <p:nvPr/>
        </p:nvSpPr>
        <p:spPr bwMode="auto">
          <a:xfrm>
            <a:off x="533400" y="2165498"/>
            <a:ext cx="44958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244" name="Rectangle 4"/>
          <p:cNvSpPr>
            <a:spLocks noChangeArrowheads="1"/>
          </p:cNvSpPr>
          <p:nvPr/>
        </p:nvSpPr>
        <p:spPr bwMode="auto">
          <a:xfrm>
            <a:off x="8077200" y="63246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endParaRPr lang="zh-CN" altLang="zh-CN" sz="2400"/>
          </a:p>
        </p:txBody>
      </p:sp>
      <p:sp>
        <p:nvSpPr>
          <p:cNvPr id="266245" name="Rectangle 5"/>
          <p:cNvSpPr>
            <a:spLocks noGrp="1" noChangeArrowheads="1"/>
          </p:cNvSpPr>
          <p:nvPr>
            <p:ph type="title"/>
          </p:nvPr>
        </p:nvSpPr>
        <p:spPr>
          <a:xfrm>
            <a:off x="179388" y="333375"/>
            <a:ext cx="8382000" cy="814388"/>
          </a:xfrm>
          <a:noFill/>
          <a:ln/>
        </p:spPr>
        <p:txBody>
          <a:bodyPr lIns="92075" tIns="46038" rIns="92075" bIns="46038" anchor="b"/>
          <a:lstStyle/>
          <a:p>
            <a:r>
              <a:rPr lang="zh-CN" altLang="zh-CN" b="1">
                <a:solidFill>
                  <a:schemeClr val="bg1"/>
                </a:solidFill>
                <a:latin typeface="Times New Roman" panose="02020603050405020304" pitchFamily="18" charset="0"/>
              </a:rPr>
              <a:t>生物安全柜的使用</a:t>
            </a:r>
            <a:endParaRPr lang="zh-CN" altLang="en-US" b="1">
              <a:solidFill>
                <a:schemeClr val="bg1"/>
              </a:solidFill>
              <a:latin typeface="Times New Roman" panose="02020603050405020304" pitchFamily="18" charset="0"/>
            </a:endParaRPr>
          </a:p>
        </p:txBody>
      </p:sp>
      <p:sp>
        <p:nvSpPr>
          <p:cNvPr id="266246" name="Rectangle 6"/>
          <p:cNvSpPr>
            <a:spLocks noChangeArrowheads="1"/>
          </p:cNvSpPr>
          <p:nvPr/>
        </p:nvSpPr>
        <p:spPr bwMode="auto">
          <a:xfrm>
            <a:off x="250825" y="3189436"/>
            <a:ext cx="2209800" cy="32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a:solidFill>
                  <a:schemeClr val="tx1"/>
                </a:solidFill>
                <a:latin typeface="Arial" panose="020B0604020202020204" pitchFamily="34" charset="0"/>
                <a:ea typeface="宋体" panose="02010600030101010101" pitchFamily="2" charset="-122"/>
              </a:defRPr>
            </a:lvl1pPr>
            <a:lvl2pPr marL="114300">
              <a:defRPr>
                <a:solidFill>
                  <a:schemeClr val="tx1"/>
                </a:solidFill>
                <a:latin typeface="Arial" panose="020B0604020202020204" pitchFamily="34" charset="0"/>
                <a:ea typeface="宋体" panose="02010600030101010101" pitchFamily="2" charset="-122"/>
              </a:defRPr>
            </a:lvl2pPr>
            <a:lvl3pPr marL="228600">
              <a:defRPr>
                <a:solidFill>
                  <a:schemeClr val="tx1"/>
                </a:solidFill>
                <a:latin typeface="Arial" panose="020B0604020202020204" pitchFamily="34" charset="0"/>
                <a:ea typeface="宋体" panose="02010600030101010101" pitchFamily="2" charset="-122"/>
              </a:defRPr>
            </a:lvl3pPr>
            <a:lvl4pPr marL="342900">
              <a:defRPr>
                <a:solidFill>
                  <a:schemeClr val="tx1"/>
                </a:solidFill>
                <a:latin typeface="Arial" panose="020B0604020202020204" pitchFamily="34" charset="0"/>
                <a:ea typeface="宋体" panose="02010600030101010101" pitchFamily="2" charset="-122"/>
              </a:defRPr>
            </a:lvl4pPr>
            <a:lvl5pPr marL="457200">
              <a:defRPr>
                <a:solidFill>
                  <a:schemeClr val="tx1"/>
                </a:solidFill>
                <a:latin typeface="Arial" panose="020B0604020202020204" pitchFamily="34" charset="0"/>
                <a:ea typeface="宋体" panose="02010600030101010101" pitchFamily="2" charset="-122"/>
              </a:defRPr>
            </a:lvl5pPr>
            <a:lvl6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286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50000"/>
              </a:lnSpc>
              <a:spcAft>
                <a:spcPct val="52000"/>
              </a:spcAft>
            </a:pPr>
            <a:r>
              <a:rPr lang="zh-CN" altLang="en-US" sz="2800" dirty="0" smtClean="0">
                <a:effectLst>
                  <a:outerShdw blurRad="38100" dist="38100" dir="2700000" algn="tl">
                    <a:srgbClr val="C0C0C0"/>
                  </a:outerShdw>
                </a:effectLst>
                <a:latin typeface="Tahoma" panose="020B0604030504040204" pitchFamily="34" charset="0"/>
                <a:ea typeface="楷体_GB2312" pitchFamily="49" charset="-122"/>
              </a:rPr>
              <a:t>清洁物品</a:t>
            </a:r>
            <a:endParaRPr lang="zh-CN" altLang="en-US" sz="2800" dirty="0">
              <a:effectLst>
                <a:outerShdw blurRad="38100" dist="38100" dir="2700000" algn="tl">
                  <a:srgbClr val="C0C0C0"/>
                </a:outerShdw>
              </a:effectLst>
              <a:latin typeface="Tahoma" panose="020B0604030504040204" pitchFamily="34" charset="0"/>
              <a:ea typeface="楷体_GB2312" pitchFamily="49" charset="-122"/>
            </a:endParaRPr>
          </a:p>
        </p:txBody>
      </p:sp>
      <p:sp>
        <p:nvSpPr>
          <p:cNvPr id="266247" name="Rectangle 7"/>
          <p:cNvSpPr>
            <a:spLocks noChangeArrowheads="1"/>
          </p:cNvSpPr>
          <p:nvPr/>
        </p:nvSpPr>
        <p:spPr bwMode="auto">
          <a:xfrm>
            <a:off x="385498" y="1700808"/>
            <a:ext cx="4546542" cy="585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defRPr>
                <a:solidFill>
                  <a:schemeClr val="tx1"/>
                </a:solidFill>
                <a:latin typeface="Arial" panose="020B0604020202020204" pitchFamily="34" charset="0"/>
                <a:ea typeface="宋体" panose="02010600030101010101" pitchFamily="2" charset="-122"/>
              </a:defRPr>
            </a:lvl1pPr>
            <a:lvl2pPr marL="114300">
              <a:defRPr>
                <a:solidFill>
                  <a:schemeClr val="tx1"/>
                </a:solidFill>
                <a:latin typeface="Arial" panose="020B0604020202020204" pitchFamily="34" charset="0"/>
                <a:ea typeface="宋体" panose="02010600030101010101" pitchFamily="2" charset="-122"/>
              </a:defRPr>
            </a:lvl2pPr>
            <a:lvl3pPr marL="228600">
              <a:defRPr>
                <a:solidFill>
                  <a:schemeClr val="tx1"/>
                </a:solidFill>
                <a:latin typeface="Arial" panose="020B0604020202020204" pitchFamily="34" charset="0"/>
                <a:ea typeface="宋体" panose="02010600030101010101" pitchFamily="2" charset="-122"/>
              </a:defRPr>
            </a:lvl3pPr>
            <a:lvl4pPr marL="342900">
              <a:defRPr>
                <a:solidFill>
                  <a:schemeClr val="tx1"/>
                </a:solidFill>
                <a:latin typeface="Arial" panose="020B0604020202020204" pitchFamily="34" charset="0"/>
                <a:ea typeface="宋体" panose="02010600030101010101" pitchFamily="2" charset="-122"/>
              </a:defRPr>
            </a:lvl4pPr>
            <a:lvl5pPr marL="457200">
              <a:defRPr>
                <a:solidFill>
                  <a:schemeClr val="tx1"/>
                </a:solidFill>
                <a:latin typeface="Arial" panose="020B0604020202020204" pitchFamily="34" charset="0"/>
                <a:ea typeface="宋体" panose="02010600030101010101" pitchFamily="2" charset="-122"/>
              </a:defRPr>
            </a:lvl5pPr>
            <a:lvl6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286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pPr>
            <a:r>
              <a:rPr lang="zh-CN" altLang="en-US" sz="3200" b="1" dirty="0" smtClean="0">
                <a:latin typeface="黑体" panose="02010609060101010101" pitchFamily="49" charset="-122"/>
                <a:ea typeface="黑体" panose="02010609060101010101" pitchFamily="49" charset="-122"/>
                <a:cs typeface="+mj-cs"/>
              </a:rPr>
              <a:t>工作台物品摆放原则</a:t>
            </a:r>
            <a:endParaRPr lang="zh-CN" altLang="en-US" sz="3200" b="1" dirty="0">
              <a:latin typeface="黑体" panose="02010609060101010101" pitchFamily="49" charset="-122"/>
              <a:ea typeface="黑体" panose="02010609060101010101" pitchFamily="49" charset="-122"/>
              <a:cs typeface="+mj-cs"/>
            </a:endParaRPr>
          </a:p>
        </p:txBody>
      </p:sp>
      <p:sp>
        <p:nvSpPr>
          <p:cNvPr id="266248" name="Rectangle 8"/>
          <p:cNvSpPr>
            <a:spLocks noChangeArrowheads="1"/>
          </p:cNvSpPr>
          <p:nvPr/>
        </p:nvSpPr>
        <p:spPr bwMode="auto">
          <a:xfrm>
            <a:off x="2339975" y="2829073"/>
            <a:ext cx="2514600" cy="32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a:solidFill>
                  <a:schemeClr val="tx1"/>
                </a:solidFill>
                <a:latin typeface="Arial" panose="020B0604020202020204" pitchFamily="34" charset="0"/>
                <a:ea typeface="宋体" panose="02010600030101010101" pitchFamily="2" charset="-122"/>
              </a:defRPr>
            </a:lvl1pPr>
            <a:lvl2pPr marL="114300">
              <a:defRPr>
                <a:solidFill>
                  <a:schemeClr val="tx1"/>
                </a:solidFill>
                <a:latin typeface="Arial" panose="020B0604020202020204" pitchFamily="34" charset="0"/>
                <a:ea typeface="宋体" panose="02010600030101010101" pitchFamily="2" charset="-122"/>
              </a:defRPr>
            </a:lvl2pPr>
            <a:lvl3pPr marL="228600">
              <a:defRPr>
                <a:solidFill>
                  <a:schemeClr val="tx1"/>
                </a:solidFill>
                <a:latin typeface="Arial" panose="020B0604020202020204" pitchFamily="34" charset="0"/>
                <a:ea typeface="宋体" panose="02010600030101010101" pitchFamily="2" charset="-122"/>
              </a:defRPr>
            </a:lvl3pPr>
            <a:lvl4pPr marL="342900">
              <a:defRPr>
                <a:solidFill>
                  <a:schemeClr val="tx1"/>
                </a:solidFill>
                <a:latin typeface="Arial" panose="020B0604020202020204" pitchFamily="34" charset="0"/>
                <a:ea typeface="宋体" panose="02010600030101010101" pitchFamily="2" charset="-122"/>
              </a:defRPr>
            </a:lvl4pPr>
            <a:lvl5pPr marL="457200">
              <a:defRPr>
                <a:solidFill>
                  <a:schemeClr val="tx1"/>
                </a:solidFill>
                <a:latin typeface="Arial" panose="020B0604020202020204" pitchFamily="34" charset="0"/>
                <a:ea typeface="宋体" panose="02010600030101010101" pitchFamily="2" charset="-122"/>
              </a:defRPr>
            </a:lvl5pPr>
            <a:lvl6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286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50000"/>
              </a:lnSpc>
              <a:spcAft>
                <a:spcPct val="52000"/>
              </a:spcAft>
            </a:pPr>
            <a:r>
              <a:rPr lang="zh-CN" altLang="en-US" sz="2800" dirty="0" smtClean="0">
                <a:effectLst>
                  <a:outerShdw blurRad="38100" dist="38100" dir="2700000" algn="tl">
                    <a:srgbClr val="C0C0C0"/>
                  </a:outerShdw>
                </a:effectLst>
                <a:latin typeface="Tahoma" panose="020B0604030504040204" pitchFamily="34" charset="0"/>
                <a:ea typeface="楷体_GB2312" pitchFamily="49" charset="-122"/>
              </a:rPr>
              <a:t>实验区</a:t>
            </a:r>
            <a:endParaRPr lang="zh-CN" altLang="en-US" sz="2800" dirty="0">
              <a:effectLst>
                <a:outerShdw blurRad="38100" dist="38100" dir="2700000" algn="tl">
                  <a:srgbClr val="C0C0C0"/>
                </a:outerShdw>
              </a:effectLst>
              <a:latin typeface="Tahoma" panose="020B0604030504040204" pitchFamily="34" charset="0"/>
              <a:ea typeface="楷体_GB2312" pitchFamily="49" charset="-122"/>
            </a:endParaRPr>
          </a:p>
        </p:txBody>
      </p:sp>
      <p:sp>
        <p:nvSpPr>
          <p:cNvPr id="266249" name="Rectangle 9"/>
          <p:cNvSpPr>
            <a:spLocks noChangeArrowheads="1"/>
          </p:cNvSpPr>
          <p:nvPr/>
        </p:nvSpPr>
        <p:spPr bwMode="auto">
          <a:xfrm>
            <a:off x="4859338" y="3117998"/>
            <a:ext cx="3025030"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defRPr>
                <a:solidFill>
                  <a:schemeClr val="tx1"/>
                </a:solidFill>
                <a:latin typeface="Arial" panose="020B0604020202020204" pitchFamily="34" charset="0"/>
                <a:ea typeface="宋体" panose="02010600030101010101" pitchFamily="2" charset="-122"/>
              </a:defRPr>
            </a:lvl1pPr>
            <a:lvl2pPr marL="114300">
              <a:defRPr>
                <a:solidFill>
                  <a:schemeClr val="tx1"/>
                </a:solidFill>
                <a:latin typeface="Arial" panose="020B0604020202020204" pitchFamily="34" charset="0"/>
                <a:ea typeface="宋体" panose="02010600030101010101" pitchFamily="2" charset="-122"/>
              </a:defRPr>
            </a:lvl2pPr>
            <a:lvl3pPr marL="228600">
              <a:defRPr>
                <a:solidFill>
                  <a:schemeClr val="tx1"/>
                </a:solidFill>
                <a:latin typeface="Arial" panose="020B0604020202020204" pitchFamily="34" charset="0"/>
                <a:ea typeface="宋体" panose="02010600030101010101" pitchFamily="2" charset="-122"/>
              </a:defRPr>
            </a:lvl3pPr>
            <a:lvl4pPr marL="342900">
              <a:defRPr>
                <a:solidFill>
                  <a:schemeClr val="tx1"/>
                </a:solidFill>
                <a:latin typeface="Arial" panose="020B0604020202020204" pitchFamily="34" charset="0"/>
                <a:ea typeface="宋体" panose="02010600030101010101" pitchFamily="2" charset="-122"/>
              </a:defRPr>
            </a:lvl4pPr>
            <a:lvl5pPr marL="457200">
              <a:defRPr>
                <a:solidFill>
                  <a:schemeClr val="tx1"/>
                </a:solidFill>
                <a:latin typeface="Arial" panose="020B0604020202020204" pitchFamily="34" charset="0"/>
                <a:ea typeface="宋体" panose="02010600030101010101" pitchFamily="2" charset="-122"/>
              </a:defRPr>
            </a:lvl5pPr>
            <a:lvl6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2860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lnSpc>
                <a:spcPct val="50000"/>
              </a:lnSpc>
              <a:spcAft>
                <a:spcPct val="52000"/>
              </a:spcAft>
            </a:pPr>
            <a:r>
              <a:rPr lang="zh-CN" altLang="en-US" sz="2800" dirty="0" smtClean="0">
                <a:effectLst>
                  <a:outerShdw blurRad="38100" dist="38100" dir="2700000" algn="tl">
                    <a:srgbClr val="C0C0C0"/>
                  </a:outerShdw>
                </a:effectLst>
                <a:latin typeface="Tahoma" panose="020B0604030504040204" pitchFamily="34" charset="0"/>
                <a:ea typeface="楷体_GB2312" pitchFamily="49" charset="-122"/>
              </a:rPr>
              <a:t>废弃物处理区</a:t>
            </a:r>
            <a:endParaRPr lang="zh-CN" altLang="en-US" sz="2800" dirty="0">
              <a:effectLst>
                <a:outerShdw blurRad="38100" dist="38100" dir="2700000" algn="tl">
                  <a:srgbClr val="C0C0C0"/>
                </a:outerShdw>
              </a:effectLst>
              <a:latin typeface="Tahoma" panose="020B0604030504040204" pitchFamily="34" charset="0"/>
              <a:ea typeface="楷体_GB2312" pitchFamily="49" charset="-122"/>
            </a:endParaRPr>
          </a:p>
        </p:txBody>
      </p:sp>
      <p:pic>
        <p:nvPicPr>
          <p:cNvPr id="266251" name="Picture 11" descr="workarea in light 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070498"/>
            <a:ext cx="6781800" cy="2382838"/>
          </a:xfrm>
          <a:prstGeom prst="rect">
            <a:avLst/>
          </a:prstGeom>
          <a:noFill/>
          <a:extLst>
            <a:ext uri="{909E8E84-426E-40DD-AFC4-6F175D3DCCD1}">
              <a14:hiddenFill xmlns:a14="http://schemas.microsoft.com/office/drawing/2010/main">
                <a:solidFill>
                  <a:srgbClr val="FFFFFF"/>
                </a:solidFill>
              </a14:hiddenFill>
            </a:ext>
          </a:extLst>
        </p:spPr>
      </p:pic>
      <p:sp>
        <p:nvSpPr>
          <p:cNvPr id="266253" name="Line 13"/>
          <p:cNvSpPr>
            <a:spLocks noChangeShapeType="1"/>
          </p:cNvSpPr>
          <p:nvPr/>
        </p:nvSpPr>
        <p:spPr bwMode="auto">
          <a:xfrm flipH="1">
            <a:off x="5410200" y="3613298"/>
            <a:ext cx="304800" cy="1600200"/>
          </a:xfrm>
          <a:prstGeom prst="line">
            <a:avLst/>
          </a:prstGeom>
          <a:noFill/>
          <a:ln w="57150">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254" name="Line 14"/>
          <p:cNvSpPr>
            <a:spLocks noChangeShapeType="1"/>
          </p:cNvSpPr>
          <p:nvPr/>
        </p:nvSpPr>
        <p:spPr bwMode="auto">
          <a:xfrm>
            <a:off x="3563937" y="3189436"/>
            <a:ext cx="39687" cy="2024062"/>
          </a:xfrm>
          <a:prstGeom prst="line">
            <a:avLst/>
          </a:prstGeom>
          <a:noFill/>
          <a:ln w="57150">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255" name="Line 15"/>
          <p:cNvSpPr>
            <a:spLocks noChangeShapeType="1"/>
          </p:cNvSpPr>
          <p:nvPr/>
        </p:nvSpPr>
        <p:spPr bwMode="auto">
          <a:xfrm>
            <a:off x="1676400" y="3613298"/>
            <a:ext cx="228600" cy="1371600"/>
          </a:xfrm>
          <a:prstGeom prst="line">
            <a:avLst/>
          </a:prstGeom>
          <a:noFill/>
          <a:ln w="57150">
            <a:solidFill>
              <a:srgbClr val="FF00FF"/>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9"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574730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灯片编号占位符 5"/>
          <p:cNvSpPr>
            <a:spLocks noGrp="1"/>
          </p:cNvSpPr>
          <p:nvPr>
            <p:ph type="sldNum" sz="quarter" idx="12"/>
          </p:nvPr>
        </p:nvSpPr>
        <p:spPr/>
        <p:txBody>
          <a:bodyPr/>
          <a:lstStyle/>
          <a:p>
            <a:fld id="{64B05669-44E8-498A-B06F-AE952417A8E9}" type="slidenum">
              <a:rPr lang="en-US" altLang="zh-CN"/>
              <a:pPr/>
              <a:t>33</a:t>
            </a:fld>
            <a:endParaRPr lang="en-US" altLang="zh-CN"/>
          </a:p>
        </p:txBody>
      </p:sp>
      <p:sp>
        <p:nvSpPr>
          <p:cNvPr id="471042" name="Rectangle 2"/>
          <p:cNvSpPr>
            <a:spLocks noGrp="1" noChangeArrowheads="1"/>
          </p:cNvSpPr>
          <p:nvPr>
            <p:ph type="title"/>
          </p:nvPr>
        </p:nvSpPr>
        <p:spPr>
          <a:xfrm>
            <a:off x="535632" y="1772816"/>
            <a:ext cx="7924800" cy="617180"/>
          </a:xfrm>
        </p:spPr>
        <p:txBody>
          <a:bodyPr>
            <a:normAutofit fontScale="90000"/>
          </a:bodyPr>
          <a:lstStyle/>
          <a:p>
            <a:r>
              <a:rPr lang="zh-CN" altLang="en-US" sz="3200" b="1" dirty="0">
                <a:latin typeface="黑体" panose="02010609060101010101" pitchFamily="49" charset="-122"/>
                <a:ea typeface="黑体" panose="02010609060101010101" pitchFamily="49" charset="-122"/>
              </a:rPr>
              <a:t>不同</a:t>
            </a:r>
            <a:r>
              <a:rPr lang="zh-CN" altLang="en-US" sz="3200" b="1" dirty="0" smtClean="0">
                <a:latin typeface="黑体" panose="02010609060101010101" pitchFamily="49" charset="-122"/>
                <a:ea typeface="黑体" panose="02010609060101010101" pitchFamily="49" charset="-122"/>
              </a:rPr>
              <a:t>生物安全</a:t>
            </a:r>
            <a:r>
              <a:rPr lang="zh-CN" altLang="en-US" sz="3200" b="1" dirty="0">
                <a:latin typeface="黑体" panose="02010609060101010101" pitchFamily="49" charset="-122"/>
                <a:ea typeface="黑体" panose="02010609060101010101" pitchFamily="49" charset="-122"/>
              </a:rPr>
              <a:t>等级</a:t>
            </a:r>
            <a:r>
              <a:rPr lang="zh-CN" altLang="en-US" sz="3200" b="1" dirty="0" smtClean="0">
                <a:latin typeface="黑体" panose="02010609060101010101" pitchFamily="49" charset="-122"/>
                <a:ea typeface="黑体" panose="02010609060101010101" pitchFamily="49" charset="-122"/>
              </a:rPr>
              <a:t>实验室对生物安全柜的</a:t>
            </a:r>
            <a:r>
              <a:rPr lang="zh-CN" altLang="en-US" sz="3200" b="1" dirty="0">
                <a:latin typeface="黑体" panose="02010609060101010101" pitchFamily="49" charset="-122"/>
                <a:ea typeface="黑体" panose="02010609060101010101" pitchFamily="49" charset="-122"/>
              </a:rPr>
              <a:t>要求</a:t>
            </a:r>
          </a:p>
        </p:txBody>
      </p:sp>
      <p:graphicFrame>
        <p:nvGraphicFramePr>
          <p:cNvPr id="471081" name="Group 41"/>
          <p:cNvGraphicFramePr>
            <a:graphicFrameLocks noGrp="1"/>
          </p:cNvGraphicFramePr>
          <p:nvPr>
            <p:ph type="tbl" idx="1"/>
            <p:extLst/>
          </p:nvPr>
        </p:nvGraphicFramePr>
        <p:xfrm>
          <a:off x="251522" y="2772434"/>
          <a:ext cx="8592653" cy="3129018"/>
        </p:xfrm>
        <a:graphic>
          <a:graphicData uri="http://schemas.openxmlformats.org/drawingml/2006/table">
            <a:tbl>
              <a:tblPr/>
              <a:tblGrid>
                <a:gridCol w="1704948">
                  <a:extLst>
                    <a:ext uri="{9D8B030D-6E8A-4147-A177-3AD203B41FA5}">
                      <a16:colId xmlns:a16="http://schemas.microsoft.com/office/drawing/2014/main" xmlns="" val="20000"/>
                    </a:ext>
                  </a:extLst>
                </a:gridCol>
                <a:gridCol w="1109824">
                  <a:extLst>
                    <a:ext uri="{9D8B030D-6E8A-4147-A177-3AD203B41FA5}">
                      <a16:colId xmlns:a16="http://schemas.microsoft.com/office/drawing/2014/main" xmlns="" val="20001"/>
                    </a:ext>
                  </a:extLst>
                </a:gridCol>
                <a:gridCol w="1111612">
                  <a:extLst>
                    <a:ext uri="{9D8B030D-6E8A-4147-A177-3AD203B41FA5}">
                      <a16:colId xmlns:a16="http://schemas.microsoft.com/office/drawing/2014/main" xmlns="" val="20002"/>
                    </a:ext>
                  </a:extLst>
                </a:gridCol>
                <a:gridCol w="1111612">
                  <a:extLst>
                    <a:ext uri="{9D8B030D-6E8A-4147-A177-3AD203B41FA5}">
                      <a16:colId xmlns:a16="http://schemas.microsoft.com/office/drawing/2014/main" xmlns="" val="20003"/>
                    </a:ext>
                  </a:extLst>
                </a:gridCol>
                <a:gridCol w="3554657">
                  <a:extLst>
                    <a:ext uri="{9D8B030D-6E8A-4147-A177-3AD203B41FA5}">
                      <a16:colId xmlns:a16="http://schemas.microsoft.com/office/drawing/2014/main" xmlns="" val="20004"/>
                    </a:ext>
                  </a:extLst>
                </a:gridCol>
              </a:tblGrid>
              <a:tr h="600075">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生物安全柜</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gridSpan="4">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生物安全级别</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632555">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endParaRPr kumimoji="0" lang="zh-CN"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一级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二级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三级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四级</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95273">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Ⅰ</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a:t>
                      </a: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不适用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不适用</a:t>
                      </a:r>
                      <a:endPar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不适用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5800">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Ⅱ</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a:t>
                      </a: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需要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必须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在设置供气防护服系统实验室中使用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00075">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Ⅲ</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有</a:t>
                      </a:r>
                      <a:r>
                        <a:rPr kumimoji="0" lang="en-US" altLang="zh-CN"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不适用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不适用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1200"/>
                        </a:spcBef>
                        <a:spcAft>
                          <a:spcPct val="0"/>
                        </a:spcAft>
                        <a:buClr>
                          <a:schemeClr val="hlink"/>
                        </a:buClr>
                        <a:buSzPct val="8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需要，在安全柜室使用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pic>
        <p:nvPicPr>
          <p:cNvPr id="6" name="Picture 2" descr="C:\Users\john\Desktop\02f58PICYmX_102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64"/>
          <p:cNvSpPr txBox="1"/>
          <p:nvPr/>
        </p:nvSpPr>
        <p:spPr>
          <a:xfrm>
            <a:off x="2356307" y="332656"/>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04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生物安全设备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97546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8F077A7C-31FF-4C35-98A5-25831988072C}" type="slidenum">
              <a:rPr lang="en-US" altLang="zh-CN"/>
              <a:pPr/>
              <a:t>34</a:t>
            </a:fld>
            <a:endParaRPr lang="en-US" altLang="zh-CN"/>
          </a:p>
        </p:txBody>
      </p:sp>
      <p:sp>
        <p:nvSpPr>
          <p:cNvPr id="478211" name="Rectangle 3"/>
          <p:cNvSpPr>
            <a:spLocks noGrp="1" noChangeArrowheads="1"/>
          </p:cNvSpPr>
          <p:nvPr>
            <p:ph type="body" idx="1"/>
          </p:nvPr>
        </p:nvSpPr>
        <p:spPr>
          <a:xfrm>
            <a:off x="323528" y="2456891"/>
            <a:ext cx="4702662" cy="3780421"/>
          </a:xfrm>
        </p:spPr>
        <p:txBody>
          <a:bodyPr>
            <a:normAutofit fontScale="92500"/>
          </a:bodyPr>
          <a:lstStyle/>
          <a:p>
            <a:pPr>
              <a:lnSpc>
                <a:spcPct val="110000"/>
              </a:lnSpc>
              <a:spcBef>
                <a:spcPts val="1800"/>
              </a:spcBef>
            </a:pPr>
            <a:r>
              <a:rPr lang="zh-CN" altLang="en-US" sz="2200" b="1" dirty="0" smtClean="0">
                <a:solidFill>
                  <a:srgbClr val="0070C0"/>
                </a:solidFill>
                <a:latin typeface="楷体_GB2312" pitchFamily="49" charset="-122"/>
                <a:ea typeface="楷体_GB2312" pitchFamily="49" charset="-122"/>
              </a:rPr>
              <a:t>通风橱</a:t>
            </a:r>
            <a:r>
              <a:rPr lang="zh-CN" altLang="en-US" sz="2200" b="1" dirty="0">
                <a:solidFill>
                  <a:srgbClr val="0070C0"/>
                </a:solidFill>
                <a:latin typeface="楷体_GB2312" pitchFamily="49" charset="-122"/>
                <a:ea typeface="楷体_GB2312" pitchFamily="49" charset="-122"/>
              </a:rPr>
              <a:t>用途：</a:t>
            </a:r>
            <a:r>
              <a:rPr lang="zh-CN" altLang="en-US" sz="2200" b="1" dirty="0">
                <a:solidFill>
                  <a:srgbClr val="C00000"/>
                </a:solidFill>
                <a:latin typeface="楷体_GB2312" pitchFamily="49" charset="-122"/>
                <a:ea typeface="楷体_GB2312" pitchFamily="49" charset="-122"/>
              </a:rPr>
              <a:t>减少实验者</a:t>
            </a:r>
            <a:r>
              <a:rPr lang="zh-CN" altLang="en-US" sz="2200" b="1" dirty="0" smtClean="0">
                <a:solidFill>
                  <a:srgbClr val="C00000"/>
                </a:solidFill>
                <a:latin typeface="楷体_GB2312" pitchFamily="49" charset="-122"/>
                <a:ea typeface="楷体_GB2312" pitchFamily="49" charset="-122"/>
              </a:rPr>
              <a:t>和化学类有害气体</a:t>
            </a:r>
            <a:r>
              <a:rPr lang="zh-CN" altLang="en-US" sz="2200" b="1" dirty="0">
                <a:solidFill>
                  <a:srgbClr val="C00000"/>
                </a:solidFill>
                <a:latin typeface="楷体_GB2312" pitchFamily="49" charset="-122"/>
                <a:ea typeface="楷体_GB2312" pitchFamily="49" charset="-122"/>
              </a:rPr>
              <a:t>的</a:t>
            </a:r>
            <a:r>
              <a:rPr lang="zh-CN" altLang="en-US" sz="2200" b="1" dirty="0" smtClean="0">
                <a:solidFill>
                  <a:srgbClr val="C00000"/>
                </a:solidFill>
                <a:latin typeface="楷体_GB2312" pitchFamily="49" charset="-122"/>
                <a:ea typeface="楷体_GB2312" pitchFamily="49" charset="-122"/>
              </a:rPr>
              <a:t>接触</a:t>
            </a:r>
            <a:r>
              <a:rPr lang="zh-CN" altLang="en-US" sz="2200" b="1" dirty="0" smtClean="0">
                <a:solidFill>
                  <a:srgbClr val="0070C0"/>
                </a:solidFill>
                <a:latin typeface="楷体_GB2312" pitchFamily="49" charset="-122"/>
                <a:ea typeface="楷体_GB2312" pitchFamily="49" charset="-122"/>
              </a:rPr>
              <a:t>。</a:t>
            </a:r>
            <a:endParaRPr lang="en-US" altLang="zh-CN" sz="2200" b="1" dirty="0" smtClean="0">
              <a:solidFill>
                <a:srgbClr val="0070C0"/>
              </a:solidFill>
              <a:latin typeface="楷体_GB2312" pitchFamily="49" charset="-122"/>
              <a:ea typeface="楷体_GB2312" pitchFamily="49" charset="-122"/>
            </a:endParaRPr>
          </a:p>
          <a:p>
            <a:pPr>
              <a:lnSpc>
                <a:spcPct val="110000"/>
              </a:lnSpc>
              <a:spcBef>
                <a:spcPts val="1800"/>
              </a:spcBef>
            </a:pPr>
            <a:r>
              <a:rPr lang="zh-CN" altLang="en-US" sz="2200" b="1" dirty="0" smtClean="0">
                <a:solidFill>
                  <a:srgbClr val="0070C0"/>
                </a:solidFill>
                <a:latin typeface="楷体_GB2312" pitchFamily="49" charset="-122"/>
                <a:ea typeface="楷体_GB2312" pitchFamily="49" charset="-122"/>
              </a:rPr>
              <a:t>工作原理：直接排放至大气，因此不适用于病原微生物的操作。保护</a:t>
            </a:r>
            <a:r>
              <a:rPr lang="zh-CN" altLang="en-US" sz="2200" b="1" dirty="0">
                <a:solidFill>
                  <a:srgbClr val="0070C0"/>
                </a:solidFill>
                <a:latin typeface="楷体_GB2312" pitchFamily="49" charset="-122"/>
                <a:ea typeface="楷体_GB2312" pitchFamily="49" charset="-122"/>
              </a:rPr>
              <a:t>人员防止有毒化学烟气危害的一级屏障</a:t>
            </a:r>
            <a:r>
              <a:rPr lang="zh-CN" altLang="en-US" sz="2200" b="1" dirty="0" smtClean="0">
                <a:solidFill>
                  <a:srgbClr val="0070C0"/>
                </a:solidFill>
                <a:latin typeface="楷体_GB2312" pitchFamily="49" charset="-122"/>
                <a:ea typeface="楷体_GB2312" pitchFamily="49" charset="-122"/>
              </a:rPr>
              <a:t>。可以</a:t>
            </a:r>
            <a:r>
              <a:rPr lang="zh-CN" altLang="en-US" sz="2200" b="1" dirty="0">
                <a:solidFill>
                  <a:srgbClr val="0070C0"/>
                </a:solidFill>
                <a:latin typeface="楷体_GB2312" pitchFamily="49" charset="-122"/>
                <a:ea typeface="楷体_GB2312" pitchFamily="49" charset="-122"/>
              </a:rPr>
              <a:t>作为作为重要的安全后援设备，像在化学实验过程失败，化学烟雾、尘埃和有毒气体产生时</a:t>
            </a:r>
            <a:r>
              <a:rPr lang="zh-CN" altLang="en-US" sz="2200" b="1" dirty="0">
                <a:solidFill>
                  <a:srgbClr val="C00000"/>
                </a:solidFill>
                <a:latin typeface="楷体_GB2312" pitchFamily="49" charset="-122"/>
                <a:ea typeface="楷体_GB2312" pitchFamily="49" charset="-122"/>
              </a:rPr>
              <a:t>有效排出有害气体</a:t>
            </a:r>
            <a:r>
              <a:rPr lang="zh-CN" altLang="en-US" sz="2200" b="1" dirty="0">
                <a:solidFill>
                  <a:srgbClr val="0070C0"/>
                </a:solidFill>
                <a:latin typeface="楷体_GB2312" pitchFamily="49" charset="-122"/>
                <a:ea typeface="楷体_GB2312" pitchFamily="49" charset="-122"/>
              </a:rPr>
              <a:t>，保护工作人员和实验室环境</a:t>
            </a:r>
            <a:r>
              <a:rPr lang="zh-CN" altLang="en-US" sz="2200" b="1" dirty="0" smtClean="0">
                <a:solidFill>
                  <a:srgbClr val="0070C0"/>
                </a:solidFill>
                <a:latin typeface="楷体_GB2312" pitchFamily="49" charset="-122"/>
                <a:ea typeface="楷体_GB2312" pitchFamily="49" charset="-122"/>
              </a:rPr>
              <a:t>。</a:t>
            </a:r>
            <a:r>
              <a:rPr lang="zh-CN" altLang="en-US" sz="2200" b="1" dirty="0">
                <a:solidFill>
                  <a:srgbClr val="0070C0"/>
                </a:solidFill>
                <a:latin typeface="楷体_GB2312" pitchFamily="49" charset="-122"/>
                <a:ea typeface="楷体_GB2312" pitchFamily="49" charset="-122"/>
              </a:rPr>
              <a:t/>
            </a:r>
            <a:br>
              <a:rPr lang="zh-CN" altLang="en-US" sz="2200" b="1" dirty="0">
                <a:solidFill>
                  <a:srgbClr val="0070C0"/>
                </a:solidFill>
                <a:latin typeface="楷体_GB2312" pitchFamily="49" charset="-122"/>
                <a:ea typeface="楷体_GB2312" pitchFamily="49" charset="-122"/>
              </a:rPr>
            </a:br>
            <a:endParaRPr lang="zh-CN" altLang="en-US" sz="2200" b="1" dirty="0">
              <a:solidFill>
                <a:srgbClr val="0070C0"/>
              </a:solidFill>
              <a:latin typeface="楷体_GB2312" pitchFamily="49" charset="-122"/>
              <a:ea typeface="楷体_GB2312" pitchFamily="49" charset="-122"/>
            </a:endParaRPr>
          </a:p>
        </p:txBody>
      </p:sp>
      <p:pic>
        <p:nvPicPr>
          <p:cNvPr id="478212" name="Picture 4" descr="2008421154147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4449" y="1628800"/>
            <a:ext cx="2711967" cy="2592288"/>
          </a:xfrm>
          <a:prstGeom prst="rect">
            <a:avLst/>
          </a:prstGeom>
          <a:noFill/>
          <a:extLst>
            <a:ext uri="{909E8E84-426E-40DD-AFC4-6F175D3DCCD1}">
              <a14:hiddenFill xmlns:a14="http://schemas.microsoft.com/office/drawing/2010/main">
                <a:solidFill>
                  <a:srgbClr val="FFFFFF"/>
                </a:solidFill>
              </a14:hiddenFill>
            </a:ext>
          </a:extLst>
        </p:spPr>
      </p:pic>
      <p:pic>
        <p:nvPicPr>
          <p:cNvPr id="478218" name="Picture 10" descr="2009692332147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2798" y="4365103"/>
            <a:ext cx="3166308" cy="237535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4"/>
          <p:cNvSpPr>
            <a:spLocks noGrp="1" noChangeArrowheads="1"/>
          </p:cNvSpPr>
          <p:nvPr>
            <p:ph type="title"/>
          </p:nvPr>
        </p:nvSpPr>
        <p:spPr>
          <a:xfrm>
            <a:off x="349696" y="1506488"/>
            <a:ext cx="5230416" cy="914400"/>
          </a:xfrm>
          <a:noFill/>
          <a:ln/>
        </p:spPr>
        <p:txBody>
          <a:bodyPr>
            <a:normAutofit fontScale="90000"/>
          </a:bodyPr>
          <a:lstStyle/>
          <a:p>
            <a:r>
              <a:rPr lang="zh-CN" altLang="en-US" sz="3200" b="1" dirty="0" smtClean="0">
                <a:latin typeface="黑体" panose="02010609060101010101" pitchFamily="49" charset="-122"/>
                <a:ea typeface="黑体" panose="02010609060101010101" pitchFamily="49" charset="-122"/>
              </a:rPr>
              <a:t>通风橱</a:t>
            </a:r>
            <a:r>
              <a:rPr lang="zh-CN" altLang="en-US" sz="3200" b="1" dirty="0" smtClean="0">
                <a:solidFill>
                  <a:srgbClr val="0070C0"/>
                </a:solidFill>
                <a:latin typeface="黑体" panose="02010609060101010101" pitchFamily="49" charset="-122"/>
                <a:ea typeface="黑体" panose="02010609060101010101" pitchFamily="49" charset="-122"/>
              </a:rPr>
              <a:t>（不</a:t>
            </a:r>
            <a:r>
              <a:rPr lang="zh-CN" altLang="en-US" sz="3200" b="1" dirty="0">
                <a:solidFill>
                  <a:srgbClr val="0070C0"/>
                </a:solidFill>
                <a:latin typeface="黑体" panose="02010609060101010101" pitchFamily="49" charset="-122"/>
                <a:ea typeface="黑体" panose="02010609060101010101" pitchFamily="49" charset="-122"/>
              </a:rPr>
              <a:t>属于生物安全</a:t>
            </a:r>
            <a:r>
              <a:rPr lang="zh-CN" altLang="en-US" sz="3200" b="1" dirty="0" smtClean="0">
                <a:solidFill>
                  <a:srgbClr val="0070C0"/>
                </a:solidFill>
                <a:latin typeface="黑体" panose="02010609060101010101" pitchFamily="49" charset="-122"/>
                <a:ea typeface="黑体" panose="02010609060101010101" pitchFamily="49" charset="-122"/>
              </a:rPr>
              <a:t>设备）</a:t>
            </a:r>
            <a:endParaRPr lang="zh-CN" altLang="en-US" sz="3200" b="1" dirty="0">
              <a:solidFill>
                <a:srgbClr val="0070C0"/>
              </a:solidFill>
              <a:latin typeface="黑体" panose="02010609060101010101" pitchFamily="49" charset="-122"/>
              <a:ea typeface="黑体" panose="02010609060101010101" pitchFamily="49" charset="-122"/>
            </a:endParaRP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descr="C:\Users\john\Desktop\02f58PICYmX_10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 name="TextBox 64"/>
          <p:cNvSpPr txBox="1"/>
          <p:nvPr/>
        </p:nvSpPr>
        <p:spPr>
          <a:xfrm>
            <a:off x="2339752" y="309140"/>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05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其他常用设备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44799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ED94D343-78E3-4B54-A5BD-83DDDC685257}" type="slidenum">
              <a:rPr lang="en-US" altLang="zh-CN"/>
              <a:pPr/>
              <a:t>35</a:t>
            </a:fld>
            <a:endParaRPr lang="en-US" altLang="zh-CN"/>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2" name="Picture 3">
            <a:hlinkClick r:id="" action="ppaction://noaction" highlightClick="1"/>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060849"/>
            <a:ext cx="3427841" cy="3813766"/>
          </a:xfrm>
          <a:prstGeom prst="rect">
            <a:avLst/>
          </a:prstGeom>
          <a:solidFill>
            <a:schemeClr val="accent1">
              <a:alpha val="50000"/>
            </a:schemeClr>
          </a:solidFill>
          <a:ln w="9525">
            <a:solidFill>
              <a:schemeClr val="tx1"/>
            </a:solidFill>
            <a:miter lim="800000"/>
            <a:headEnd/>
            <a:tailEnd/>
          </a:ln>
        </p:spPr>
      </p:pic>
      <p:sp>
        <p:nvSpPr>
          <p:cNvPr id="13" name="Rectangle 4"/>
          <p:cNvSpPr>
            <a:spLocks noGrp="1" noChangeArrowheads="1"/>
          </p:cNvSpPr>
          <p:nvPr>
            <p:ph type="title"/>
          </p:nvPr>
        </p:nvSpPr>
        <p:spPr>
          <a:xfrm>
            <a:off x="277688" y="1506488"/>
            <a:ext cx="5230416" cy="914400"/>
          </a:xfrm>
          <a:noFill/>
          <a:ln/>
        </p:spPr>
        <p:txBody>
          <a:bodyPr>
            <a:normAutofit fontScale="90000"/>
          </a:bodyPr>
          <a:lstStyle/>
          <a:p>
            <a:r>
              <a:rPr lang="zh-CN" altLang="en-US" sz="3200" b="1" dirty="0" smtClean="0">
                <a:latin typeface="黑体" panose="02010609060101010101" pitchFamily="49" charset="-122"/>
                <a:ea typeface="黑体" panose="02010609060101010101" pitchFamily="49" charset="-122"/>
              </a:rPr>
              <a:t>超净台</a:t>
            </a:r>
            <a:r>
              <a:rPr lang="zh-CN" altLang="en-US" sz="3200" b="1" dirty="0">
                <a:solidFill>
                  <a:srgbClr val="0070C0"/>
                </a:solidFill>
                <a:latin typeface="黑体" panose="02010609060101010101" pitchFamily="49" charset="-122"/>
                <a:ea typeface="黑体" panose="02010609060101010101" pitchFamily="49" charset="-122"/>
              </a:rPr>
              <a:t>（不属于生物安全设备）</a:t>
            </a:r>
            <a:endParaRPr lang="zh-CN" altLang="en-US" sz="3200" b="1" dirty="0">
              <a:latin typeface="黑体" panose="02010609060101010101" pitchFamily="49" charset="-122"/>
              <a:ea typeface="黑体" panose="02010609060101010101" pitchFamily="49" charset="-122"/>
            </a:endParaRPr>
          </a:p>
        </p:txBody>
      </p:sp>
      <p:sp>
        <p:nvSpPr>
          <p:cNvPr id="14" name="Rectangle 5"/>
          <p:cNvSpPr txBox="1">
            <a:spLocks noChangeArrowheads="1"/>
          </p:cNvSpPr>
          <p:nvPr/>
        </p:nvSpPr>
        <p:spPr>
          <a:xfrm>
            <a:off x="251520" y="2444008"/>
            <a:ext cx="4680520" cy="3387059"/>
          </a:xfrm>
          <a:prstGeom prst="rect">
            <a:avLst/>
          </a:prstGeom>
          <a:noFill/>
          <a:ln/>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10000"/>
              </a:lnSpc>
              <a:spcBef>
                <a:spcPts val="1800"/>
              </a:spcBef>
            </a:pPr>
            <a:r>
              <a:rPr lang="zh-CN" altLang="en-US" sz="2200" b="1" dirty="0">
                <a:solidFill>
                  <a:srgbClr val="0070C0"/>
                </a:solidFill>
                <a:latin typeface="楷体_GB2312" pitchFamily="49" charset="-122"/>
                <a:ea typeface="楷体_GB2312" pitchFamily="49" charset="-122"/>
              </a:rPr>
              <a:t>超净台</a:t>
            </a:r>
            <a:r>
              <a:rPr lang="zh-CN" altLang="en-US" sz="2200" b="1" dirty="0" smtClean="0">
                <a:solidFill>
                  <a:srgbClr val="0070C0"/>
                </a:solidFill>
                <a:latin typeface="楷体_GB2312" pitchFamily="49" charset="-122"/>
                <a:ea typeface="楷体_GB2312" pitchFamily="49" charset="-122"/>
              </a:rPr>
              <a:t>仅保护样品，对操作人员无保护作用</a:t>
            </a:r>
            <a:endParaRPr lang="en-US" altLang="zh-CN" sz="2200" b="1" dirty="0" smtClean="0">
              <a:solidFill>
                <a:srgbClr val="0070C0"/>
              </a:solidFill>
              <a:latin typeface="楷体_GB2312" pitchFamily="49" charset="-122"/>
              <a:ea typeface="楷体_GB2312" pitchFamily="49" charset="-122"/>
            </a:endParaRPr>
          </a:p>
          <a:p>
            <a:pPr algn="just">
              <a:lnSpc>
                <a:spcPct val="110000"/>
              </a:lnSpc>
              <a:spcBef>
                <a:spcPts val="1800"/>
              </a:spcBef>
            </a:pPr>
            <a:r>
              <a:rPr lang="zh-CN" altLang="en-US" sz="2200" b="1" dirty="0" smtClean="0">
                <a:solidFill>
                  <a:srgbClr val="C00000"/>
                </a:solidFill>
                <a:latin typeface="楷体_GB2312" pitchFamily="49" charset="-122"/>
                <a:ea typeface="楷体_GB2312" pitchFamily="49" charset="-122"/>
              </a:rPr>
              <a:t>适用于</a:t>
            </a:r>
            <a:r>
              <a:rPr lang="zh-CN" altLang="en-US" sz="2200" b="1" dirty="0">
                <a:solidFill>
                  <a:srgbClr val="C00000"/>
                </a:solidFill>
                <a:latin typeface="楷体_GB2312" pitchFamily="49" charset="-122"/>
                <a:ea typeface="楷体_GB2312" pitchFamily="49" charset="-122"/>
              </a:rPr>
              <a:t>普通实验室或</a:t>
            </a:r>
            <a:r>
              <a:rPr lang="en-US" altLang="zh-CN" sz="2200" b="1" dirty="0">
                <a:solidFill>
                  <a:srgbClr val="C00000"/>
                </a:solidFill>
                <a:latin typeface="楷体_GB2312" pitchFamily="49" charset="-122"/>
                <a:ea typeface="楷体_GB2312" pitchFamily="49" charset="-122"/>
              </a:rPr>
              <a:t>I</a:t>
            </a:r>
            <a:r>
              <a:rPr lang="zh-CN" altLang="en-US" sz="2200" b="1" dirty="0">
                <a:solidFill>
                  <a:srgbClr val="C00000"/>
                </a:solidFill>
                <a:latin typeface="楷体_GB2312" pitchFamily="49" charset="-122"/>
                <a:ea typeface="楷体_GB2312" pitchFamily="49" charset="-122"/>
              </a:rPr>
              <a:t>级生物</a:t>
            </a:r>
            <a:r>
              <a:rPr lang="zh-CN" altLang="en-US" sz="2200" b="1" dirty="0" smtClean="0">
                <a:solidFill>
                  <a:srgbClr val="C00000"/>
                </a:solidFill>
                <a:latin typeface="楷体_GB2312" pitchFamily="49" charset="-122"/>
                <a:ea typeface="楷体_GB2312" pitchFamily="49" charset="-122"/>
              </a:rPr>
              <a:t>安全实验室，</a:t>
            </a:r>
            <a:r>
              <a:rPr lang="zh-CN" altLang="en-US" sz="2200" b="1" u="sng" dirty="0" smtClean="0">
                <a:solidFill>
                  <a:srgbClr val="C00000"/>
                </a:solidFill>
                <a:latin typeface="楷体_GB2312" pitchFamily="49" charset="-122"/>
                <a:ea typeface="楷体_GB2312" pitchFamily="49" charset="-122"/>
              </a:rPr>
              <a:t>对</a:t>
            </a:r>
            <a:r>
              <a:rPr lang="zh-CN" altLang="en-US" sz="2200" b="1" u="sng" dirty="0">
                <a:solidFill>
                  <a:srgbClr val="C00000"/>
                </a:solidFill>
                <a:latin typeface="楷体_GB2312" pitchFamily="49" charset="-122"/>
                <a:ea typeface="楷体_GB2312" pitchFamily="49" charset="-122"/>
              </a:rPr>
              <a:t>人员和环境无保护要求的实验</a:t>
            </a:r>
            <a:r>
              <a:rPr lang="zh-CN" altLang="en-US" sz="2200" b="1" dirty="0">
                <a:solidFill>
                  <a:srgbClr val="C00000"/>
                </a:solidFill>
                <a:latin typeface="楷体_GB2312" pitchFamily="49" charset="-122"/>
                <a:ea typeface="楷体_GB2312" pitchFamily="49" charset="-122"/>
              </a:rPr>
              <a:t>。 </a:t>
            </a:r>
          </a:p>
          <a:p>
            <a:pPr algn="just">
              <a:lnSpc>
                <a:spcPct val="110000"/>
              </a:lnSpc>
              <a:spcBef>
                <a:spcPts val="1800"/>
              </a:spcBef>
            </a:pPr>
            <a:r>
              <a:rPr lang="zh-CN" altLang="en-US" sz="2200" b="1" dirty="0" smtClean="0">
                <a:solidFill>
                  <a:srgbClr val="0070C0"/>
                </a:solidFill>
                <a:latin typeface="楷体_GB2312" pitchFamily="49" charset="-122"/>
                <a:ea typeface="楷体_GB2312" pitchFamily="49" charset="-122"/>
              </a:rPr>
              <a:t>工作原理：气流从顶部或底部经过过滤器后从操作区正面流向工作台面，被样品污染的气流排出柜外，没有循环气流。</a:t>
            </a:r>
          </a:p>
        </p:txBody>
      </p:sp>
      <p:sp>
        <p:nvSpPr>
          <p:cNvPr id="10" name="TextBox 64"/>
          <p:cNvSpPr txBox="1"/>
          <p:nvPr/>
        </p:nvSpPr>
        <p:spPr>
          <a:xfrm>
            <a:off x="2339752" y="309140"/>
            <a:ext cx="4591957"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05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其他常用设备</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47794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23528" y="1938898"/>
            <a:ext cx="4031873" cy="553998"/>
          </a:xfrm>
          <a:prstGeom prst="rect">
            <a:avLst/>
          </a:prstGeom>
        </p:spPr>
        <p:txBody>
          <a:bodyPr wrap="none">
            <a:spAutoFit/>
          </a:bodyPr>
          <a:lstStyle/>
          <a:p>
            <a:r>
              <a:rPr lang="zh-CN" altLang="en-US" sz="3000" b="1" dirty="0">
                <a:latin typeface="微软雅黑" panose="020B0503020204020204" pitchFamily="34" charset="-122"/>
                <a:ea typeface="微软雅黑" panose="020B0503020204020204" pitchFamily="34" charset="-122"/>
              </a:rPr>
              <a:t>个人防护装置选择原则</a:t>
            </a:r>
          </a:p>
        </p:txBody>
      </p:sp>
      <p:sp>
        <p:nvSpPr>
          <p:cNvPr id="7" name="矩形 6"/>
          <p:cNvSpPr/>
          <p:nvPr/>
        </p:nvSpPr>
        <p:spPr>
          <a:xfrm>
            <a:off x="299321" y="2744446"/>
            <a:ext cx="5232990" cy="1723549"/>
          </a:xfrm>
          <a:prstGeom prst="rect">
            <a:avLst/>
          </a:prstGeom>
        </p:spPr>
        <p:txBody>
          <a:bodyPr wrap="square">
            <a:spAutoFit/>
          </a:bodyPr>
          <a:lstStyle/>
          <a:p>
            <a:pPr marL="285750" indent="-285750">
              <a:lnSpc>
                <a:spcPct val="12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个人</a:t>
            </a:r>
            <a:r>
              <a:rPr lang="zh-CN" altLang="en-US" sz="2000" dirty="0">
                <a:solidFill>
                  <a:srgbClr val="0070C0"/>
                </a:solidFill>
                <a:latin typeface="微软雅黑" panose="020B0503020204020204" pitchFamily="34" charset="-122"/>
                <a:ea typeface="微软雅黑" panose="020B0503020204020204" pitchFamily="34" charset="-122"/>
              </a:rPr>
              <a:t>防护用品应符合国家规定的有关标准。</a:t>
            </a:r>
          </a:p>
          <a:p>
            <a:pPr marL="285750" indent="-285750">
              <a:lnSpc>
                <a:spcPct val="12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必须了解</a:t>
            </a:r>
            <a:r>
              <a:rPr lang="zh-CN" altLang="en-US" sz="2000" dirty="0">
                <a:solidFill>
                  <a:srgbClr val="0070C0"/>
                </a:solidFill>
                <a:latin typeface="微软雅黑" panose="020B0503020204020204" pitchFamily="34" charset="-122"/>
                <a:ea typeface="微软雅黑" panose="020B0503020204020204" pitchFamily="34" charset="-122"/>
              </a:rPr>
              <a:t>和掌握</a:t>
            </a:r>
            <a:r>
              <a:rPr lang="zh-CN" altLang="en-US" sz="2000" dirty="0" smtClean="0">
                <a:solidFill>
                  <a:srgbClr val="0070C0"/>
                </a:solidFill>
                <a:latin typeface="微软雅黑" panose="020B0503020204020204" pitchFamily="34" charset="-122"/>
                <a:ea typeface="微软雅黑" panose="020B0503020204020204" pitchFamily="34" charset="-122"/>
              </a:rPr>
              <a:t>自己的工作</a:t>
            </a:r>
            <a:r>
              <a:rPr lang="zh-CN" altLang="en-US" sz="2000" dirty="0">
                <a:solidFill>
                  <a:srgbClr val="0070C0"/>
                </a:solidFill>
                <a:latin typeface="微软雅黑" panose="020B0503020204020204" pitchFamily="34" charset="-122"/>
                <a:ea typeface="微软雅黑" panose="020B0503020204020204" pitchFamily="34" charset="-122"/>
              </a:rPr>
              <a:t>性质和</a:t>
            </a:r>
            <a:r>
              <a:rPr lang="zh-CN" altLang="en-US" sz="2000" dirty="0" smtClean="0">
                <a:solidFill>
                  <a:srgbClr val="0070C0"/>
                </a:solidFill>
                <a:latin typeface="微软雅黑" panose="020B0503020204020204" pitchFamily="34" charset="-122"/>
                <a:ea typeface="微软雅黑" panose="020B0503020204020204" pitchFamily="34" charset="-122"/>
              </a:rPr>
              <a:t>特点，在风险评估</a:t>
            </a:r>
            <a:r>
              <a:rPr lang="zh-CN" altLang="en-US" sz="2000" dirty="0">
                <a:solidFill>
                  <a:srgbClr val="0070C0"/>
                </a:solidFill>
                <a:latin typeface="微软雅黑" panose="020B0503020204020204" pitchFamily="34" charset="-122"/>
                <a:ea typeface="微软雅黑" panose="020B0503020204020204" pitchFamily="34" charset="-122"/>
              </a:rPr>
              <a:t>的基础上，按不同级别的防护要求选择适当的个人防护</a:t>
            </a:r>
            <a:r>
              <a:rPr lang="zh-CN" altLang="en-US" sz="2000" dirty="0" smtClean="0">
                <a:solidFill>
                  <a:srgbClr val="0070C0"/>
                </a:solidFill>
                <a:latin typeface="微软雅黑" panose="020B0503020204020204" pitchFamily="34" charset="-122"/>
                <a:ea typeface="微软雅黑" panose="020B0503020204020204" pitchFamily="34" charset="-122"/>
              </a:rPr>
              <a:t>装备</a:t>
            </a:r>
            <a:r>
              <a:rPr lang="zh-CN" altLang="en-US" sz="2000" dirty="0">
                <a:solidFill>
                  <a:srgbClr val="0070C0"/>
                </a:solidFill>
                <a:latin typeface="微软雅黑" panose="020B0503020204020204" pitchFamily="34" charset="-122"/>
                <a:ea typeface="微软雅黑" panose="020B0503020204020204" pitchFamily="34" charset="-122"/>
              </a:rPr>
              <a:t>。</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988840"/>
            <a:ext cx="2055302" cy="195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302985" y="4599478"/>
            <a:ext cx="8397167" cy="1723549"/>
          </a:xfrm>
          <a:prstGeom prst="rect">
            <a:avLst/>
          </a:prstGeom>
        </p:spPr>
        <p:txBody>
          <a:bodyPr wrap="square">
            <a:spAutoFit/>
          </a:bodyPr>
          <a:lstStyle/>
          <a:p>
            <a:pPr marL="285750" indent="-285750">
              <a:lnSpc>
                <a:spcPct val="12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对个人</a:t>
            </a:r>
            <a:r>
              <a:rPr lang="zh-CN" altLang="en-US" sz="2000" dirty="0">
                <a:solidFill>
                  <a:srgbClr val="0070C0"/>
                </a:solidFill>
                <a:latin typeface="微软雅黑" panose="020B0503020204020204" pitchFamily="34" charset="-122"/>
                <a:ea typeface="微软雅黑" panose="020B0503020204020204" pitchFamily="34" charset="-122"/>
              </a:rPr>
              <a:t>防护装备的选择、使用、维护应有明确的书面规定、程序和使用</a:t>
            </a:r>
            <a:r>
              <a:rPr lang="zh-CN" altLang="en-US" sz="2000" dirty="0" smtClean="0">
                <a:solidFill>
                  <a:srgbClr val="0070C0"/>
                </a:solidFill>
                <a:latin typeface="微软雅黑" panose="020B0503020204020204" pitchFamily="34" charset="-122"/>
                <a:ea typeface="微软雅黑" panose="020B0503020204020204" pitchFamily="34" charset="-122"/>
              </a:rPr>
              <a:t>指导。</a:t>
            </a:r>
            <a:endParaRPr lang="zh-CN" altLang="en-US" sz="2000" dirty="0">
              <a:solidFill>
                <a:srgbClr val="0070C0"/>
              </a:solidFill>
              <a:latin typeface="微软雅黑" panose="020B0503020204020204" pitchFamily="34" charset="-122"/>
              <a:ea typeface="微软雅黑" panose="020B0503020204020204" pitchFamily="34" charset="-122"/>
            </a:endParaRPr>
          </a:p>
          <a:p>
            <a:pPr marL="285750" indent="-285750">
              <a:lnSpc>
                <a:spcPct val="12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应掌握</a:t>
            </a:r>
            <a:r>
              <a:rPr lang="zh-CN" altLang="en-US" sz="2000" dirty="0">
                <a:solidFill>
                  <a:srgbClr val="0070C0"/>
                </a:solidFill>
                <a:latin typeface="微软雅黑" panose="020B0503020204020204" pitchFamily="34" charset="-122"/>
                <a:ea typeface="微软雅黑" panose="020B0503020204020204" pitchFamily="34" charset="-122"/>
              </a:rPr>
              <a:t>正确的使用</a:t>
            </a:r>
            <a:r>
              <a:rPr lang="zh-CN" altLang="en-US" sz="2000" dirty="0" smtClean="0">
                <a:solidFill>
                  <a:srgbClr val="0070C0"/>
                </a:solidFill>
                <a:latin typeface="微软雅黑" panose="020B0503020204020204" pitchFamily="34" charset="-122"/>
                <a:ea typeface="微软雅黑" panose="020B0503020204020204" pitchFamily="34" charset="-122"/>
              </a:rPr>
              <a:t>方法，使用</a:t>
            </a:r>
            <a:r>
              <a:rPr lang="zh-CN" altLang="en-US" sz="2000" dirty="0">
                <a:solidFill>
                  <a:srgbClr val="0070C0"/>
                </a:solidFill>
                <a:latin typeface="微软雅黑" panose="020B0503020204020204" pitchFamily="34" charset="-122"/>
                <a:ea typeface="微软雅黑" panose="020B0503020204020204" pitchFamily="34" charset="-122"/>
              </a:rPr>
              <a:t>前应仔细检查，不</a:t>
            </a:r>
            <a:r>
              <a:rPr lang="zh-CN" altLang="en-US" sz="2000" dirty="0" smtClean="0">
                <a:solidFill>
                  <a:srgbClr val="0070C0"/>
                </a:solidFill>
                <a:latin typeface="微软雅黑" panose="020B0503020204020204" pitchFamily="34" charset="-122"/>
                <a:ea typeface="微软雅黑" panose="020B0503020204020204" pitchFamily="34" charset="-122"/>
              </a:rPr>
              <a:t>使用</a:t>
            </a:r>
            <a:r>
              <a:rPr lang="zh-CN" altLang="en-US" sz="2000" dirty="0">
                <a:solidFill>
                  <a:srgbClr val="0070C0"/>
                </a:solidFill>
                <a:latin typeface="微软雅黑" panose="020B0503020204020204" pitchFamily="34" charset="-122"/>
                <a:ea typeface="微软雅黑" panose="020B0503020204020204" pitchFamily="34" charset="-122"/>
              </a:rPr>
              <a:t>标识</a:t>
            </a:r>
            <a:r>
              <a:rPr lang="zh-CN" altLang="en-US" sz="2000" dirty="0" smtClean="0">
                <a:solidFill>
                  <a:srgbClr val="0070C0"/>
                </a:solidFill>
                <a:latin typeface="微软雅黑" panose="020B0503020204020204" pitchFamily="34" charset="-122"/>
                <a:ea typeface="微软雅黑" panose="020B0503020204020204" pitchFamily="34" charset="-122"/>
              </a:rPr>
              <a:t>不</a:t>
            </a:r>
            <a:r>
              <a:rPr lang="zh-CN" altLang="en-US" sz="2000" dirty="0">
                <a:solidFill>
                  <a:srgbClr val="0070C0"/>
                </a:solidFill>
                <a:latin typeface="微软雅黑" panose="020B0503020204020204" pitchFamily="34" charset="-122"/>
                <a:ea typeface="微软雅黑" panose="020B0503020204020204" pitchFamily="34" charset="-122"/>
              </a:rPr>
              <a:t>清、破损或泄漏的防护用品。</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t>36</a:t>
            </a:fld>
            <a:endParaRPr lang="zh-CN" altLang="en-US"/>
          </a:p>
        </p:txBody>
      </p:sp>
    </p:spTree>
    <p:extLst>
      <p:ext uri="{BB962C8B-B14F-4D97-AF65-F5344CB8AC3E}">
        <p14:creationId xmlns:p14="http://schemas.microsoft.com/office/powerpoint/2010/main" val="14732578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79512" y="1904892"/>
            <a:ext cx="5211683" cy="553998"/>
          </a:xfrm>
          <a:prstGeom prst="rect">
            <a:avLst/>
          </a:prstGeom>
        </p:spPr>
        <p:txBody>
          <a:bodyPr wrap="none">
            <a:spAutoFit/>
          </a:bodyPr>
          <a:lstStyle/>
          <a:p>
            <a:r>
              <a:rPr lang="zh-CN" altLang="en-US" sz="3000" b="1" dirty="0">
                <a:latin typeface="黑体" pitchFamily="49" charset="-122"/>
                <a:ea typeface="黑体" pitchFamily="49" charset="-122"/>
              </a:rPr>
              <a:t>个体防护的配备</a:t>
            </a:r>
            <a:r>
              <a:rPr lang="zh-CN" altLang="en-US" sz="3000" b="1" dirty="0" smtClean="0">
                <a:latin typeface="黑体" pitchFamily="49" charset="-122"/>
                <a:ea typeface="黑体" pitchFamily="49" charset="-122"/>
              </a:rPr>
              <a:t>原则</a:t>
            </a:r>
            <a:r>
              <a:rPr lang="zh-CN" altLang="en-US" sz="3000" b="1" dirty="0" smtClean="0">
                <a:solidFill>
                  <a:srgbClr val="C00000"/>
                </a:solidFill>
                <a:latin typeface="黑体" pitchFamily="49" charset="-122"/>
                <a:ea typeface="黑体" pitchFamily="49" charset="-122"/>
              </a:rPr>
              <a:t>（</a:t>
            </a:r>
            <a:r>
              <a:rPr lang="en-US" altLang="zh-CN" sz="3000" b="1" dirty="0" smtClean="0">
                <a:solidFill>
                  <a:srgbClr val="C00000"/>
                </a:solidFill>
                <a:latin typeface="黑体" pitchFamily="49" charset="-122"/>
                <a:ea typeface="黑体" pitchFamily="49" charset="-122"/>
              </a:rPr>
              <a:t>BSL-1)</a:t>
            </a:r>
            <a:endParaRPr lang="zh-CN" altLang="en-US" sz="3000" b="1"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467544" y="3064950"/>
            <a:ext cx="4271149" cy="1769202"/>
          </a:xfrm>
          <a:prstGeom prst="rect">
            <a:avLst/>
          </a:prstGeom>
        </p:spPr>
        <p:txBody>
          <a:bodyPr wrap="square">
            <a:spAutoFit/>
          </a:bodyPr>
          <a:lstStyle/>
          <a:p>
            <a:pPr marL="285750" indent="-285750">
              <a:lnSpc>
                <a:spcPct val="120000"/>
              </a:lnSpc>
              <a:spcBef>
                <a:spcPts val="18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工作人员在实验时</a:t>
            </a:r>
            <a:r>
              <a:rPr lang="zh-CN" altLang="en-US" sz="2000" dirty="0">
                <a:solidFill>
                  <a:srgbClr val="FF0000"/>
                </a:solidFill>
                <a:latin typeface="微软雅黑" panose="020B0503020204020204" pitchFamily="34" charset="-122"/>
                <a:ea typeface="微软雅黑" panose="020B0503020204020204" pitchFamily="34" charset="-122"/>
              </a:rPr>
              <a:t>应穿工作服，戴</a:t>
            </a:r>
            <a:r>
              <a:rPr lang="zh-CN" altLang="en-US" sz="2000" dirty="0" smtClean="0">
                <a:solidFill>
                  <a:srgbClr val="FF0000"/>
                </a:solidFill>
                <a:latin typeface="微软雅黑" panose="020B0503020204020204" pitchFamily="34" charset="-122"/>
                <a:ea typeface="微软雅黑" panose="020B0503020204020204" pitchFamily="34" charset="-122"/>
              </a:rPr>
              <a:t>防护眼镜</a:t>
            </a:r>
            <a:r>
              <a:rPr lang="zh-CN" altLang="en-US" sz="2000" dirty="0">
                <a:solidFill>
                  <a:srgbClr val="0070C0"/>
                </a:solidFill>
                <a:latin typeface="微软雅黑" panose="020B0503020204020204" pitchFamily="34" charset="-122"/>
                <a:ea typeface="微软雅黑" panose="020B0503020204020204" pitchFamily="34" charset="-122"/>
              </a:rPr>
              <a:t>。</a:t>
            </a:r>
          </a:p>
          <a:p>
            <a:pPr marL="285750" indent="-285750">
              <a:lnSpc>
                <a:spcPct val="120000"/>
              </a:lnSpc>
              <a:spcBef>
                <a:spcPts val="18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工作人员</a:t>
            </a:r>
            <a:r>
              <a:rPr lang="zh-CN" altLang="en-US" sz="2000" dirty="0">
                <a:solidFill>
                  <a:srgbClr val="0070C0"/>
                </a:solidFill>
                <a:latin typeface="微软雅黑" panose="020B0503020204020204" pitchFamily="34" charset="-122"/>
                <a:ea typeface="微软雅黑" panose="020B0503020204020204" pitchFamily="34" charset="-122"/>
              </a:rPr>
              <a:t>手上有皮肤破损或皮疹时应戴手套。 </a:t>
            </a: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4831068"/>
            <a:ext cx="2799689" cy="1969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620" y="1686393"/>
            <a:ext cx="3270293" cy="3177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0" descr="http://www.aniline.com/catalog/safety_products/glove_latex_powdered_buy.jpg">
            <a:hlinkClick r:id="rId6"/>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6876256" y="5085184"/>
            <a:ext cx="1547965" cy="1547965"/>
          </a:xfrm>
          <a:prstGeom prst="rect">
            <a:avLst/>
          </a:prstGeom>
          <a:noFill/>
          <a:extLst>
            <a:ext uri="{909E8E84-426E-40DD-AFC4-6F175D3DCCD1}">
              <a14:hiddenFill xmlns:a14="http://schemas.microsoft.com/office/drawing/2010/main">
                <a:solidFill>
                  <a:srgbClr val="FFFFFF"/>
                </a:solidFill>
              </a14:hiddenFill>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t>37</a:t>
            </a:fld>
            <a:endParaRPr lang="zh-CN" altLang="en-US"/>
          </a:p>
        </p:txBody>
      </p:sp>
      <p:sp>
        <p:nvSpPr>
          <p:cNvPr id="13"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46532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24413" y="1866890"/>
            <a:ext cx="5211683" cy="553998"/>
          </a:xfrm>
          <a:prstGeom prst="rect">
            <a:avLst/>
          </a:prstGeom>
        </p:spPr>
        <p:txBody>
          <a:bodyPr wrap="none">
            <a:spAutoFit/>
          </a:bodyPr>
          <a:lstStyle/>
          <a:p>
            <a:r>
              <a:rPr lang="zh-CN" altLang="en-US" sz="3000" b="1" dirty="0">
                <a:latin typeface="黑体" pitchFamily="49" charset="-122"/>
                <a:ea typeface="黑体" pitchFamily="49" charset="-122"/>
              </a:rPr>
              <a:t>个体防护的配备</a:t>
            </a:r>
            <a:r>
              <a:rPr lang="zh-CN" altLang="en-US" sz="3000" b="1" dirty="0" smtClean="0">
                <a:latin typeface="黑体" pitchFamily="49" charset="-122"/>
                <a:ea typeface="黑体" pitchFamily="49" charset="-122"/>
              </a:rPr>
              <a:t>原则</a:t>
            </a:r>
            <a:r>
              <a:rPr lang="zh-CN" altLang="en-US" sz="3000" b="1" dirty="0" smtClean="0">
                <a:solidFill>
                  <a:srgbClr val="C00000"/>
                </a:solidFill>
                <a:latin typeface="黑体" pitchFamily="49" charset="-122"/>
                <a:ea typeface="黑体" pitchFamily="49" charset="-122"/>
              </a:rPr>
              <a:t>（</a:t>
            </a:r>
            <a:r>
              <a:rPr lang="en-US" altLang="zh-CN" sz="3000" b="1" dirty="0" smtClean="0">
                <a:solidFill>
                  <a:srgbClr val="C00000"/>
                </a:solidFill>
                <a:latin typeface="黑体" pitchFamily="49" charset="-122"/>
                <a:ea typeface="黑体" pitchFamily="49" charset="-122"/>
              </a:rPr>
              <a:t>BSL-2)</a:t>
            </a:r>
            <a:endParaRPr lang="zh-CN" altLang="en-US" sz="3000" b="1"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395535" y="2636912"/>
            <a:ext cx="5112569" cy="3277820"/>
          </a:xfrm>
          <a:prstGeom prst="rect">
            <a:avLst/>
          </a:prstGeom>
        </p:spPr>
        <p:txBody>
          <a:bodyPr wrap="square">
            <a:spAutoFit/>
          </a:bodyPr>
          <a:lstStyle/>
          <a:p>
            <a:pPr marL="285750" indent="-285750">
              <a:lnSpc>
                <a:spcPct val="12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在实验室中应</a:t>
            </a:r>
            <a:r>
              <a:rPr lang="zh-CN" altLang="en-US" sz="2000" dirty="0">
                <a:solidFill>
                  <a:srgbClr val="FF0000"/>
                </a:solidFill>
                <a:latin typeface="微软雅黑" panose="020B0503020204020204" pitchFamily="34" charset="-122"/>
                <a:ea typeface="微软雅黑" panose="020B0503020204020204" pitchFamily="34" charset="-122"/>
              </a:rPr>
              <a:t>穿着</a:t>
            </a:r>
            <a:r>
              <a:rPr lang="zh-CN" altLang="en-US" sz="2000" dirty="0">
                <a:solidFill>
                  <a:srgbClr val="0070C0"/>
                </a:solidFill>
                <a:latin typeface="微软雅黑" panose="020B0503020204020204" pitchFamily="34" charset="-122"/>
                <a:ea typeface="微软雅黑" panose="020B0503020204020204" pitchFamily="34" charset="-122"/>
              </a:rPr>
              <a:t>工作服或罩衫等</a:t>
            </a:r>
            <a:r>
              <a:rPr lang="zh-CN" altLang="en-US" sz="2000" dirty="0">
                <a:solidFill>
                  <a:srgbClr val="FF0000"/>
                </a:solidFill>
                <a:latin typeface="微软雅黑" panose="020B0503020204020204" pitchFamily="34" charset="-122"/>
                <a:ea typeface="微软雅黑" panose="020B0503020204020204" pitchFamily="34" charset="-122"/>
              </a:rPr>
              <a:t>防护服</a:t>
            </a:r>
            <a:r>
              <a:rPr lang="zh-CN" altLang="en-US" sz="2000" dirty="0">
                <a:solidFill>
                  <a:srgbClr val="0070C0"/>
                </a:solidFill>
                <a:latin typeface="微软雅黑" panose="020B0503020204020204" pitchFamily="34" charset="-122"/>
                <a:ea typeface="微软雅黑" panose="020B0503020204020204" pitchFamily="34" charset="-122"/>
              </a:rPr>
              <a:t>。离开实验室时，</a:t>
            </a:r>
            <a:r>
              <a:rPr lang="zh-CN" altLang="en-US" sz="2000" dirty="0" smtClean="0">
                <a:solidFill>
                  <a:srgbClr val="0070C0"/>
                </a:solidFill>
                <a:latin typeface="微软雅黑" panose="020B0503020204020204" pitchFamily="34" charset="-122"/>
                <a:ea typeface="微软雅黑" panose="020B0503020204020204" pitchFamily="34" charset="-122"/>
              </a:rPr>
              <a:t>防护</a:t>
            </a:r>
            <a:r>
              <a:rPr lang="zh-CN" altLang="en-US" sz="2000" dirty="0">
                <a:solidFill>
                  <a:srgbClr val="0070C0"/>
                </a:solidFill>
                <a:latin typeface="微软雅黑" panose="020B0503020204020204" pitchFamily="34" charset="-122"/>
                <a:ea typeface="微软雅黑" panose="020B0503020204020204" pitchFamily="34" charset="-122"/>
              </a:rPr>
              <a:t>服必须脱下并留在实验室内。用过的工作服应先消毒，</a:t>
            </a:r>
            <a:r>
              <a:rPr lang="zh-CN" altLang="en-US" sz="2000" dirty="0" smtClean="0">
                <a:solidFill>
                  <a:srgbClr val="0070C0"/>
                </a:solidFill>
                <a:latin typeface="微软雅黑" panose="020B0503020204020204" pitchFamily="34" charset="-122"/>
                <a:ea typeface="微软雅黑" panose="020B0503020204020204" pitchFamily="34" charset="-122"/>
              </a:rPr>
              <a:t>然后统一</a:t>
            </a:r>
            <a:r>
              <a:rPr lang="zh-CN" altLang="en-US" sz="2000" dirty="0">
                <a:solidFill>
                  <a:srgbClr val="0070C0"/>
                </a:solidFill>
                <a:latin typeface="微软雅黑" panose="020B0503020204020204" pitchFamily="34" charset="-122"/>
                <a:ea typeface="微软雅黑" panose="020B0503020204020204" pitchFamily="34" charset="-122"/>
              </a:rPr>
              <a:t>洗涤或丢弃。</a:t>
            </a:r>
          </a:p>
          <a:p>
            <a:pPr marL="285750" indent="-285750">
              <a:lnSpc>
                <a:spcPct val="120000"/>
              </a:lnSpc>
              <a:spcBef>
                <a:spcPts val="18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当手可能接触感染材料、污染的表面或设备时应</a:t>
            </a:r>
            <a:r>
              <a:rPr lang="zh-CN" altLang="en-US" sz="2000" dirty="0">
                <a:solidFill>
                  <a:srgbClr val="FF0000"/>
                </a:solidFill>
                <a:latin typeface="微软雅黑" panose="020B0503020204020204" pitchFamily="34" charset="-122"/>
                <a:ea typeface="微软雅黑" panose="020B0503020204020204" pitchFamily="34" charset="-122"/>
              </a:rPr>
              <a:t>戴手套</a:t>
            </a:r>
            <a:r>
              <a:rPr lang="zh-CN" altLang="en-US" sz="2000" dirty="0">
                <a:solidFill>
                  <a:srgbClr val="0070C0"/>
                </a:solidFill>
                <a:latin typeface="微软雅黑" panose="020B0503020204020204" pitchFamily="34" charset="-122"/>
                <a:ea typeface="微软雅黑" panose="020B0503020204020204" pitchFamily="34" charset="-122"/>
              </a:rPr>
              <a:t>。如</a:t>
            </a:r>
            <a:r>
              <a:rPr lang="zh-CN" altLang="en-US" sz="2000" dirty="0" smtClean="0">
                <a:solidFill>
                  <a:srgbClr val="0070C0"/>
                </a:solidFill>
                <a:latin typeface="微软雅黑" panose="020B0503020204020204" pitchFamily="34" charset="-122"/>
                <a:ea typeface="微软雅黑" panose="020B0503020204020204" pitchFamily="34" charset="-122"/>
              </a:rPr>
              <a:t>可能</a:t>
            </a:r>
            <a:r>
              <a:rPr lang="zh-CN" altLang="en-US" sz="2000" dirty="0">
                <a:solidFill>
                  <a:srgbClr val="0070C0"/>
                </a:solidFill>
                <a:latin typeface="微软雅黑" panose="020B0503020204020204" pitchFamily="34" charset="-122"/>
                <a:ea typeface="微软雅黑" panose="020B0503020204020204" pitchFamily="34" charset="-122"/>
              </a:rPr>
              <a:t>发生感染性材料的</a:t>
            </a:r>
            <a:r>
              <a:rPr lang="zh-CN" altLang="en-US" sz="2000" dirty="0" smtClean="0">
                <a:solidFill>
                  <a:srgbClr val="0070C0"/>
                </a:solidFill>
                <a:latin typeface="微软雅黑" panose="020B0503020204020204" pitchFamily="34" charset="-122"/>
                <a:ea typeface="微软雅黑" panose="020B0503020204020204" pitchFamily="34" charset="-122"/>
              </a:rPr>
              <a:t>溢出或溅出，宜戴两副</a:t>
            </a:r>
            <a:r>
              <a:rPr lang="zh-CN" altLang="en-US" sz="2000" dirty="0">
                <a:solidFill>
                  <a:srgbClr val="0070C0"/>
                </a:solidFill>
                <a:latin typeface="微软雅黑" panose="020B0503020204020204" pitchFamily="34" charset="-122"/>
                <a:ea typeface="微软雅黑" panose="020B0503020204020204" pitchFamily="34" charset="-122"/>
              </a:rPr>
              <a:t>手套。不得戴</a:t>
            </a:r>
            <a:r>
              <a:rPr lang="zh-CN" altLang="en-US" sz="2000" dirty="0" smtClean="0">
                <a:solidFill>
                  <a:srgbClr val="0070C0"/>
                </a:solidFill>
                <a:latin typeface="微软雅黑" panose="020B0503020204020204" pitchFamily="34" charset="-122"/>
                <a:ea typeface="微软雅黑" panose="020B0503020204020204" pitchFamily="34" charset="-122"/>
              </a:rPr>
              <a:t>着手套</a:t>
            </a:r>
            <a:r>
              <a:rPr lang="zh-CN" altLang="en-US" sz="2000" dirty="0">
                <a:solidFill>
                  <a:srgbClr val="0070C0"/>
                </a:solidFill>
                <a:latin typeface="微软雅黑" panose="020B0503020204020204" pitchFamily="34" charset="-122"/>
                <a:ea typeface="微软雅黑" panose="020B0503020204020204" pitchFamily="34" charset="-122"/>
              </a:rPr>
              <a:t>离开实验室。</a:t>
            </a:r>
            <a:r>
              <a:rPr lang="zh-CN" altLang="en-US" sz="2000" dirty="0" smtClean="0">
                <a:solidFill>
                  <a:srgbClr val="0070C0"/>
                </a:solidFill>
                <a:latin typeface="微软雅黑" panose="020B0503020204020204" pitchFamily="34" charset="-122"/>
                <a:ea typeface="微软雅黑" panose="020B0503020204020204" pitchFamily="34" charset="-122"/>
              </a:rPr>
              <a:t>工作结束</a:t>
            </a:r>
            <a:r>
              <a:rPr lang="zh-CN" altLang="en-US" sz="2000" dirty="0">
                <a:solidFill>
                  <a:srgbClr val="0070C0"/>
                </a:solidFill>
                <a:latin typeface="微软雅黑" panose="020B0503020204020204" pitchFamily="34" charset="-122"/>
                <a:ea typeface="微软雅黑" panose="020B0503020204020204" pitchFamily="34" charset="-122"/>
              </a:rPr>
              <a:t>后方可脱去手套</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2659207"/>
            <a:ext cx="2552675" cy="310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t>38</a:t>
            </a:fld>
            <a:endParaRPr lang="zh-CN" altLang="en-US"/>
          </a:p>
        </p:txBody>
      </p:sp>
      <p:sp>
        <p:nvSpPr>
          <p:cNvPr id="10"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07029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79512" y="1700808"/>
            <a:ext cx="5211683" cy="553998"/>
          </a:xfrm>
          <a:prstGeom prst="rect">
            <a:avLst/>
          </a:prstGeom>
        </p:spPr>
        <p:txBody>
          <a:bodyPr wrap="none">
            <a:spAutoFit/>
          </a:bodyPr>
          <a:lstStyle/>
          <a:p>
            <a:r>
              <a:rPr lang="zh-CN" altLang="en-US" sz="3000" b="1" dirty="0">
                <a:latin typeface="黑体" pitchFamily="49" charset="-122"/>
                <a:ea typeface="黑体" pitchFamily="49" charset="-122"/>
              </a:rPr>
              <a:t>个体防护的配备</a:t>
            </a:r>
            <a:r>
              <a:rPr lang="zh-CN" altLang="en-US" sz="3000" b="1" dirty="0" smtClean="0">
                <a:latin typeface="黑体" pitchFamily="49" charset="-122"/>
                <a:ea typeface="黑体" pitchFamily="49" charset="-122"/>
              </a:rPr>
              <a:t>原则</a:t>
            </a:r>
            <a:r>
              <a:rPr lang="zh-CN" altLang="en-US" sz="3000" b="1" dirty="0" smtClean="0">
                <a:solidFill>
                  <a:srgbClr val="C00000"/>
                </a:solidFill>
                <a:latin typeface="黑体" pitchFamily="49" charset="-122"/>
                <a:ea typeface="黑体" pitchFamily="49" charset="-122"/>
              </a:rPr>
              <a:t>（</a:t>
            </a:r>
            <a:r>
              <a:rPr lang="en-US" altLang="zh-CN" sz="3000" b="1" dirty="0" smtClean="0">
                <a:solidFill>
                  <a:srgbClr val="C00000"/>
                </a:solidFill>
                <a:latin typeface="黑体" pitchFamily="49" charset="-122"/>
                <a:ea typeface="黑体" pitchFamily="49" charset="-122"/>
              </a:rPr>
              <a:t>BSL-2)</a:t>
            </a:r>
            <a:endParaRPr lang="zh-CN" altLang="en-US" sz="3000" b="1" dirty="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395536" y="2504293"/>
            <a:ext cx="5112568" cy="2616101"/>
          </a:xfrm>
          <a:prstGeom prst="rect">
            <a:avLst/>
          </a:prstGeom>
        </p:spPr>
        <p:txBody>
          <a:bodyPr wrap="square">
            <a:spAutoFit/>
          </a:bodyPr>
          <a:lstStyle/>
          <a:p>
            <a:pPr marL="285750" indent="-285750">
              <a:lnSpc>
                <a:spcPct val="11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一次性</a:t>
            </a:r>
            <a:r>
              <a:rPr lang="zh-CN" altLang="en-US" sz="2000" dirty="0">
                <a:solidFill>
                  <a:srgbClr val="0070C0"/>
                </a:solidFill>
                <a:latin typeface="微软雅黑" panose="020B0503020204020204" pitchFamily="34" charset="-122"/>
                <a:ea typeface="微软雅黑" panose="020B0503020204020204" pitchFamily="34" charset="-122"/>
              </a:rPr>
              <a:t>手套不得清洗和再次使用。用过的手套应先消毒，</a:t>
            </a:r>
            <a:r>
              <a:rPr lang="zh-CN" altLang="en-US" sz="2000" dirty="0" smtClean="0">
                <a:solidFill>
                  <a:srgbClr val="0070C0"/>
                </a:solidFill>
                <a:latin typeface="微软雅黑" panose="020B0503020204020204" pitchFamily="34" charset="-122"/>
                <a:ea typeface="微软雅黑" panose="020B0503020204020204" pitchFamily="34" charset="-122"/>
              </a:rPr>
              <a:t>然后按感染性废物处置。</a:t>
            </a:r>
            <a:endParaRPr lang="zh-CN" altLang="en-US" sz="2000" dirty="0">
              <a:solidFill>
                <a:srgbClr val="0070C0"/>
              </a:solidFill>
              <a:latin typeface="微软雅黑" panose="020B0503020204020204" pitchFamily="34" charset="-122"/>
              <a:ea typeface="微软雅黑" panose="020B0503020204020204" pitchFamily="34" charset="-122"/>
            </a:endParaRPr>
          </a:p>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当微生物的操作</a:t>
            </a:r>
            <a:r>
              <a:rPr lang="zh-CN" altLang="en-US" sz="2000" dirty="0" smtClean="0">
                <a:solidFill>
                  <a:srgbClr val="0070C0"/>
                </a:solidFill>
                <a:latin typeface="微软雅黑" panose="020B0503020204020204" pitchFamily="34" charset="-122"/>
                <a:ea typeface="微软雅黑" panose="020B0503020204020204" pitchFamily="34" charset="-122"/>
              </a:rPr>
              <a:t>不能</a:t>
            </a:r>
            <a:r>
              <a:rPr lang="zh-CN" altLang="en-US" sz="2000" dirty="0">
                <a:solidFill>
                  <a:srgbClr val="0070C0"/>
                </a:solidFill>
                <a:latin typeface="微软雅黑" panose="020B0503020204020204" pitchFamily="34" charset="-122"/>
                <a:ea typeface="微软雅黑" panose="020B0503020204020204" pitchFamily="34" charset="-122"/>
              </a:rPr>
              <a:t>在生物安全柜内进行，而必须采取外部操作时，为防止感染性材料溅出或雾化危害，必须使用面部保护装置（护目镜、面罩、个体呼吸保护用品或</a:t>
            </a:r>
            <a:r>
              <a:rPr lang="zh-CN" altLang="en-US" sz="2000" dirty="0" smtClean="0">
                <a:solidFill>
                  <a:srgbClr val="0070C0"/>
                </a:solidFill>
                <a:latin typeface="微软雅黑" panose="020B0503020204020204" pitchFamily="34" charset="-122"/>
                <a:ea typeface="微软雅黑" panose="020B0503020204020204" pitchFamily="34" charset="-122"/>
              </a:rPr>
              <a:t>其它防</a:t>
            </a:r>
            <a:r>
              <a:rPr lang="zh-CN" altLang="en-US" sz="2000" dirty="0">
                <a:solidFill>
                  <a:srgbClr val="0070C0"/>
                </a:solidFill>
                <a:latin typeface="微软雅黑" panose="020B0503020204020204" pitchFamily="34" charset="-122"/>
                <a:ea typeface="微软雅黑" panose="020B0503020204020204" pitchFamily="34" charset="-122"/>
              </a:rPr>
              <a:t>溅出保护设备）</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pic>
        <p:nvPicPr>
          <p:cNvPr id="11" name="Picture 9" descr="4B_up 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8804" y="4656356"/>
            <a:ext cx="1122451" cy="11943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7B_col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9197" y="4626251"/>
            <a:ext cx="1647001" cy="118012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1"/>
          <p:cNvSpPr>
            <a:spLocks noChangeArrowheads="1"/>
          </p:cNvSpPr>
          <p:nvPr/>
        </p:nvSpPr>
        <p:spPr bwMode="auto">
          <a:xfrm>
            <a:off x="6885645" y="6021868"/>
            <a:ext cx="15121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a:solidFill>
                  <a:srgbClr val="000000"/>
                </a:solidFill>
                <a:latin typeface="Times New Roman" panose="02020603050405020304" pitchFamily="18" charset="0"/>
                <a:ea typeface="黑体" panose="02010609060101010101" pitchFamily="49" charset="-122"/>
              </a:rPr>
              <a:t> 一次性面罩</a:t>
            </a:r>
            <a:r>
              <a:rPr lang="zh-CN" altLang="en-US" sz="1100" dirty="0">
                <a:latin typeface="Times New Roman" panose="02020603050405020304" pitchFamily="18" charset="0"/>
              </a:rPr>
              <a:t> </a:t>
            </a:r>
          </a:p>
        </p:txBody>
      </p:sp>
      <p:pic>
        <p:nvPicPr>
          <p:cNvPr id="15" name="Picture 1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70347" y="5583978"/>
            <a:ext cx="1653051" cy="91537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1218" y="5593506"/>
            <a:ext cx="1941984" cy="101145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8"/>
          <p:cNvSpPr>
            <a:spLocks noChangeArrowheads="1"/>
          </p:cNvSpPr>
          <p:nvPr/>
        </p:nvSpPr>
        <p:spPr bwMode="auto">
          <a:xfrm>
            <a:off x="509550" y="6159445"/>
            <a:ext cx="11331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2000" b="1" dirty="0" smtClean="0">
                <a:solidFill>
                  <a:srgbClr val="FF0066"/>
                </a:solidFill>
                <a:latin typeface="宋体" panose="02010600030101010101" pitchFamily="2" charset="-122"/>
                <a:ea typeface="宋体" panose="02010600030101010101" pitchFamily="2" charset="-122"/>
                <a:cs typeface="Arial" panose="020B0604020202020204" pitchFamily="34" charset="0"/>
              </a:rPr>
              <a:t>安全</a:t>
            </a:r>
            <a:r>
              <a:rPr lang="zh-CN" altLang="en-US" sz="2000" b="1" dirty="0">
                <a:solidFill>
                  <a:srgbClr val="FF0066"/>
                </a:solidFill>
                <a:latin typeface="宋体" panose="02010600030101010101" pitchFamily="2" charset="-122"/>
                <a:ea typeface="宋体" panose="02010600030101010101" pitchFamily="2" charset="-122"/>
                <a:cs typeface="Arial" panose="020B0604020202020204" pitchFamily="34" charset="0"/>
              </a:rPr>
              <a:t>镜</a:t>
            </a:r>
          </a:p>
        </p:txBody>
      </p:sp>
      <p:sp>
        <p:nvSpPr>
          <p:cNvPr id="18" name="Rectangle 19"/>
          <p:cNvSpPr>
            <a:spLocks noChangeArrowheads="1"/>
          </p:cNvSpPr>
          <p:nvPr/>
        </p:nvSpPr>
        <p:spPr bwMode="auto">
          <a:xfrm>
            <a:off x="3504205" y="6159445"/>
            <a:ext cx="10846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2000" b="1" dirty="0" smtClean="0">
                <a:solidFill>
                  <a:srgbClr val="FF0066"/>
                </a:solidFill>
                <a:latin typeface="宋体" panose="02010600030101010101" pitchFamily="2" charset="-122"/>
                <a:ea typeface="宋体" panose="02010600030101010101" pitchFamily="2" charset="-122"/>
                <a:cs typeface="Arial" panose="020B0604020202020204" pitchFamily="34" charset="0"/>
              </a:rPr>
              <a:t>护目镜</a:t>
            </a:r>
            <a:endParaRPr lang="zh-CN" altLang="en-US" sz="2000" b="1" dirty="0">
              <a:solidFill>
                <a:srgbClr val="FF0066"/>
              </a:solidFill>
              <a:latin typeface="宋体" panose="02010600030101010101" pitchFamily="2" charset="-122"/>
              <a:ea typeface="宋体" panose="02010600030101010101" pitchFamily="2" charset="-122"/>
              <a:cs typeface="Arial" panose="020B0604020202020204" pitchFamily="34" charset="0"/>
            </a:endParaRPr>
          </a:p>
        </p:txBody>
      </p:sp>
      <p:pic>
        <p:nvPicPr>
          <p:cNvPr id="20" name="Picture 5" descr="7A_colo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0352" y="2084967"/>
            <a:ext cx="1314922" cy="136054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3A_color"/>
          <p:cNvPicPr>
            <a:picLocks noChangeAspect="1" noChangeArrowheads="1"/>
          </p:cNvPicPr>
          <p:nvPr/>
        </p:nvPicPr>
        <p:blipFill>
          <a:blip r:embed="rId9">
            <a:extLst>
              <a:ext uri="{28A0092B-C50C-407E-A947-70E740481C1C}">
                <a14:useLocalDpi xmlns:a14="http://schemas.microsoft.com/office/drawing/2010/main" val="0"/>
              </a:ext>
            </a:extLst>
          </a:blip>
          <a:srcRect r="-1549"/>
          <a:stretch>
            <a:fillRect/>
          </a:stretch>
        </p:blipFill>
        <p:spPr bwMode="auto">
          <a:xfrm>
            <a:off x="6108804" y="2093368"/>
            <a:ext cx="1343516" cy="134820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236874" y="3516671"/>
            <a:ext cx="2800767" cy="359778"/>
          </a:xfrm>
          <a:prstGeom prst="rect">
            <a:avLst/>
          </a:prstGeom>
        </p:spPr>
        <p:txBody>
          <a:bodyPr wrap="none">
            <a:spAutoFit/>
          </a:bodyPr>
          <a:lstStyle/>
          <a:p>
            <a:pPr>
              <a:lnSpc>
                <a:spcPct val="110000"/>
              </a:lnSpc>
              <a:spcBef>
                <a:spcPts val="1200"/>
              </a:spcBef>
            </a:pPr>
            <a:r>
              <a:rPr lang="zh-CN" altLang="en-US" dirty="0">
                <a:latin typeface="宋体" panose="02010600030101010101" pitchFamily="2" charset="-122"/>
                <a:ea typeface="黑体" panose="02010609060101010101" pitchFamily="49" charset="-122"/>
                <a:cs typeface="Arial" panose="020B0604020202020204" pitchFamily="34" charset="0"/>
              </a:rPr>
              <a:t>防护镜的佩戴和卸除方法</a:t>
            </a:r>
            <a:r>
              <a:rPr lang="en-US" altLang="zh-CN" sz="1200" dirty="0">
                <a:solidFill>
                  <a:srgbClr val="FF0066"/>
                </a:solidFill>
                <a:latin typeface="宋体" panose="02010600030101010101" pitchFamily="2" charset="-122"/>
                <a:ea typeface="黑体" panose="02010609060101010101" pitchFamily="49" charset="-122"/>
                <a:cs typeface="Arial" panose="020B0604020202020204" pitchFamily="34" charset="0"/>
              </a:rPr>
              <a:t> </a:t>
            </a:r>
            <a:endParaRPr lang="zh-CN" altLang="en-US" sz="1200" dirty="0">
              <a:solidFill>
                <a:srgbClr val="FF0066"/>
              </a:solidFill>
              <a:latin typeface="宋体" panose="02010600030101010101" pitchFamily="2" charset="-122"/>
              <a:ea typeface="黑体" panose="02010609060101010101" pitchFamily="49" charset="-122"/>
              <a:cs typeface="Arial" panose="020B0604020202020204" pitchFamily="34"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39</a:t>
            </a:fld>
            <a:endParaRPr lang="zh-CN" altLang="en-US"/>
          </a:p>
        </p:txBody>
      </p:sp>
      <p:sp>
        <p:nvSpPr>
          <p:cNvPr id="19"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2093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49A40053-5F66-43E5-B9FC-E338940C19AD}" type="slidenum">
              <a:rPr lang="en-US" altLang="zh-CN"/>
              <a:pPr/>
              <a:t>4</a:t>
            </a:fld>
            <a:endParaRPr lang="en-US" altLang="zh-CN"/>
          </a:p>
        </p:txBody>
      </p:sp>
      <p:pic>
        <p:nvPicPr>
          <p:cNvPr id="48436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44824"/>
            <a:ext cx="4824412" cy="388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436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5247" y="1971185"/>
            <a:ext cx="4059628" cy="2938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4362" name="Line 10"/>
          <p:cNvSpPr>
            <a:spLocks noChangeShapeType="1"/>
          </p:cNvSpPr>
          <p:nvPr/>
        </p:nvSpPr>
        <p:spPr bwMode="auto">
          <a:xfrm>
            <a:off x="6553200" y="2782015"/>
            <a:ext cx="1862314"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4363" name="Line 11"/>
          <p:cNvSpPr>
            <a:spLocks noChangeShapeType="1"/>
          </p:cNvSpPr>
          <p:nvPr/>
        </p:nvSpPr>
        <p:spPr bwMode="auto">
          <a:xfrm>
            <a:off x="6235339" y="3502095"/>
            <a:ext cx="1862313"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descr="C:\Users\john\Desktop\02f58PICYmX_10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6" name="Picture 4" descr="npo00001b">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9226" y="5157192"/>
            <a:ext cx="1615649" cy="1444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TextBox 64"/>
          <p:cNvSpPr txBox="1"/>
          <p:nvPr/>
        </p:nvSpPr>
        <p:spPr>
          <a:xfrm>
            <a:off x="1840853" y="332656"/>
            <a:ext cx="543994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实验室生物安全事件</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856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95536" y="2420888"/>
            <a:ext cx="4824536" cy="4278094"/>
          </a:xfrm>
          <a:prstGeom prst="rect">
            <a:avLst/>
          </a:prstGeom>
        </p:spPr>
        <p:txBody>
          <a:bodyPr wrap="square">
            <a:spAutoFit/>
          </a:bodyPr>
          <a:lstStyle/>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在进行感染性组织培养、有可能产生感染性气溶胶的操作时，必须</a:t>
            </a:r>
            <a:r>
              <a:rPr lang="zh-CN" altLang="en-US" sz="2000" dirty="0">
                <a:solidFill>
                  <a:srgbClr val="C00000"/>
                </a:solidFill>
                <a:latin typeface="微软雅黑" panose="020B0503020204020204" pitchFamily="34" charset="-122"/>
                <a:ea typeface="微软雅黑" panose="020B0503020204020204" pitchFamily="34" charset="-122"/>
              </a:rPr>
              <a:t>使用个体防护设备</a:t>
            </a:r>
            <a:r>
              <a:rPr lang="zh-CN" altLang="en-US" sz="2000" dirty="0">
                <a:solidFill>
                  <a:srgbClr val="0070C0"/>
                </a:solidFill>
                <a:latin typeface="微软雅黑" panose="020B0503020204020204" pitchFamily="34" charset="-122"/>
                <a:ea typeface="微软雅黑" panose="020B0503020204020204" pitchFamily="34" charset="-122"/>
              </a:rPr>
              <a:t>。</a:t>
            </a:r>
          </a:p>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当不能安全有效地将气溶胶限定在一定范围内时，应</a:t>
            </a:r>
            <a:r>
              <a:rPr lang="zh-CN" altLang="en-US" sz="2000" dirty="0">
                <a:solidFill>
                  <a:srgbClr val="C00000"/>
                </a:solidFill>
                <a:latin typeface="微软雅黑" panose="020B0503020204020204" pitchFamily="34" charset="-122"/>
                <a:ea typeface="微软雅黑" panose="020B0503020204020204" pitchFamily="34" charset="-122"/>
              </a:rPr>
              <a:t>使用呼吸保护装置</a:t>
            </a:r>
            <a:r>
              <a:rPr lang="zh-CN" altLang="en-US" sz="2000" dirty="0">
                <a:solidFill>
                  <a:srgbClr val="0070C0"/>
                </a:solidFill>
                <a:latin typeface="微软雅黑" panose="020B0503020204020204" pitchFamily="34" charset="-122"/>
                <a:ea typeface="微软雅黑" panose="020B0503020204020204" pitchFamily="34" charset="-122"/>
              </a:rPr>
              <a:t>。</a:t>
            </a:r>
            <a:endParaRPr lang="en-US" altLang="zh-CN" sz="2000" dirty="0">
              <a:solidFill>
                <a:srgbClr val="0070C0"/>
              </a:solidFill>
              <a:latin typeface="微软雅黑" panose="020B0503020204020204" pitchFamily="34" charset="-122"/>
              <a:ea typeface="微软雅黑" panose="020B0503020204020204" pitchFamily="34" charset="-122"/>
            </a:endParaRPr>
          </a:p>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工作人员在进入实验室工作区前，应在专用的更衣室（或缓冲间）穿着</a:t>
            </a:r>
            <a:r>
              <a:rPr lang="zh-CN" altLang="en-US" sz="2000" dirty="0">
                <a:solidFill>
                  <a:srgbClr val="C00000"/>
                </a:solidFill>
                <a:latin typeface="微软雅黑" panose="020B0503020204020204" pitchFamily="34" charset="-122"/>
                <a:ea typeface="微软雅黑" panose="020B0503020204020204" pitchFamily="34" charset="-122"/>
              </a:rPr>
              <a:t>背开式工作服或其他防护服</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marL="285750" indent="-285750">
              <a:lnSpc>
                <a:spcPct val="11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工作</a:t>
            </a:r>
            <a:r>
              <a:rPr lang="zh-CN" altLang="en-US" sz="2000" dirty="0">
                <a:solidFill>
                  <a:srgbClr val="0070C0"/>
                </a:solidFill>
                <a:latin typeface="微软雅黑" panose="020B0503020204020204" pitchFamily="34" charset="-122"/>
                <a:ea typeface="微软雅黑" panose="020B0503020204020204" pitchFamily="34" charset="-122"/>
              </a:rPr>
              <a:t>完毕必须脱下工作服，</a:t>
            </a:r>
            <a:r>
              <a:rPr lang="zh-CN" altLang="en-US" sz="2000" dirty="0">
                <a:solidFill>
                  <a:srgbClr val="C00000"/>
                </a:solidFill>
                <a:latin typeface="微软雅黑" panose="020B0503020204020204" pitchFamily="34" charset="-122"/>
                <a:ea typeface="微软雅黑" panose="020B0503020204020204" pitchFamily="34" charset="-122"/>
              </a:rPr>
              <a:t>不得穿工作服离开实验室</a:t>
            </a:r>
            <a:r>
              <a:rPr lang="zh-CN" altLang="en-US" sz="2000" dirty="0">
                <a:solidFill>
                  <a:srgbClr val="0070C0"/>
                </a:solidFill>
                <a:latin typeface="微软雅黑" panose="020B0503020204020204" pitchFamily="34" charset="-122"/>
                <a:ea typeface="微软雅黑" panose="020B0503020204020204" pitchFamily="34" charset="-122"/>
              </a:rPr>
              <a:t>。可再次使用的工作服必须先消毒后清洗</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3738" y="4215067"/>
            <a:ext cx="3710261" cy="1977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1839319"/>
            <a:ext cx="2200275"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179512" y="1700808"/>
            <a:ext cx="5211683" cy="553998"/>
          </a:xfrm>
          <a:prstGeom prst="rect">
            <a:avLst/>
          </a:prstGeom>
        </p:spPr>
        <p:txBody>
          <a:bodyPr wrap="none">
            <a:spAutoFit/>
          </a:bodyPr>
          <a:lstStyle/>
          <a:p>
            <a:r>
              <a:rPr lang="zh-CN" altLang="en-US" sz="3000" b="1" dirty="0">
                <a:latin typeface="黑体" pitchFamily="49" charset="-122"/>
                <a:ea typeface="黑体" pitchFamily="49" charset="-122"/>
              </a:rPr>
              <a:t>个体防护的配备</a:t>
            </a:r>
            <a:r>
              <a:rPr lang="zh-CN" altLang="en-US" sz="3000" b="1" dirty="0" smtClean="0">
                <a:latin typeface="黑体" pitchFamily="49" charset="-122"/>
                <a:ea typeface="黑体" pitchFamily="49" charset="-122"/>
              </a:rPr>
              <a:t>原则</a:t>
            </a:r>
            <a:r>
              <a:rPr lang="zh-CN" altLang="en-US" sz="3000" b="1" dirty="0" smtClean="0">
                <a:solidFill>
                  <a:srgbClr val="C00000"/>
                </a:solidFill>
                <a:latin typeface="黑体" pitchFamily="49" charset="-122"/>
                <a:ea typeface="黑体" pitchFamily="49" charset="-122"/>
              </a:rPr>
              <a:t>（</a:t>
            </a:r>
            <a:r>
              <a:rPr lang="en-US" altLang="zh-CN" sz="3000" b="1" dirty="0" smtClean="0">
                <a:solidFill>
                  <a:srgbClr val="C00000"/>
                </a:solidFill>
                <a:latin typeface="黑体" pitchFamily="49" charset="-122"/>
                <a:ea typeface="黑体" pitchFamily="49" charset="-122"/>
              </a:rPr>
              <a:t>BSL-3)</a:t>
            </a:r>
            <a:endParaRPr lang="zh-CN" altLang="en-US" sz="3000" b="1" dirty="0">
              <a:solidFill>
                <a:srgbClr val="C00000"/>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40</a:t>
            </a:fld>
            <a:endParaRPr lang="zh-CN" altLang="en-US"/>
          </a:p>
        </p:txBody>
      </p:sp>
      <p:sp>
        <p:nvSpPr>
          <p:cNvPr id="13"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11619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1307" y="1564807"/>
            <a:ext cx="2641022" cy="2296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35135" y="2420888"/>
            <a:ext cx="5577025" cy="3915944"/>
          </a:xfrm>
          <a:prstGeom prst="rect">
            <a:avLst/>
          </a:prstGeom>
        </p:spPr>
        <p:txBody>
          <a:bodyPr wrap="square">
            <a:spAutoFit/>
          </a:bodyPr>
          <a:lstStyle/>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工作时必须</a:t>
            </a:r>
            <a:r>
              <a:rPr lang="zh-CN" altLang="en-US" sz="2000" dirty="0">
                <a:solidFill>
                  <a:srgbClr val="C00000"/>
                </a:solidFill>
                <a:latin typeface="微软雅黑" panose="020B0503020204020204" pitchFamily="34" charset="-122"/>
                <a:ea typeface="微软雅黑" panose="020B0503020204020204" pitchFamily="34" charset="-122"/>
              </a:rPr>
              <a:t>戴手套</a:t>
            </a:r>
            <a:r>
              <a:rPr lang="zh-CN" altLang="en-US" sz="2000" dirty="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两副为宜</a:t>
            </a:r>
            <a:r>
              <a:rPr lang="zh-CN" altLang="en-US" sz="2000" dirty="0">
                <a:solidFill>
                  <a:srgbClr val="0070C0"/>
                </a:solidFill>
                <a:latin typeface="微软雅黑" panose="020B0503020204020204" pitchFamily="34" charset="-122"/>
                <a:ea typeface="微软雅黑" panose="020B0503020204020204" pitchFamily="34" charset="-122"/>
              </a:rPr>
              <a:t>）。一次性手套必须先消毒后丢弃。</a:t>
            </a:r>
          </a:p>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在实验室中必须</a:t>
            </a:r>
            <a:r>
              <a:rPr lang="zh-CN" altLang="en-US" sz="2000" dirty="0">
                <a:solidFill>
                  <a:srgbClr val="C00000"/>
                </a:solidFill>
                <a:latin typeface="微软雅黑" panose="020B0503020204020204" pitchFamily="34" charset="-122"/>
                <a:ea typeface="微软雅黑" panose="020B0503020204020204" pitchFamily="34" charset="-122"/>
              </a:rPr>
              <a:t>配备有效的消毒剂、眼部清洗剂或生理盐水</a:t>
            </a:r>
            <a:r>
              <a:rPr lang="zh-CN" altLang="en-US" sz="2000" dirty="0">
                <a:solidFill>
                  <a:srgbClr val="0070C0"/>
                </a:solidFill>
                <a:latin typeface="微软雅黑" panose="020B0503020204020204" pitchFamily="34" charset="-122"/>
                <a:ea typeface="微软雅黑" panose="020B0503020204020204" pitchFamily="34" charset="-122"/>
              </a:rPr>
              <a:t>，且易于取用</a:t>
            </a:r>
            <a:r>
              <a:rPr lang="zh-CN" altLang="en-US" sz="2000" dirty="0" smtClean="0">
                <a:solidFill>
                  <a:srgbClr val="0070C0"/>
                </a:solidFill>
                <a:latin typeface="微软雅黑" panose="020B0503020204020204" pitchFamily="34" charset="-122"/>
                <a:ea typeface="微软雅黑" panose="020B0503020204020204" pitchFamily="34" charset="-122"/>
              </a:rPr>
              <a:t>。可配备</a:t>
            </a:r>
            <a:r>
              <a:rPr lang="zh-CN" altLang="en-US" sz="2000" dirty="0">
                <a:solidFill>
                  <a:srgbClr val="0070C0"/>
                </a:solidFill>
                <a:latin typeface="微软雅黑" panose="020B0503020204020204" pitchFamily="34" charset="-122"/>
                <a:ea typeface="微软雅黑" panose="020B0503020204020204" pitchFamily="34" charset="-122"/>
              </a:rPr>
              <a:t>应急药品。</a:t>
            </a:r>
            <a:endParaRPr lang="en-US" altLang="zh-CN" sz="2000" dirty="0">
              <a:solidFill>
                <a:srgbClr val="0070C0"/>
              </a:solidFill>
              <a:latin typeface="微软雅黑" panose="020B0503020204020204" pitchFamily="34" charset="-122"/>
              <a:ea typeface="微软雅黑" panose="020B0503020204020204" pitchFamily="34" charset="-122"/>
            </a:endParaRPr>
          </a:p>
          <a:p>
            <a:pPr marL="285750" indent="-285750">
              <a:lnSpc>
                <a:spcPct val="110000"/>
              </a:lnSpc>
              <a:spcBef>
                <a:spcPts val="1200"/>
              </a:spcBef>
              <a:buFont typeface="Wingdings" panose="05000000000000000000" pitchFamily="2" charset="2"/>
              <a:buChar char="p"/>
            </a:pPr>
            <a:r>
              <a:rPr lang="zh-CN" altLang="en-US" sz="2000" dirty="0">
                <a:solidFill>
                  <a:srgbClr val="0070C0"/>
                </a:solidFill>
                <a:latin typeface="微软雅黑" panose="020B0503020204020204" pitchFamily="34" charset="-122"/>
                <a:ea typeface="微软雅黑" panose="020B0503020204020204" pitchFamily="34" charset="-122"/>
              </a:rPr>
              <a:t>在使用传染性物质或已被污染的仪器时，需</a:t>
            </a:r>
            <a:r>
              <a:rPr lang="zh-CN" altLang="en-US" sz="2000" dirty="0">
                <a:solidFill>
                  <a:srgbClr val="C00000"/>
                </a:solidFill>
                <a:latin typeface="微软雅黑" panose="020B0503020204020204" pitchFamily="34" charset="-122"/>
                <a:ea typeface="微软雅黑" panose="020B0503020204020204" pitchFamily="34" charset="-122"/>
              </a:rPr>
              <a:t>戴手套</a:t>
            </a:r>
            <a:r>
              <a:rPr lang="zh-CN" altLang="en-US" sz="2000" dirty="0">
                <a:solidFill>
                  <a:srgbClr val="0070C0"/>
                </a:solidFill>
                <a:latin typeface="微软雅黑" panose="020B0503020204020204" pitchFamily="34" charset="-122"/>
                <a:ea typeface="微软雅黑" panose="020B0503020204020204" pitchFamily="34" charset="-122"/>
              </a:rPr>
              <a:t>。在使用电话、计算机等设备进行文书工作前，必须</a:t>
            </a:r>
            <a:r>
              <a:rPr lang="zh-CN" altLang="en-US" sz="2000" dirty="0">
                <a:solidFill>
                  <a:srgbClr val="C00000"/>
                </a:solidFill>
                <a:latin typeface="微软雅黑" panose="020B0503020204020204" pitchFamily="34" charset="-122"/>
                <a:ea typeface="微软雅黑" panose="020B0503020204020204" pitchFamily="34" charset="-122"/>
              </a:rPr>
              <a:t>脱掉手套</a:t>
            </a:r>
            <a:r>
              <a:rPr lang="zh-CN" altLang="en-US" sz="2000" dirty="0">
                <a:solidFill>
                  <a:srgbClr val="0070C0"/>
                </a:solidFill>
                <a:latin typeface="微软雅黑" panose="020B0503020204020204" pitchFamily="34" charset="-122"/>
                <a:ea typeface="微软雅黑" panose="020B0503020204020204" pitchFamily="34" charset="-122"/>
              </a:rPr>
              <a:t>。</a:t>
            </a:r>
          </a:p>
          <a:p>
            <a:pPr marL="285750" indent="-285750">
              <a:lnSpc>
                <a:spcPct val="110000"/>
              </a:lnSpc>
              <a:spcBef>
                <a:spcPts val="1200"/>
              </a:spcBef>
              <a:buFont typeface="Wingdings" panose="05000000000000000000" pitchFamily="2" charset="2"/>
              <a:buChar char="p"/>
            </a:pPr>
            <a:r>
              <a:rPr lang="zh-CN" altLang="en-US" sz="2000" dirty="0" smtClean="0">
                <a:solidFill>
                  <a:srgbClr val="0070C0"/>
                </a:solidFill>
                <a:latin typeface="微软雅黑" panose="020B0503020204020204" pitchFamily="34" charset="-122"/>
                <a:ea typeface="微软雅黑" panose="020B0503020204020204" pitchFamily="34" charset="-122"/>
              </a:rPr>
              <a:t>谨记：不</a:t>
            </a:r>
            <a:r>
              <a:rPr lang="zh-CN" altLang="en-US" sz="2000" dirty="0">
                <a:solidFill>
                  <a:srgbClr val="0070C0"/>
                </a:solidFill>
                <a:latin typeface="微软雅黑" panose="020B0503020204020204" pitchFamily="34" charset="-122"/>
                <a:ea typeface="微软雅黑" panose="020B0503020204020204" pitchFamily="34" charset="-122"/>
              </a:rPr>
              <a:t>能带着手套离开</a:t>
            </a:r>
            <a:r>
              <a:rPr lang="en-US" altLang="zh-CN" sz="2000" dirty="0">
                <a:solidFill>
                  <a:srgbClr val="0070C0"/>
                </a:solidFill>
                <a:latin typeface="微软雅黑" panose="020B0503020204020204" pitchFamily="34" charset="-122"/>
                <a:ea typeface="微软雅黑" panose="020B0503020204020204" pitchFamily="34" charset="-122"/>
              </a:rPr>
              <a:t>BSL-3</a:t>
            </a:r>
            <a:r>
              <a:rPr lang="zh-CN" altLang="en-US" sz="2000" dirty="0">
                <a:solidFill>
                  <a:srgbClr val="0070C0"/>
                </a:solidFill>
                <a:latin typeface="微软雅黑" panose="020B0503020204020204" pitchFamily="34" charset="-122"/>
                <a:ea typeface="微软雅黑" panose="020B0503020204020204" pitchFamily="34" charset="-122"/>
              </a:rPr>
              <a:t>实验室。</a:t>
            </a:r>
            <a:r>
              <a:rPr lang="zh-CN" altLang="en-US" sz="2000" dirty="0">
                <a:solidFill>
                  <a:srgbClr val="C00000"/>
                </a:solidFill>
                <a:latin typeface="微软雅黑" panose="020B0503020204020204" pitchFamily="34" charset="-122"/>
                <a:ea typeface="微软雅黑" panose="020B0503020204020204" pitchFamily="34" charset="-122"/>
              </a:rPr>
              <a:t>所有离开</a:t>
            </a:r>
            <a:r>
              <a:rPr lang="en-US" altLang="zh-CN" sz="2000" dirty="0">
                <a:solidFill>
                  <a:srgbClr val="C00000"/>
                </a:solidFill>
                <a:latin typeface="微软雅黑" panose="020B0503020204020204" pitchFamily="34" charset="-122"/>
                <a:ea typeface="微软雅黑" panose="020B0503020204020204" pitchFamily="34" charset="-122"/>
              </a:rPr>
              <a:t>BSL-3</a:t>
            </a:r>
            <a:r>
              <a:rPr lang="zh-CN" altLang="en-US" sz="2000" dirty="0">
                <a:solidFill>
                  <a:srgbClr val="C00000"/>
                </a:solidFill>
                <a:latin typeface="微软雅黑" panose="020B0503020204020204" pitchFamily="34" charset="-122"/>
                <a:ea typeface="微软雅黑" panose="020B0503020204020204" pitchFamily="34" charset="-122"/>
              </a:rPr>
              <a:t>实验室的物品必须正确消除污染</a:t>
            </a:r>
            <a:r>
              <a:rPr lang="zh-CN" altLang="en-US" sz="2000" dirty="0">
                <a:solidFill>
                  <a:srgbClr val="0070C0"/>
                </a:solidFill>
                <a:latin typeface="微软雅黑" panose="020B0503020204020204" pitchFamily="34" charset="-122"/>
                <a:ea typeface="微软雅黑" panose="020B0503020204020204" pitchFamily="34" charset="-122"/>
              </a:rPr>
              <a:t>，并放在干净的容器或袋子中。</a:t>
            </a:r>
          </a:p>
        </p:txBody>
      </p:sp>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1471" y="4221088"/>
            <a:ext cx="2454738"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179512" y="1700808"/>
            <a:ext cx="5211683" cy="553998"/>
          </a:xfrm>
          <a:prstGeom prst="rect">
            <a:avLst/>
          </a:prstGeom>
        </p:spPr>
        <p:txBody>
          <a:bodyPr wrap="none">
            <a:spAutoFit/>
          </a:bodyPr>
          <a:lstStyle/>
          <a:p>
            <a:r>
              <a:rPr lang="zh-CN" altLang="en-US" sz="3000" b="1" dirty="0">
                <a:latin typeface="黑体" pitchFamily="49" charset="-122"/>
                <a:ea typeface="黑体" pitchFamily="49" charset="-122"/>
              </a:rPr>
              <a:t>个体防护的配备</a:t>
            </a:r>
            <a:r>
              <a:rPr lang="zh-CN" altLang="en-US" sz="3000" b="1" dirty="0" smtClean="0">
                <a:latin typeface="黑体" pitchFamily="49" charset="-122"/>
                <a:ea typeface="黑体" pitchFamily="49" charset="-122"/>
              </a:rPr>
              <a:t>原则</a:t>
            </a:r>
            <a:r>
              <a:rPr lang="zh-CN" altLang="en-US" sz="3000" b="1" dirty="0" smtClean="0">
                <a:solidFill>
                  <a:srgbClr val="C00000"/>
                </a:solidFill>
                <a:latin typeface="黑体" pitchFamily="49" charset="-122"/>
                <a:ea typeface="黑体" pitchFamily="49" charset="-122"/>
              </a:rPr>
              <a:t>（</a:t>
            </a:r>
            <a:r>
              <a:rPr lang="en-US" altLang="zh-CN" sz="3000" b="1" dirty="0" smtClean="0">
                <a:solidFill>
                  <a:srgbClr val="C00000"/>
                </a:solidFill>
                <a:latin typeface="黑体" pitchFamily="49" charset="-122"/>
                <a:ea typeface="黑体" pitchFamily="49" charset="-122"/>
              </a:rPr>
              <a:t>BSL-3)</a:t>
            </a:r>
            <a:endParaRPr lang="zh-CN" altLang="en-US" sz="3000" b="1" dirty="0">
              <a:solidFill>
                <a:srgbClr val="C00000"/>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41</a:t>
            </a:fld>
            <a:endParaRPr lang="zh-CN" altLang="en-US"/>
          </a:p>
        </p:txBody>
      </p:sp>
      <p:sp>
        <p:nvSpPr>
          <p:cNvPr id="13" name="TextBox 64"/>
          <p:cNvSpPr txBox="1"/>
          <p:nvPr/>
        </p:nvSpPr>
        <p:spPr>
          <a:xfrm>
            <a:off x="2915816" y="309140"/>
            <a:ext cx="360931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06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个人防护</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3143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0990" y="3356992"/>
            <a:ext cx="2473885" cy="2523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77155" y="2458977"/>
            <a:ext cx="5973835" cy="4210383"/>
          </a:xfrm>
          <a:prstGeom prst="rect">
            <a:avLst/>
          </a:prstGeom>
        </p:spPr>
        <p:txBody>
          <a:bodyPr wrap="square">
            <a:spAutoFit/>
          </a:bodyPr>
          <a:lstStyle/>
          <a:p>
            <a:pPr marL="285750" indent="-285750">
              <a:lnSpc>
                <a:spcPct val="120000"/>
              </a:lnSpc>
              <a:spcBef>
                <a:spcPts val="1800"/>
              </a:spcBef>
              <a:buFont typeface="Wingdings" panose="05000000000000000000" pitchFamily="2" charset="2"/>
              <a:buChar char="n"/>
            </a:pPr>
            <a:r>
              <a:rPr lang="zh-CN" altLang="en-US" sz="2200" dirty="0" smtClean="0">
                <a:latin typeface="微软雅黑" panose="020B0503020204020204" pitchFamily="34" charset="-122"/>
                <a:ea typeface="微软雅黑" panose="020B0503020204020204" pitchFamily="34" charset="-122"/>
              </a:rPr>
              <a:t>发生安全事故，应立即采取高效的应急措施，</a:t>
            </a:r>
            <a:r>
              <a:rPr lang="zh-CN" altLang="en-US" sz="2200" dirty="0" smtClean="0">
                <a:solidFill>
                  <a:srgbClr val="C00000"/>
                </a:solidFill>
                <a:latin typeface="微软雅黑" panose="020B0503020204020204" pitchFamily="34" charset="-122"/>
                <a:ea typeface="微软雅黑" panose="020B0503020204020204" pitchFamily="34" charset="-122"/>
              </a:rPr>
              <a:t>控制影响范围</a:t>
            </a:r>
            <a:r>
              <a:rPr lang="zh-CN" altLang="en-US" sz="2200" dirty="0" smtClean="0">
                <a:latin typeface="微软雅黑" panose="020B0503020204020204" pitchFamily="34" charset="-122"/>
                <a:ea typeface="微软雅黑" panose="020B0503020204020204" pitchFamily="34" charset="-122"/>
              </a:rPr>
              <a:t>。</a:t>
            </a:r>
            <a:endParaRPr lang="en-US" altLang="zh-CN" sz="2200" dirty="0" smtClean="0">
              <a:latin typeface="微软雅黑" panose="020B0503020204020204" pitchFamily="34" charset="-122"/>
              <a:ea typeface="微软雅黑" panose="020B0503020204020204" pitchFamily="34" charset="-122"/>
            </a:endParaRPr>
          </a:p>
          <a:p>
            <a:pPr marL="285750" indent="-285750">
              <a:lnSpc>
                <a:spcPct val="120000"/>
              </a:lnSpc>
              <a:spcBef>
                <a:spcPts val="1800"/>
              </a:spcBef>
              <a:buFont typeface="Wingdings" panose="05000000000000000000" pitchFamily="2" charset="2"/>
              <a:buChar char="n"/>
            </a:pPr>
            <a:r>
              <a:rPr lang="zh-CN" altLang="en-US" sz="2200" dirty="0" smtClean="0">
                <a:latin typeface="微软雅黑" panose="020B0503020204020204" pitchFamily="34" charset="-122"/>
                <a:ea typeface="微软雅黑" panose="020B0503020204020204" pitchFamily="34" charset="-122"/>
              </a:rPr>
              <a:t>若未造成严重的后果，则由实验室负责人处理或实验室所在单位处理；</a:t>
            </a:r>
            <a:endParaRPr lang="en-US" altLang="zh-CN" sz="2200" dirty="0" smtClean="0">
              <a:latin typeface="微软雅黑" panose="020B0503020204020204" pitchFamily="34" charset="-122"/>
              <a:ea typeface="微软雅黑" panose="020B0503020204020204" pitchFamily="34" charset="-122"/>
            </a:endParaRPr>
          </a:p>
          <a:p>
            <a:pPr marL="285750" indent="-285750">
              <a:lnSpc>
                <a:spcPct val="120000"/>
              </a:lnSpc>
              <a:spcBef>
                <a:spcPts val="1800"/>
              </a:spcBef>
              <a:buFont typeface="Wingdings" panose="05000000000000000000" pitchFamily="2" charset="2"/>
              <a:buChar char="n"/>
            </a:pPr>
            <a:r>
              <a:rPr lang="zh-CN" altLang="en-US" sz="2200" dirty="0">
                <a:latin typeface="微软雅黑" panose="020B0503020204020204" pitchFamily="34" charset="-122"/>
                <a:ea typeface="微软雅黑" panose="020B0503020204020204" pitchFamily="34" charset="-122"/>
              </a:rPr>
              <a:t>一旦发生</a:t>
            </a:r>
            <a:r>
              <a:rPr lang="zh-CN" altLang="en-US" sz="2200" dirty="0">
                <a:solidFill>
                  <a:srgbClr val="C00000"/>
                </a:solidFill>
                <a:latin typeface="微软雅黑" panose="020B0503020204020204" pitchFamily="34" charset="-122"/>
                <a:ea typeface="微软雅黑" panose="020B0503020204020204" pitchFamily="34" charset="-122"/>
              </a:rPr>
              <a:t>严重事故</a:t>
            </a:r>
            <a:r>
              <a:rPr lang="zh-CN" altLang="en-US" sz="2200" dirty="0">
                <a:latin typeface="微软雅黑" panose="020B0503020204020204" pitchFamily="34" charset="-122"/>
                <a:ea typeface="微软雅黑" panose="020B0503020204020204" pitchFamily="34" charset="-122"/>
              </a:rPr>
              <a:t>，如发生高致病性病原微生物</a:t>
            </a:r>
            <a:r>
              <a:rPr lang="zh-CN" altLang="en-US" sz="2200" dirty="0" smtClean="0">
                <a:latin typeface="微软雅黑" panose="020B0503020204020204" pitchFamily="34" charset="-122"/>
                <a:ea typeface="微软雅黑" panose="020B0503020204020204" pitchFamily="34" charset="-122"/>
              </a:rPr>
              <a:t>相关</a:t>
            </a:r>
            <a:r>
              <a:rPr lang="zh-CN" altLang="en-US" sz="2200" dirty="0">
                <a:latin typeface="微软雅黑" panose="020B0503020204020204" pitchFamily="34" charset="-122"/>
                <a:ea typeface="微软雅黑" panose="020B0503020204020204" pitchFamily="34" charset="-122"/>
              </a:rPr>
              <a:t>感染并造成或可能造成死亡和病例扩散，高</a:t>
            </a:r>
            <a:r>
              <a:rPr lang="zh-CN" altLang="en-US" sz="2200" dirty="0" smtClean="0">
                <a:latin typeface="微软雅黑" panose="020B0503020204020204" pitchFamily="34" charset="-122"/>
                <a:ea typeface="微软雅黑" panose="020B0503020204020204" pitchFamily="34" charset="-122"/>
              </a:rPr>
              <a:t>致病性</a:t>
            </a:r>
            <a:r>
              <a:rPr lang="zh-CN" altLang="en-US" sz="2200" dirty="0">
                <a:latin typeface="微软雅黑" panose="020B0503020204020204" pitchFamily="34" charset="-122"/>
                <a:ea typeface="微软雅黑" panose="020B0503020204020204" pitchFamily="34" charset="-122"/>
              </a:rPr>
              <a:t>病原微生物丢失、被</a:t>
            </a:r>
            <a:r>
              <a:rPr lang="zh-CN" altLang="en-US" sz="2200" dirty="0" smtClean="0">
                <a:latin typeface="微软雅黑" panose="020B0503020204020204" pitchFamily="34" charset="-122"/>
                <a:ea typeface="微软雅黑" panose="020B0503020204020204" pitchFamily="34" charset="-122"/>
              </a:rPr>
              <a:t>盗等，则应</a:t>
            </a:r>
            <a:r>
              <a:rPr lang="zh-CN" altLang="en-US" sz="2200" dirty="0" smtClean="0">
                <a:solidFill>
                  <a:srgbClr val="C00000"/>
                </a:solidFill>
                <a:latin typeface="微软雅黑" panose="020B0503020204020204" pitchFamily="34" charset="-122"/>
                <a:ea typeface="微软雅黑" panose="020B0503020204020204" pitchFamily="34" charset="-122"/>
              </a:rPr>
              <a:t>立即</a:t>
            </a:r>
            <a:r>
              <a:rPr lang="zh-CN" altLang="en-US" sz="2200" dirty="0" smtClean="0">
                <a:latin typeface="微软雅黑" panose="020B0503020204020204" pitchFamily="34" charset="-122"/>
                <a:ea typeface="微软雅黑" panose="020B0503020204020204" pitchFamily="34" charset="-122"/>
              </a:rPr>
              <a:t>向单位领导、校保卫处、资产与实验室管理处</a:t>
            </a:r>
            <a:r>
              <a:rPr lang="zh-CN" altLang="en-US" sz="2200" dirty="0" smtClean="0">
                <a:solidFill>
                  <a:srgbClr val="C00000"/>
                </a:solidFill>
                <a:latin typeface="微软雅黑" panose="020B0503020204020204" pitchFamily="34" charset="-122"/>
                <a:ea typeface="微软雅黑" panose="020B0503020204020204" pitchFamily="34" charset="-122"/>
              </a:rPr>
              <a:t>报告，并上报上海市</a:t>
            </a:r>
            <a:r>
              <a:rPr lang="zh-CN" altLang="en-US" sz="2200" dirty="0">
                <a:solidFill>
                  <a:srgbClr val="C00000"/>
                </a:solidFill>
                <a:latin typeface="微软雅黑" panose="020B0503020204020204" pitchFamily="34" charset="-122"/>
                <a:ea typeface="微软雅黑" panose="020B0503020204020204" pitchFamily="34" charset="-122"/>
              </a:rPr>
              <a:t>卫计委</a:t>
            </a:r>
            <a:r>
              <a:rPr lang="zh-CN" altLang="en-US" sz="2200" dirty="0" smtClean="0">
                <a:latin typeface="微软雅黑" panose="020B0503020204020204" pitchFamily="34" charset="-122"/>
                <a:ea typeface="微软雅黑" panose="020B0503020204020204" pitchFamily="34" charset="-122"/>
              </a:rPr>
              <a:t>。 </a:t>
            </a:r>
            <a:endParaRPr lang="zh-CN" altLang="en-US" sz="2200" dirty="0">
              <a:latin typeface="微软雅黑" panose="020B0503020204020204" pitchFamily="34" charset="-122"/>
              <a:ea typeface="微软雅黑" panose="020B0503020204020204" pitchFamily="34" charset="-122"/>
            </a:endParaRPr>
          </a:p>
        </p:txBody>
      </p:sp>
      <p:sp>
        <p:nvSpPr>
          <p:cNvPr id="6" name="TextBox 5"/>
          <p:cNvSpPr txBox="1"/>
          <p:nvPr/>
        </p:nvSpPr>
        <p:spPr>
          <a:xfrm>
            <a:off x="509550" y="1692097"/>
            <a:ext cx="4320480"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事故处理基本方针</a:t>
            </a:r>
            <a:endParaRPr lang="zh-CN" altLang="en-US" sz="32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42</a:t>
            </a:fld>
            <a:endParaRPr lang="zh-CN" altLang="en-US"/>
          </a:p>
        </p:txBody>
      </p:sp>
    </p:spTree>
    <p:extLst>
      <p:ext uri="{BB962C8B-B14F-4D97-AF65-F5344CB8AC3E}">
        <p14:creationId xmlns:p14="http://schemas.microsoft.com/office/powerpoint/2010/main" val="41366213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539750" y="61228"/>
            <a:ext cx="8064500" cy="6740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突发公共卫生事件应急条例</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公布（全文）</a:t>
            </a:r>
          </a:p>
          <a:p>
            <a:pPr algn="ctr"/>
            <a:r>
              <a:rPr lang="zh-CN" altLang="en-US" dirty="0">
                <a:latin typeface="黑体" panose="02010609060101010101" pitchFamily="49" charset="-122"/>
                <a:ea typeface="黑体" panose="02010609060101010101" pitchFamily="49" charset="-122"/>
              </a:rPr>
              <a:t>中华人民共和国国务院令</a:t>
            </a:r>
          </a:p>
          <a:p>
            <a:pPr algn="ctr"/>
            <a:r>
              <a:rPr lang="zh-CN" altLang="en-US" dirty="0">
                <a:latin typeface="黑体" panose="02010609060101010101" pitchFamily="49" charset="-122"/>
                <a:ea typeface="黑体" panose="02010609060101010101" pitchFamily="49" charset="-122"/>
              </a:rPr>
              <a:t>第　</a:t>
            </a:r>
            <a:r>
              <a:rPr lang="en-US" altLang="zh-CN" dirty="0">
                <a:latin typeface="黑体" panose="02010609060101010101" pitchFamily="49" charset="-122"/>
                <a:ea typeface="黑体" panose="02010609060101010101" pitchFamily="49" charset="-122"/>
              </a:rPr>
              <a:t>376</a:t>
            </a:r>
            <a:r>
              <a:rPr lang="zh-CN" altLang="en-US" dirty="0">
                <a:latin typeface="黑体" panose="02010609060101010101" pitchFamily="49" charset="-122"/>
                <a:ea typeface="黑体" panose="02010609060101010101" pitchFamily="49" charset="-122"/>
              </a:rPr>
              <a:t>　号 </a:t>
            </a:r>
          </a:p>
          <a:p>
            <a:pPr algn="ctr"/>
            <a:r>
              <a:rPr lang="zh-CN" altLang="en-US" dirty="0">
                <a:latin typeface="黑体" panose="02010609060101010101" pitchFamily="49" charset="-122"/>
                <a:ea typeface="黑体" panose="02010609060101010101" pitchFamily="49" charset="-122"/>
              </a:rPr>
              <a:t>二○○三年五月九日 </a:t>
            </a:r>
          </a:p>
          <a:p>
            <a:endParaRPr lang="zh-CN" altLang="en-US" b="1"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第十九条  国家建立突发事件应急报告制度。</a:t>
            </a:r>
          </a:p>
          <a:p>
            <a:r>
              <a:rPr lang="zh-CN" altLang="en-US" dirty="0">
                <a:latin typeface="黑体" panose="02010609060101010101" pitchFamily="49" charset="-122"/>
                <a:ea typeface="黑体" panose="02010609060101010101" pitchFamily="49" charset="-122"/>
              </a:rPr>
              <a:t>    国务院卫生行政主管部门制定突发事件应急报告规范，建立重大、紧急疫情信息报告系统。</a:t>
            </a:r>
          </a:p>
          <a:p>
            <a:r>
              <a:rPr lang="zh-CN" altLang="en-US" dirty="0">
                <a:latin typeface="黑体" panose="02010609060101010101" pitchFamily="49" charset="-122"/>
                <a:ea typeface="黑体" panose="02010609060101010101" pitchFamily="49" charset="-122"/>
              </a:rPr>
              <a:t>    有下列情形之一的，省、自治区、直辖市人民政府应当在接到报告</a:t>
            </a:r>
            <a:r>
              <a:rPr lang="zh-CN" altLang="en-US" dirty="0">
                <a:solidFill>
                  <a:srgbClr val="3333FF"/>
                </a:solidFill>
                <a:latin typeface="黑体" panose="02010609060101010101" pitchFamily="49" charset="-122"/>
                <a:ea typeface="黑体" panose="02010609060101010101" pitchFamily="49" charset="-122"/>
              </a:rPr>
              <a:t>１小时</a:t>
            </a:r>
            <a:r>
              <a:rPr lang="zh-CN" altLang="en-US" dirty="0">
                <a:latin typeface="黑体" panose="02010609060101010101" pitchFamily="49" charset="-122"/>
                <a:ea typeface="黑体" panose="02010609060101010101" pitchFamily="49" charset="-122"/>
              </a:rPr>
              <a:t>内，向国务院卫生行政主管部门报告：</a:t>
            </a:r>
          </a:p>
          <a:p>
            <a:r>
              <a:rPr lang="zh-CN" altLang="en-US" dirty="0">
                <a:latin typeface="黑体" panose="02010609060101010101" pitchFamily="49" charset="-122"/>
                <a:ea typeface="黑体" panose="02010609060101010101" pitchFamily="49" charset="-122"/>
              </a:rPr>
              <a:t>    （一）发生或者可能发生传染病暴发、流行的；</a:t>
            </a:r>
          </a:p>
          <a:p>
            <a:r>
              <a:rPr lang="zh-CN" altLang="en-US" dirty="0">
                <a:latin typeface="黑体" panose="02010609060101010101" pitchFamily="49" charset="-122"/>
                <a:ea typeface="黑体" panose="02010609060101010101" pitchFamily="49" charset="-122"/>
              </a:rPr>
              <a:t>    （二）发生或者发现不明原因的群体性疾病的；</a:t>
            </a:r>
          </a:p>
          <a:p>
            <a:r>
              <a:rPr lang="zh-CN" altLang="en-US" dirty="0">
                <a:latin typeface="黑体" panose="02010609060101010101" pitchFamily="49" charset="-122"/>
                <a:ea typeface="黑体" panose="02010609060101010101" pitchFamily="49" charset="-122"/>
              </a:rPr>
              <a:t>    （三）发生传染病菌种、毒种丢失的；</a:t>
            </a:r>
          </a:p>
          <a:p>
            <a:r>
              <a:rPr lang="zh-CN" altLang="en-US" dirty="0">
                <a:latin typeface="黑体" panose="02010609060101010101" pitchFamily="49" charset="-122"/>
                <a:ea typeface="黑体" panose="02010609060101010101" pitchFamily="49" charset="-122"/>
              </a:rPr>
              <a:t>    （四）发生或者可能发生重大食物和职业中毒事件的。</a:t>
            </a:r>
          </a:p>
          <a:p>
            <a:r>
              <a:rPr lang="zh-CN" altLang="en-US" dirty="0">
                <a:latin typeface="黑体" panose="02010609060101010101" pitchFamily="49" charset="-122"/>
                <a:ea typeface="黑体" panose="02010609060101010101" pitchFamily="49" charset="-122"/>
              </a:rPr>
              <a:t>    国务院卫生行政主管部门对可能造成重大社会影响的突发事件，应当立即向国务院报告。</a:t>
            </a:r>
          </a:p>
          <a:p>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第二十条  突发事件监测机构、医疗卫生机构和有关单位发现有本条例第十九条规定情形之一的，应当在</a:t>
            </a:r>
            <a:r>
              <a:rPr lang="zh-CN" altLang="en-US" dirty="0">
                <a:solidFill>
                  <a:srgbClr val="3333FF"/>
                </a:solidFill>
                <a:latin typeface="黑体" panose="02010609060101010101" pitchFamily="49" charset="-122"/>
                <a:ea typeface="黑体" panose="02010609060101010101" pitchFamily="49" charset="-122"/>
              </a:rPr>
              <a:t>２小时</a:t>
            </a:r>
            <a:r>
              <a:rPr lang="zh-CN" altLang="en-US" dirty="0">
                <a:latin typeface="黑体" panose="02010609060101010101" pitchFamily="49" charset="-122"/>
                <a:ea typeface="黑体" panose="02010609060101010101" pitchFamily="49" charset="-122"/>
              </a:rPr>
              <a:t>内向所在地县级人民政府卫生行政主管部门报告；接到报告的卫生行政主管部门应当在</a:t>
            </a:r>
            <a:r>
              <a:rPr lang="zh-CN" altLang="en-US" dirty="0">
                <a:solidFill>
                  <a:srgbClr val="3333FF"/>
                </a:solidFill>
                <a:latin typeface="黑体" panose="02010609060101010101" pitchFamily="49" charset="-122"/>
                <a:ea typeface="黑体" panose="02010609060101010101" pitchFamily="49" charset="-122"/>
              </a:rPr>
              <a:t>２小时</a:t>
            </a:r>
            <a:r>
              <a:rPr lang="zh-CN" altLang="en-US" dirty="0">
                <a:latin typeface="黑体" panose="02010609060101010101" pitchFamily="49" charset="-122"/>
                <a:ea typeface="黑体" panose="02010609060101010101" pitchFamily="49" charset="-122"/>
              </a:rPr>
              <a:t>内向本级人民政府报告，并同时向上级人民政府卫生行政主管部门和国务院卫生行政主管部门报告。</a:t>
            </a:r>
          </a:p>
          <a:p>
            <a:r>
              <a:rPr lang="zh-CN" altLang="en-US" dirty="0">
                <a:latin typeface="黑体" panose="02010609060101010101" pitchFamily="49" charset="-122"/>
                <a:ea typeface="黑体" panose="02010609060101010101" pitchFamily="49" charset="-122"/>
              </a:rPr>
              <a:t>    县级人民政府应当在接到报告后</a:t>
            </a:r>
            <a:r>
              <a:rPr lang="zh-CN" altLang="en-US" dirty="0">
                <a:solidFill>
                  <a:srgbClr val="3333FF"/>
                </a:solidFill>
                <a:latin typeface="黑体" panose="02010609060101010101" pitchFamily="49" charset="-122"/>
                <a:ea typeface="黑体" panose="02010609060101010101" pitchFamily="49" charset="-122"/>
              </a:rPr>
              <a:t>２小时</a:t>
            </a:r>
            <a:r>
              <a:rPr lang="zh-CN" altLang="en-US" dirty="0">
                <a:latin typeface="黑体" panose="02010609060101010101" pitchFamily="49" charset="-122"/>
                <a:ea typeface="黑体" panose="02010609060101010101" pitchFamily="49" charset="-122"/>
              </a:rPr>
              <a:t>内向设区的市级人民政府或者上一级人民政府报告；设区的市级人民政府应当在接到报告后</a:t>
            </a:r>
            <a:r>
              <a:rPr lang="zh-CN" altLang="en-US" dirty="0">
                <a:solidFill>
                  <a:srgbClr val="3333FF"/>
                </a:solidFill>
                <a:latin typeface="黑体" panose="02010609060101010101" pitchFamily="49" charset="-122"/>
                <a:ea typeface="黑体" panose="02010609060101010101" pitchFamily="49" charset="-122"/>
              </a:rPr>
              <a:t>２小时</a:t>
            </a:r>
            <a:r>
              <a:rPr lang="zh-CN" altLang="en-US" dirty="0">
                <a:latin typeface="黑体" panose="02010609060101010101" pitchFamily="49" charset="-122"/>
                <a:ea typeface="黑体" panose="02010609060101010101" pitchFamily="49" charset="-122"/>
              </a:rPr>
              <a:t>内向省、自治区、直辖市人民政府报告。</a:t>
            </a:r>
          </a:p>
        </p:txBody>
      </p:sp>
      <p:sp>
        <p:nvSpPr>
          <p:cNvPr id="2" name="文本框 1"/>
          <p:cNvSpPr txBox="1"/>
          <p:nvPr/>
        </p:nvSpPr>
        <p:spPr>
          <a:xfrm>
            <a:off x="35496" y="786190"/>
            <a:ext cx="3487597" cy="338554"/>
          </a:xfrm>
          <a:prstGeom prst="rect">
            <a:avLst/>
          </a:prstGeom>
          <a:solidFill>
            <a:srgbClr val="FFFF00"/>
          </a:solidFill>
          <a:ln>
            <a:solidFill>
              <a:srgbClr val="00B050"/>
            </a:solidFill>
          </a:ln>
        </p:spPr>
        <p:txBody>
          <a:bodyPr wrap="square" rtlCol="0">
            <a:spAutoFit/>
          </a:bodyPr>
          <a:lstStyle/>
          <a:p>
            <a:pPr algn="ctr"/>
            <a:r>
              <a:rPr lang="zh-CN" altLang="en-US" sz="1600" dirty="0" smtClean="0"/>
              <a:t>供参考需要向国家行政主管部门报告</a:t>
            </a:r>
            <a:endParaRPr lang="zh-CN" altLang="en-US" sz="1600"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t>43</a:t>
            </a:fld>
            <a:endParaRPr lang="zh-CN" altLang="en-US"/>
          </a:p>
        </p:txBody>
      </p:sp>
    </p:spTree>
    <p:extLst>
      <p:ext uri="{BB962C8B-B14F-4D97-AF65-F5344CB8AC3E}">
        <p14:creationId xmlns:p14="http://schemas.microsoft.com/office/powerpoint/2010/main" val="3100242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04614" y="2723846"/>
            <a:ext cx="5003490" cy="2936188"/>
          </a:xfrm>
          <a:prstGeom prst="rect">
            <a:avLst/>
          </a:prstGeom>
        </p:spPr>
        <p:txBody>
          <a:bodyPr wrap="square">
            <a:spAutoFit/>
          </a:bodyPr>
          <a:lstStyle/>
          <a:p>
            <a:pPr marL="285750" indent="-285750">
              <a:lnSpc>
                <a:spcPct val="120000"/>
              </a:lnSpc>
              <a:buFont typeface="Wingdings" panose="05000000000000000000" pitchFamily="2" charset="2"/>
              <a:buChar char="n"/>
            </a:pPr>
            <a:r>
              <a:rPr lang="zh-CN" altLang="en-US" sz="2200" b="1" dirty="0" smtClean="0">
                <a:solidFill>
                  <a:schemeClr val="accent2">
                    <a:lumMod val="75000"/>
                  </a:schemeClr>
                </a:solidFill>
                <a:latin typeface="微软雅黑" panose="020B0503020204020204" pitchFamily="34" charset="-122"/>
                <a:ea typeface="微软雅黑" panose="020B0503020204020204" pitchFamily="34" charset="-122"/>
              </a:rPr>
              <a:t>事故报告</a:t>
            </a:r>
            <a:r>
              <a:rPr lang="zh-CN" altLang="en-US" sz="2200" b="1" dirty="0">
                <a:solidFill>
                  <a:schemeClr val="accent2">
                    <a:lumMod val="75000"/>
                  </a:schemeClr>
                </a:solidFill>
                <a:latin typeface="微软雅黑" panose="020B0503020204020204" pitchFamily="34" charset="-122"/>
                <a:ea typeface="微软雅黑" panose="020B0503020204020204" pitchFamily="34" charset="-122"/>
              </a:rPr>
              <a:t>内容：</a:t>
            </a:r>
            <a:r>
              <a:rPr lang="zh-CN" altLang="en-US" sz="2200" dirty="0">
                <a:latin typeface="微软雅黑" panose="020B0503020204020204" pitchFamily="34" charset="-122"/>
                <a:ea typeface="微软雅黑" panose="020B0503020204020204" pitchFamily="34" charset="-122"/>
              </a:rPr>
              <a:t>时间、地点、检测内容、感染物质的浓度、计量、暴露途径、扩散方式、污染范围等</a:t>
            </a:r>
            <a:r>
              <a:rPr lang="zh-CN" altLang="en-US" sz="2200" dirty="0" smtClean="0">
                <a:latin typeface="微软雅黑" panose="020B0503020204020204" pitchFamily="34" charset="-122"/>
                <a:ea typeface="微软雅黑" panose="020B0503020204020204" pitchFamily="34" charset="-122"/>
              </a:rPr>
              <a:t>。</a:t>
            </a:r>
            <a:endParaRPr lang="en-US" altLang="zh-CN" sz="2200" dirty="0" smtClean="0">
              <a:latin typeface="微软雅黑" panose="020B0503020204020204" pitchFamily="34" charset="-122"/>
              <a:ea typeface="微软雅黑" panose="020B0503020204020204" pitchFamily="34" charset="-122"/>
            </a:endParaRPr>
          </a:p>
          <a:p>
            <a:pPr>
              <a:lnSpc>
                <a:spcPct val="120000"/>
              </a:lnSpc>
            </a:pPr>
            <a:endParaRPr lang="zh-CN" altLang="en-US" sz="2200" dirty="0">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n"/>
            </a:pPr>
            <a:r>
              <a:rPr lang="zh-CN" altLang="en-US" sz="2200" b="1" dirty="0" smtClean="0">
                <a:solidFill>
                  <a:schemeClr val="accent2">
                    <a:lumMod val="75000"/>
                  </a:schemeClr>
                </a:solidFill>
                <a:latin typeface="微软雅黑" panose="020B0503020204020204" pitchFamily="34" charset="-122"/>
                <a:ea typeface="微软雅黑" panose="020B0503020204020204" pitchFamily="34" charset="-122"/>
              </a:rPr>
              <a:t>感染病例的应急报告</a:t>
            </a:r>
            <a:r>
              <a:rPr lang="zh-CN" altLang="en-US" sz="22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发病时间、症状、病程、体征、化验结果、治疗措施等。</a:t>
            </a:r>
          </a:p>
        </p:txBody>
      </p:sp>
      <p:sp>
        <p:nvSpPr>
          <p:cNvPr id="6" name="TextBox 5"/>
          <p:cNvSpPr txBox="1"/>
          <p:nvPr/>
        </p:nvSpPr>
        <p:spPr>
          <a:xfrm>
            <a:off x="539552" y="1772816"/>
            <a:ext cx="1872208"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报告详情</a:t>
            </a:r>
            <a:endParaRPr lang="zh-CN" altLang="en-US" sz="3200" b="1" dirty="0">
              <a:latin typeface="微软雅黑" panose="020B0503020204020204" pitchFamily="34" charset="-122"/>
              <a:ea typeface="微软雅黑" panose="020B0503020204020204" pitchFamily="34" charset="-122"/>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0816" y="3429000"/>
            <a:ext cx="2723184"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rot="20928572">
            <a:off x="6987175" y="3738471"/>
            <a:ext cx="1341374" cy="70788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报告</a:t>
            </a:r>
            <a:endParaRPr lang="zh-CN"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44</a:t>
            </a:fld>
            <a:endParaRPr lang="zh-CN" altLang="en-US"/>
          </a:p>
        </p:txBody>
      </p:sp>
      <p:sp>
        <p:nvSpPr>
          <p:cNvPr id="11"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24627352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72678" y="2198469"/>
            <a:ext cx="5079442" cy="4431983"/>
          </a:xfrm>
          <a:prstGeom prst="rect">
            <a:avLst/>
          </a:prstGeom>
        </p:spPr>
        <p:txBody>
          <a:bodyPr wrap="square">
            <a:spAutoFit/>
          </a:bodyPr>
          <a:lstStyle/>
          <a:p>
            <a:pPr marL="457200" indent="-457200">
              <a:lnSpc>
                <a:spcPct val="11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做好</a:t>
            </a:r>
            <a:r>
              <a:rPr lang="zh-CN" altLang="en-US" sz="2000" dirty="0">
                <a:latin typeface="微软雅黑" panose="020B0503020204020204" pitchFamily="34" charset="-122"/>
                <a:ea typeface="微软雅黑" panose="020B0503020204020204" pitchFamily="34" charset="-122"/>
              </a:rPr>
              <a:t>个人防护，戴手套，穿防护服，必要时戴眼罩和</a:t>
            </a:r>
            <a:r>
              <a:rPr lang="zh-CN" altLang="en-US" sz="2000" dirty="0" smtClean="0">
                <a:latin typeface="微软雅黑" panose="020B0503020204020204" pitchFamily="34" charset="-122"/>
                <a:ea typeface="微软雅黑" panose="020B0503020204020204" pitchFamily="34" charset="-122"/>
              </a:rPr>
              <a:t>护目镜；</a:t>
            </a:r>
            <a:endParaRPr lang="zh-CN" altLang="en-US" sz="2000" dirty="0">
              <a:latin typeface="微软雅黑" panose="020B0503020204020204" pitchFamily="34" charset="-122"/>
              <a:ea typeface="微软雅黑" panose="020B0503020204020204" pitchFamily="34" charset="-122"/>
            </a:endParaRPr>
          </a:p>
          <a:p>
            <a:pPr marL="457200" indent="-457200">
              <a:lnSpc>
                <a:spcPct val="11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用布</a:t>
            </a:r>
            <a:r>
              <a:rPr lang="zh-CN" altLang="en-US" sz="2000" dirty="0">
                <a:latin typeface="微软雅黑" panose="020B0503020204020204" pitchFamily="34" charset="-122"/>
                <a:ea typeface="微软雅黑" panose="020B0503020204020204" pitchFamily="34" charset="-122"/>
              </a:rPr>
              <a:t>或纸巾覆盖受感染性物质污染或受感染性物质溢洒的破碎</a:t>
            </a:r>
            <a:r>
              <a:rPr lang="zh-CN" altLang="en-US" sz="2000" dirty="0" smtClean="0">
                <a:latin typeface="微软雅黑" panose="020B0503020204020204" pitchFamily="34" charset="-122"/>
                <a:ea typeface="微软雅黑" panose="020B0503020204020204" pitchFamily="34" charset="-122"/>
              </a:rPr>
              <a:t>物品；</a:t>
            </a:r>
            <a:endParaRPr lang="zh-CN" altLang="en-US" sz="2000" dirty="0">
              <a:latin typeface="微软雅黑" panose="020B0503020204020204" pitchFamily="34" charset="-122"/>
              <a:ea typeface="微软雅黑" panose="020B0503020204020204" pitchFamily="34" charset="-122"/>
            </a:endParaRPr>
          </a:p>
          <a:p>
            <a:pPr marL="457200" indent="-457200">
              <a:lnSpc>
                <a:spcPct val="11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在</a:t>
            </a:r>
            <a:r>
              <a:rPr lang="zh-CN" altLang="en-US" sz="2000" dirty="0">
                <a:latin typeface="微软雅黑" panose="020B0503020204020204" pitchFamily="34" charset="-122"/>
                <a:ea typeface="微软雅黑" panose="020B0503020204020204" pitchFamily="34" charset="-122"/>
              </a:rPr>
              <a:t>上面倒上消毒剂，通常</a:t>
            </a:r>
            <a:r>
              <a:rPr lang="zh-CN" altLang="en-US" sz="2000" dirty="0" smtClean="0">
                <a:latin typeface="微软雅黑" panose="020B0503020204020204" pitchFamily="34" charset="-122"/>
                <a:ea typeface="微软雅黑" panose="020B0503020204020204" pitchFamily="34" charset="-122"/>
              </a:rPr>
              <a:t>用含氯消毒剂（如</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次氯酸</a:t>
            </a:r>
            <a:r>
              <a:rPr lang="zh-CN" altLang="en-US" sz="2000" dirty="0">
                <a:latin typeface="微软雅黑" panose="020B0503020204020204" pitchFamily="34" charset="-122"/>
                <a:ea typeface="微软雅黑" panose="020B0503020204020204" pitchFamily="34" charset="-122"/>
              </a:rPr>
              <a:t>钠）。由</a:t>
            </a:r>
            <a:r>
              <a:rPr lang="zh-CN" altLang="en-US" sz="2000" dirty="0" smtClean="0">
                <a:latin typeface="微软雅黑" panose="020B0503020204020204" pitchFamily="34" charset="-122"/>
                <a:ea typeface="微软雅黑" panose="020B0503020204020204" pitchFamily="34" charset="-122"/>
              </a:rPr>
              <a:t>外向内</a:t>
            </a:r>
            <a:r>
              <a:rPr lang="zh-CN" altLang="en-US" sz="2000" dirty="0">
                <a:latin typeface="微软雅黑" panose="020B0503020204020204" pitchFamily="34" charset="-122"/>
                <a:ea typeface="微软雅黑" panose="020B0503020204020204" pitchFamily="34" charset="-122"/>
              </a:rPr>
              <a:t>进行</a:t>
            </a:r>
            <a:r>
              <a:rPr lang="zh-CN" altLang="en-US" sz="2000" dirty="0" smtClean="0">
                <a:latin typeface="微软雅黑" panose="020B0503020204020204" pitchFamily="34" charset="-122"/>
                <a:ea typeface="微软雅黑" panose="020B0503020204020204" pitchFamily="34" charset="-122"/>
              </a:rPr>
              <a:t>处理，作用</a:t>
            </a:r>
            <a:r>
              <a:rPr lang="zh-CN" altLang="en-US" sz="2000" dirty="0">
                <a:latin typeface="微软雅黑" panose="020B0503020204020204" pitchFamily="34" charset="-122"/>
                <a:ea typeface="微软雅黑" panose="020B0503020204020204" pitchFamily="34" charset="-122"/>
              </a:rPr>
              <a:t>适当时间（</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分钟</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457200" indent="-457200">
              <a:lnSpc>
                <a:spcPct val="11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清理已消毒布</a:t>
            </a:r>
            <a:r>
              <a:rPr lang="zh-CN" altLang="en-US" sz="2000" dirty="0">
                <a:latin typeface="微软雅黑" panose="020B0503020204020204" pitchFamily="34" charset="-122"/>
                <a:ea typeface="微软雅黑" panose="020B0503020204020204" pitchFamily="34" charset="-122"/>
              </a:rPr>
              <a:t>、纸巾以及破碎</a:t>
            </a:r>
            <a:r>
              <a:rPr lang="zh-CN" altLang="en-US" sz="2000" dirty="0" smtClean="0">
                <a:latin typeface="微软雅黑" panose="020B0503020204020204" pitchFamily="34" charset="-122"/>
                <a:ea typeface="微软雅黑" panose="020B0503020204020204" pitchFamily="34" charset="-122"/>
              </a:rPr>
              <a:t>物品，玻璃</a:t>
            </a:r>
            <a:r>
              <a:rPr lang="zh-CN" altLang="en-US" sz="2000" dirty="0">
                <a:latin typeface="微软雅黑" panose="020B0503020204020204" pitchFamily="34" charset="-122"/>
                <a:ea typeface="微软雅黑" panose="020B0503020204020204" pitchFamily="34" charset="-122"/>
              </a:rPr>
              <a:t>碎片应用镊子</a:t>
            </a:r>
            <a:r>
              <a:rPr lang="zh-CN" altLang="en-US" sz="2000" dirty="0" smtClean="0">
                <a:latin typeface="微软雅黑" panose="020B0503020204020204" pitchFamily="34" charset="-122"/>
                <a:ea typeface="微软雅黑" panose="020B0503020204020204" pitchFamily="34" charset="-122"/>
              </a:rPr>
              <a:t>清理；</a:t>
            </a:r>
            <a:endParaRPr lang="en-US" altLang="zh-CN" sz="2000" dirty="0" smtClean="0">
              <a:latin typeface="微软雅黑" panose="020B0503020204020204" pitchFamily="34" charset="-122"/>
              <a:ea typeface="微软雅黑" panose="020B0503020204020204" pitchFamily="34" charset="-122"/>
            </a:endParaRPr>
          </a:p>
          <a:p>
            <a:pPr marL="457200" indent="-457200">
              <a:lnSpc>
                <a:spcPct val="11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用消毒剂擦拭可能污染</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区域，对空气污染的区域应进行空气消毒。</a:t>
            </a:r>
            <a:endParaRPr lang="en-US" altLang="zh-CN" sz="2000" dirty="0">
              <a:latin typeface="微软雅黑" panose="020B0503020204020204" pitchFamily="34" charset="-122"/>
              <a:ea typeface="微软雅黑" panose="020B0503020204020204" pitchFamily="34" charset="-122"/>
            </a:endParaRPr>
          </a:p>
        </p:txBody>
      </p:sp>
      <p:sp>
        <p:nvSpPr>
          <p:cNvPr id="7" name="TextBox 6"/>
          <p:cNvSpPr txBox="1"/>
          <p:nvPr/>
        </p:nvSpPr>
        <p:spPr>
          <a:xfrm>
            <a:off x="395536" y="1628800"/>
            <a:ext cx="6984776"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应急处理原则</a:t>
            </a:r>
            <a:r>
              <a:rPr lang="zh-CN" altLang="en-US" sz="3200" b="1" dirty="0" smtClean="0">
                <a:solidFill>
                  <a:srgbClr val="C00000"/>
                </a:solidFill>
                <a:latin typeface="微软雅黑" panose="020B0503020204020204" pitchFamily="34" charset="-122"/>
                <a:ea typeface="微软雅黑" panose="020B0503020204020204" pitchFamily="34" charset="-122"/>
              </a:rPr>
              <a:t>（感染性材料洒溢事故）</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9397" y="2799046"/>
            <a:ext cx="2987824" cy="2859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t>45</a:t>
            </a:fld>
            <a:endParaRPr lang="zh-CN" altLang="en-US"/>
          </a:p>
        </p:txBody>
      </p:sp>
      <p:sp>
        <p:nvSpPr>
          <p:cNvPr id="10"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6218166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95246" y="2636912"/>
            <a:ext cx="4680520" cy="3200876"/>
          </a:xfrm>
          <a:prstGeom prst="rect">
            <a:avLst/>
          </a:prstGeom>
        </p:spPr>
        <p:txBody>
          <a:bodyPr wrap="square">
            <a:spAutoFit/>
          </a:bodyPr>
          <a:lstStyle/>
          <a:p>
            <a:pPr marL="342900" indent="-342900">
              <a:lnSpc>
                <a:spcPct val="12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用于</a:t>
            </a:r>
            <a:r>
              <a:rPr lang="zh-CN" altLang="en-US" sz="2000" dirty="0">
                <a:latin typeface="微软雅黑" panose="020B0503020204020204" pitchFamily="34" charset="-122"/>
                <a:ea typeface="微软雅黑" panose="020B0503020204020204" pitchFamily="34" charset="-122"/>
              </a:rPr>
              <a:t>清理的布、</a:t>
            </a:r>
            <a:r>
              <a:rPr lang="zh-CN" altLang="en-US" sz="2000" dirty="0" smtClean="0">
                <a:latin typeface="微软雅黑" panose="020B0503020204020204" pitchFamily="34" charset="-122"/>
                <a:ea typeface="微软雅黑" panose="020B0503020204020204" pitchFamily="34" charset="-122"/>
              </a:rPr>
              <a:t>纸巾、抹布</a:t>
            </a:r>
            <a:r>
              <a:rPr lang="zh-CN" altLang="en-US" sz="2000" dirty="0">
                <a:latin typeface="微软雅黑" panose="020B0503020204020204" pitchFamily="34" charset="-122"/>
                <a:ea typeface="微软雅黑" panose="020B0503020204020204" pitchFamily="34" charset="-122"/>
              </a:rPr>
              <a:t>和</a:t>
            </a:r>
            <a:r>
              <a:rPr lang="zh-CN" altLang="en-US" sz="2000" dirty="0" smtClean="0">
                <a:latin typeface="微软雅黑" panose="020B0503020204020204" pitchFamily="34" charset="-122"/>
                <a:ea typeface="微软雅黑" panose="020B0503020204020204" pitchFamily="34" charset="-122"/>
              </a:rPr>
              <a:t>破碎</a:t>
            </a:r>
            <a:r>
              <a:rPr lang="zh-CN" altLang="en-US" sz="2000" dirty="0">
                <a:latin typeface="微软雅黑" panose="020B0503020204020204" pitchFamily="34" charset="-122"/>
                <a:ea typeface="微软雅黑" panose="020B0503020204020204" pitchFamily="34" charset="-122"/>
              </a:rPr>
              <a:t>物</a:t>
            </a:r>
            <a:r>
              <a:rPr lang="zh-CN" altLang="en-US" sz="2000" dirty="0" smtClean="0">
                <a:latin typeface="微软雅黑" panose="020B0503020204020204" pitchFamily="34" charset="-122"/>
                <a:ea typeface="微软雅黑" panose="020B0503020204020204" pitchFamily="34" charset="-122"/>
              </a:rPr>
              <a:t>等</a:t>
            </a:r>
            <a:r>
              <a:rPr lang="zh-CN" altLang="en-US" sz="2000" dirty="0">
                <a:latin typeface="微软雅黑" panose="020B0503020204020204" pitchFamily="34" charset="-122"/>
                <a:ea typeface="微软雅黑" panose="020B0503020204020204" pitchFamily="34" charset="-122"/>
              </a:rPr>
              <a:t>应当放在盛放污染性废弃物的容器</a:t>
            </a:r>
            <a:r>
              <a:rPr lang="zh-CN" altLang="en-US" sz="2000" dirty="0" smtClean="0">
                <a:latin typeface="微软雅黑" panose="020B0503020204020204" pitchFamily="34" charset="-122"/>
                <a:ea typeface="微软雅黑" panose="020B0503020204020204" pitchFamily="34" charset="-122"/>
              </a:rPr>
              <a:t>内，并进行高压蒸汽灭菌</a:t>
            </a:r>
            <a:r>
              <a:rPr lang="zh-CN" altLang="en-US" sz="2000" dirty="0">
                <a:latin typeface="微软雅黑" panose="020B0503020204020204" pitchFamily="34" charset="-122"/>
                <a:ea typeface="微软雅黑" panose="020B0503020204020204" pitchFamily="34" charset="-122"/>
              </a:rPr>
              <a:t>或放在有效的消毒液内浸泡</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342900" indent="-342900">
              <a:lnSpc>
                <a:spcPct val="120000"/>
              </a:lnSpc>
              <a:spcBef>
                <a:spcPts val="12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如果</a:t>
            </a:r>
            <a:r>
              <a:rPr lang="zh-CN" altLang="en-US" sz="2000" dirty="0">
                <a:latin typeface="微软雅黑" panose="020B0503020204020204" pitchFamily="34" charset="-122"/>
                <a:ea typeface="微软雅黑" panose="020B0503020204020204" pitchFamily="34" charset="-122"/>
              </a:rPr>
              <a:t>实验表格或</a:t>
            </a:r>
            <a:r>
              <a:rPr lang="zh-CN" altLang="en-US" sz="2000" dirty="0" smtClean="0">
                <a:latin typeface="微软雅黑" panose="020B0503020204020204" pitchFamily="34" charset="-122"/>
                <a:ea typeface="微软雅黑" panose="020B0503020204020204" pitchFamily="34" charset="-122"/>
              </a:rPr>
              <a:t>其它打印</a:t>
            </a:r>
            <a:r>
              <a:rPr lang="zh-CN" altLang="en-US" sz="2000" dirty="0">
                <a:latin typeface="微软雅黑" panose="020B0503020204020204" pitchFamily="34" charset="-122"/>
                <a:ea typeface="微软雅黑" panose="020B0503020204020204" pitchFamily="34" charset="-122"/>
              </a:rPr>
              <a:t>或手写材料被污染，应将这些信息复制，并将原件置于盛放污染性废弃物的容器</a:t>
            </a:r>
            <a:r>
              <a:rPr lang="zh-CN" altLang="en-US" sz="2000" dirty="0" smtClean="0">
                <a:latin typeface="微软雅黑" panose="020B0503020204020204" pitchFamily="34" charset="-122"/>
                <a:ea typeface="微软雅黑" panose="020B0503020204020204" pitchFamily="34" charset="-122"/>
              </a:rPr>
              <a:t>内，并</a:t>
            </a:r>
            <a:r>
              <a:rPr lang="zh-CN" altLang="en-US" sz="2000" dirty="0">
                <a:latin typeface="微软雅黑" panose="020B0503020204020204" pitchFamily="34" charset="-122"/>
                <a:ea typeface="微软雅黑" panose="020B0503020204020204" pitchFamily="34" charset="-122"/>
              </a:rPr>
              <a:t>进行高压蒸汽灭菌。</a:t>
            </a: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10" y="2991252"/>
            <a:ext cx="3344254" cy="2237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6"/>
          <p:cNvSpPr txBox="1"/>
          <p:nvPr/>
        </p:nvSpPr>
        <p:spPr>
          <a:xfrm>
            <a:off x="404593" y="1934365"/>
            <a:ext cx="6696744"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应急处理原则</a:t>
            </a:r>
            <a:r>
              <a:rPr lang="zh-CN" altLang="en-US" sz="3200" b="1" dirty="0" smtClean="0">
                <a:solidFill>
                  <a:srgbClr val="C00000"/>
                </a:solidFill>
                <a:latin typeface="微软雅黑" panose="020B0503020204020204" pitchFamily="34" charset="-122"/>
                <a:ea typeface="微软雅黑" panose="020B0503020204020204" pitchFamily="34" charset="-122"/>
              </a:rPr>
              <a:t>（感染性材料洒溢事故）</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46</a:t>
            </a:fld>
            <a:endParaRPr lang="zh-CN" altLang="en-US"/>
          </a:p>
        </p:txBody>
      </p:sp>
      <p:sp>
        <p:nvSpPr>
          <p:cNvPr id="13"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7898610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02796" y="2601764"/>
            <a:ext cx="7632848" cy="3563540"/>
          </a:xfrm>
          <a:prstGeom prst="rect">
            <a:avLst/>
          </a:prstGeom>
        </p:spPr>
        <p:txBody>
          <a:bodyPr wrap="square">
            <a:spAutoFit/>
          </a:bodyPr>
          <a:lstStyle/>
          <a:p>
            <a:pPr>
              <a:lnSpc>
                <a:spcPct val="120000"/>
              </a:lnSpc>
              <a:spcBef>
                <a:spcPts val="1200"/>
              </a:spcBef>
            </a:pPr>
            <a:r>
              <a:rPr lang="zh-CN" altLang="en-US" sz="2800" b="1" dirty="0">
                <a:solidFill>
                  <a:srgbClr val="C00000"/>
                </a:solidFill>
                <a:latin typeface="微软雅黑" panose="020B0503020204020204" pitchFamily="34" charset="-122"/>
                <a:ea typeface="微软雅黑" panose="020B0503020204020204" pitchFamily="34" charset="-122"/>
              </a:rPr>
              <a:t>生物安全柜内洒</a:t>
            </a:r>
            <a:r>
              <a:rPr lang="zh-CN" altLang="en-US" sz="2800" b="1" dirty="0" smtClean="0">
                <a:solidFill>
                  <a:srgbClr val="C00000"/>
                </a:solidFill>
                <a:latin typeface="微软雅黑" panose="020B0503020204020204" pitchFamily="34" charset="-122"/>
                <a:ea typeface="微软雅黑" panose="020B0503020204020204" pitchFamily="34" charset="-122"/>
              </a:rPr>
              <a:t>溢</a:t>
            </a:r>
            <a:endParaRPr lang="zh-CN" altLang="en-US" sz="2800" dirty="0">
              <a:solidFill>
                <a:srgbClr val="C00000"/>
              </a:solidFill>
            </a:endParaRPr>
          </a:p>
          <a:p>
            <a:pPr>
              <a:lnSpc>
                <a:spcPct val="120000"/>
              </a:lnSpc>
              <a:spcBef>
                <a:spcPts val="1200"/>
              </a:spcBef>
            </a:pPr>
            <a:r>
              <a:rPr lang="zh-CN" altLang="en-US" sz="2000" dirty="0">
                <a:solidFill>
                  <a:srgbClr val="0070C0"/>
                </a:solidFill>
                <a:latin typeface="微软雅黑" panose="020B0503020204020204" pitchFamily="34" charset="-122"/>
                <a:ea typeface="微软雅黑" panose="020B0503020204020204" pitchFamily="34" charset="-122"/>
              </a:rPr>
              <a:t>量少的</a:t>
            </a:r>
            <a:r>
              <a:rPr lang="zh-CN" altLang="en-US" sz="2000" dirty="0">
                <a:solidFill>
                  <a:schemeClr val="tx2">
                    <a:lumMod val="50000"/>
                  </a:schemeClr>
                </a:solidFill>
                <a:latin typeface="微软雅黑" panose="020B0503020204020204" pitchFamily="34" charset="-122"/>
                <a:ea typeface="微软雅黑" panose="020B0503020204020204" pitchFamily="34" charset="-122"/>
              </a:rPr>
              <a:t>：柜内消毒即可。</a:t>
            </a:r>
          </a:p>
          <a:p>
            <a:pPr>
              <a:lnSpc>
                <a:spcPct val="120000"/>
              </a:lnSpc>
              <a:spcBef>
                <a:spcPts val="1200"/>
              </a:spcBef>
            </a:pPr>
            <a:r>
              <a:rPr lang="zh-CN" altLang="en-US" sz="2000" dirty="0">
                <a:solidFill>
                  <a:srgbClr val="0070C0"/>
                </a:solidFill>
                <a:latin typeface="微软雅黑" panose="020B0503020204020204" pitchFamily="34" charset="-122"/>
                <a:ea typeface="微软雅黑" panose="020B0503020204020204" pitchFamily="34" charset="-122"/>
              </a:rPr>
              <a:t>量大的</a:t>
            </a:r>
            <a:r>
              <a:rPr lang="zh-CN" altLang="en-US" sz="2000" dirty="0" smtClean="0">
                <a:solidFill>
                  <a:schemeClr val="tx2">
                    <a:lumMod val="50000"/>
                  </a:schemeClr>
                </a:solidFill>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）应立即停止</a:t>
            </a:r>
            <a:r>
              <a:rPr lang="zh-CN" altLang="en-US" sz="2000" dirty="0" smtClean="0">
                <a:latin typeface="微软雅黑" panose="020B0503020204020204" pitchFamily="34" charset="-122"/>
                <a:ea typeface="微软雅黑" panose="020B0503020204020204" pitchFamily="34" charset="-122"/>
              </a:rPr>
              <a:t>工作；</a:t>
            </a:r>
            <a:endParaRPr lang="zh-CN" altLang="en-US" sz="2000" dirty="0">
              <a:latin typeface="微软雅黑" panose="020B0503020204020204" pitchFamily="34" charset="-122"/>
              <a:ea typeface="微软雅黑" panose="020B0503020204020204" pitchFamily="34" charset="-122"/>
            </a:endParaRPr>
          </a:p>
          <a:p>
            <a:pPr>
              <a:lnSpc>
                <a:spcPct val="120000"/>
              </a:lnSpc>
              <a:spcBef>
                <a:spcPts val="1200"/>
              </a:spcBef>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）按照前面的原则进行消毒</a:t>
            </a:r>
            <a:r>
              <a:rPr lang="zh-CN" altLang="en-US" sz="2000" dirty="0" smtClean="0">
                <a:latin typeface="微软雅黑" panose="020B0503020204020204" pitchFamily="34" charset="-122"/>
                <a:ea typeface="微软雅黑" panose="020B0503020204020204" pitchFamily="34" charset="-122"/>
              </a:rPr>
              <a:t>处理；</a:t>
            </a:r>
            <a:endParaRPr lang="zh-CN" altLang="en-US" sz="2000" dirty="0">
              <a:latin typeface="微软雅黑" panose="020B0503020204020204" pitchFamily="34" charset="-122"/>
              <a:ea typeface="微软雅黑" panose="020B0503020204020204" pitchFamily="34" charset="-122"/>
            </a:endParaRPr>
          </a:p>
          <a:p>
            <a:pPr>
              <a:lnSpc>
                <a:spcPct val="120000"/>
              </a:lnSpc>
              <a:spcBef>
                <a:spcPts val="1200"/>
              </a:spcBef>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）消毒结束后移出</a:t>
            </a:r>
            <a:r>
              <a:rPr lang="zh-CN" altLang="en-US" sz="2000" dirty="0">
                <a:latin typeface="微软雅黑" panose="020B0503020204020204" pitchFamily="34" charset="-122"/>
                <a:ea typeface="微软雅黑" panose="020B0503020204020204" pitchFamily="34" charset="-122"/>
              </a:rPr>
              <a:t>柜内</a:t>
            </a:r>
            <a:r>
              <a:rPr lang="zh-CN" altLang="en-US" sz="2000" dirty="0" smtClean="0">
                <a:latin typeface="微软雅黑" panose="020B0503020204020204" pitchFamily="34" charset="-122"/>
                <a:ea typeface="微软雅黑" panose="020B0503020204020204" pitchFamily="34" charset="-122"/>
              </a:rPr>
              <a:t>物品；</a:t>
            </a:r>
            <a:endParaRPr lang="zh-CN" altLang="en-US" sz="2000" dirty="0">
              <a:latin typeface="微软雅黑" panose="020B0503020204020204" pitchFamily="34" charset="-122"/>
              <a:ea typeface="微软雅黑" panose="020B0503020204020204" pitchFamily="34" charset="-122"/>
            </a:endParaRPr>
          </a:p>
          <a:p>
            <a:pPr>
              <a:lnSpc>
                <a:spcPct val="120000"/>
              </a:lnSpc>
              <a:spcBef>
                <a:spcPts val="1200"/>
              </a:spcBef>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）打开台面钢板，往下层槽中加入消毒液</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30min</a:t>
            </a:r>
            <a:r>
              <a:rPr lang="zh-CN" altLang="en-US" sz="2000" dirty="0">
                <a:latin typeface="微软雅黑" panose="020B0503020204020204" pitchFamily="34" charset="-122"/>
                <a:ea typeface="微软雅黑" panose="020B0503020204020204" pitchFamily="34" charset="-122"/>
              </a:rPr>
              <a:t>后将液体</a:t>
            </a:r>
            <a:r>
              <a:rPr lang="zh-CN" altLang="en-US" sz="2000" dirty="0" smtClean="0">
                <a:latin typeface="微软雅黑" panose="020B0503020204020204" pitchFamily="34" charset="-122"/>
                <a:ea typeface="微软雅黑" panose="020B0503020204020204" pitchFamily="34" charset="-122"/>
              </a:rPr>
              <a:t>吸出</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将</a:t>
            </a:r>
            <a:r>
              <a:rPr lang="zh-CN" altLang="en-US" sz="2000" dirty="0">
                <a:latin typeface="微软雅黑" panose="020B0503020204020204" pitchFamily="34" charset="-122"/>
                <a:ea typeface="微软雅黑" panose="020B0503020204020204" pitchFamily="34" charset="-122"/>
              </a:rPr>
              <a:t>槽</a:t>
            </a:r>
            <a:r>
              <a:rPr lang="zh-CN" altLang="en-US" sz="2000" dirty="0" smtClean="0">
                <a:latin typeface="微软雅黑" panose="020B0503020204020204" pitchFamily="34" charset="-122"/>
                <a:ea typeface="微软雅黑" panose="020B0503020204020204" pitchFamily="34" charset="-122"/>
              </a:rPr>
              <a:t>内面板擦拭</a:t>
            </a:r>
            <a:r>
              <a:rPr lang="zh-CN" altLang="en-US" sz="2000" dirty="0">
                <a:latin typeface="微软雅黑" panose="020B0503020204020204" pitchFamily="34" charset="-122"/>
                <a:ea typeface="微软雅黑" panose="020B0503020204020204" pitchFamily="34" charset="-122"/>
              </a:rPr>
              <a:t>干净后</a:t>
            </a:r>
            <a:r>
              <a:rPr lang="zh-CN" altLang="en-US" sz="2000" dirty="0" smtClean="0">
                <a:latin typeface="微软雅黑" panose="020B0503020204020204" pitchFamily="34" charset="-122"/>
                <a:ea typeface="微软雅黑" panose="020B0503020204020204" pitchFamily="34" charset="-122"/>
              </a:rPr>
              <a:t>，用清水擦拭。</a:t>
            </a:r>
            <a:endParaRPr lang="zh-CN" altLang="en-US" sz="2000" dirty="0">
              <a:latin typeface="微软雅黑" panose="020B0503020204020204" pitchFamily="34" charset="-122"/>
              <a:ea typeface="微软雅黑" panose="020B0503020204020204" pitchFamily="34" charset="-122"/>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6268" y="1765773"/>
            <a:ext cx="3738607" cy="2455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6"/>
          <p:cNvSpPr txBox="1"/>
          <p:nvPr/>
        </p:nvSpPr>
        <p:spPr>
          <a:xfrm>
            <a:off x="402796" y="1844824"/>
            <a:ext cx="5472608"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应急处理（洒溢事故）</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47</a:t>
            </a:fld>
            <a:endParaRPr lang="zh-CN" altLang="en-US"/>
          </a:p>
        </p:txBody>
      </p:sp>
      <p:sp>
        <p:nvSpPr>
          <p:cNvPr id="10"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29295919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09550" y="2348880"/>
            <a:ext cx="5286586" cy="2317558"/>
          </a:xfrm>
          <a:prstGeom prst="rect">
            <a:avLst/>
          </a:prstGeom>
        </p:spPr>
        <p:txBody>
          <a:bodyPr wrap="square">
            <a:spAutoFit/>
          </a:bodyPr>
          <a:lstStyle/>
          <a:p>
            <a:pPr>
              <a:lnSpc>
                <a:spcPct val="120000"/>
              </a:lnSpc>
              <a:spcBef>
                <a:spcPts val="600"/>
              </a:spcBef>
            </a:pPr>
            <a:r>
              <a:rPr lang="zh-CN" altLang="en-US" sz="2800" b="1" dirty="0">
                <a:solidFill>
                  <a:srgbClr val="C00000"/>
                </a:solidFill>
                <a:latin typeface="微软雅黑" panose="020B0503020204020204" pitchFamily="34" charset="-122"/>
                <a:ea typeface="微软雅黑" panose="020B0503020204020204" pitchFamily="34" charset="-122"/>
              </a:rPr>
              <a:t>生物</a:t>
            </a:r>
            <a:r>
              <a:rPr lang="zh-CN" altLang="en-US" sz="2800" b="1" dirty="0" smtClean="0">
                <a:solidFill>
                  <a:srgbClr val="C00000"/>
                </a:solidFill>
                <a:latin typeface="微软雅黑" panose="020B0503020204020204" pitchFamily="34" charset="-122"/>
                <a:ea typeface="微软雅黑" panose="020B0503020204020204" pitchFamily="34" charset="-122"/>
              </a:rPr>
              <a:t>安全实验室内洒溢</a:t>
            </a:r>
            <a:endParaRPr lang="zh-CN" altLang="en-US" sz="2800" b="1" dirty="0">
              <a:solidFill>
                <a:srgbClr val="C00000"/>
              </a:solidFill>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立即</a:t>
            </a:r>
            <a:r>
              <a:rPr lang="zh-CN" altLang="en-US" sz="2000" dirty="0">
                <a:latin typeface="微软雅黑" panose="020B0503020204020204" pitchFamily="34" charset="-122"/>
                <a:ea typeface="微软雅黑" panose="020B0503020204020204" pitchFamily="34" charset="-122"/>
              </a:rPr>
              <a:t>停止工作</a:t>
            </a:r>
          </a:p>
          <a:p>
            <a:pPr marL="342900" indent="-342900">
              <a:lnSpc>
                <a:spcPct val="12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按上述原则进行消毒处理</a:t>
            </a:r>
            <a:endParaRPr lang="zh-CN" altLang="en-US" sz="2000" dirty="0">
              <a:latin typeface="微软雅黑" panose="020B0503020204020204" pitchFamily="34" charset="-122"/>
              <a:ea typeface="微软雅黑" panose="020B0503020204020204" pitchFamily="34" charset="-122"/>
            </a:endParaRPr>
          </a:p>
          <a:p>
            <a:pPr marL="342900" indent="-342900">
              <a:lnSpc>
                <a:spcPct val="12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处理</a:t>
            </a:r>
            <a:r>
              <a:rPr lang="zh-CN" altLang="en-US" sz="2000" dirty="0">
                <a:latin typeface="微软雅黑" panose="020B0503020204020204" pitchFamily="34" charset="-122"/>
                <a:ea typeface="微软雅黑" panose="020B0503020204020204" pitchFamily="34" charset="-122"/>
              </a:rPr>
              <a:t>完后对实验暴露人员进行一定时间的医疗观察（潜伏期</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p:nvSpPr>
        <p:spPr>
          <a:xfrm>
            <a:off x="3995936" y="4441058"/>
            <a:ext cx="4577034" cy="2151358"/>
          </a:xfrm>
          <a:prstGeom prst="rect">
            <a:avLst/>
          </a:prstGeom>
        </p:spPr>
        <p:txBody>
          <a:bodyPr wrap="square">
            <a:spAutoFit/>
          </a:bodyPr>
          <a:lstStyle/>
          <a:p>
            <a:pPr>
              <a:lnSpc>
                <a:spcPct val="110000"/>
              </a:lnSpc>
              <a:spcBef>
                <a:spcPts val="1200"/>
              </a:spcBef>
            </a:pPr>
            <a:r>
              <a:rPr lang="zh-CN" altLang="en-US" sz="2800" b="1" dirty="0">
                <a:solidFill>
                  <a:srgbClr val="C00000"/>
                </a:solidFill>
                <a:latin typeface="微软雅黑" panose="020B0503020204020204" pitchFamily="34" charset="-122"/>
                <a:ea typeface="微软雅黑" panose="020B0503020204020204" pitchFamily="34" charset="-122"/>
              </a:rPr>
              <a:t>生物安全室外洒溢</a:t>
            </a:r>
          </a:p>
          <a:p>
            <a:pPr marL="342900" indent="-342900">
              <a:lnSpc>
                <a:spcPct val="11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加强个人</a:t>
            </a:r>
            <a:r>
              <a:rPr lang="zh-CN" altLang="en-US" sz="2000" dirty="0">
                <a:latin typeface="微软雅黑" panose="020B0503020204020204" pitchFamily="34" charset="-122"/>
                <a:ea typeface="微软雅黑" panose="020B0503020204020204" pitchFamily="34" charset="-122"/>
              </a:rPr>
              <a:t>防护</a:t>
            </a:r>
          </a:p>
          <a:p>
            <a:pPr marL="342900" indent="-342900">
              <a:lnSpc>
                <a:spcPct val="11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按照上述</a:t>
            </a:r>
            <a:r>
              <a:rPr lang="zh-CN" altLang="en-US" sz="2000" dirty="0">
                <a:latin typeface="微软雅黑" panose="020B0503020204020204" pitchFamily="34" charset="-122"/>
                <a:ea typeface="微软雅黑" panose="020B0503020204020204" pitchFamily="34" charset="-122"/>
              </a:rPr>
              <a:t>原则</a:t>
            </a:r>
            <a:r>
              <a:rPr lang="zh-CN" altLang="en-US" sz="2000" dirty="0" smtClean="0">
                <a:latin typeface="微软雅黑" panose="020B0503020204020204" pitchFamily="34" charset="-122"/>
                <a:ea typeface="微软雅黑" panose="020B0503020204020204" pitchFamily="34" charset="-122"/>
              </a:rPr>
              <a:t>进行</a:t>
            </a:r>
            <a:r>
              <a:rPr lang="zh-CN" altLang="en-US" sz="2000" dirty="0">
                <a:latin typeface="微软雅黑" panose="020B0503020204020204" pitchFamily="34" charset="-122"/>
                <a:ea typeface="微软雅黑" panose="020B0503020204020204" pitchFamily="34" charset="-122"/>
              </a:rPr>
              <a:t>消毒处理</a:t>
            </a:r>
          </a:p>
          <a:p>
            <a:pPr marL="342900" indent="-342900">
              <a:lnSpc>
                <a:spcPct val="110000"/>
              </a:lnSpc>
              <a:spcBef>
                <a:spcPts val="600"/>
              </a:spcBef>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对</a:t>
            </a:r>
            <a:r>
              <a:rPr lang="zh-CN" altLang="en-US" sz="2000" dirty="0">
                <a:latin typeface="微软雅黑" panose="020B0503020204020204" pitchFamily="34" charset="-122"/>
                <a:ea typeface="微软雅黑" panose="020B0503020204020204" pitchFamily="34" charset="-122"/>
              </a:rPr>
              <a:t>暴露人员进行医疗</a:t>
            </a:r>
            <a:r>
              <a:rPr lang="zh-CN" altLang="en-US" sz="2000" dirty="0" smtClean="0">
                <a:latin typeface="微软雅黑" panose="020B0503020204020204" pitchFamily="34" charset="-122"/>
                <a:ea typeface="微软雅黑" panose="020B0503020204020204" pitchFamily="34" charset="-122"/>
              </a:rPr>
              <a:t>观察（</a:t>
            </a:r>
            <a:r>
              <a:rPr lang="zh-CN" altLang="en-US" sz="2000" dirty="0">
                <a:latin typeface="微软雅黑" panose="020B0503020204020204" pitchFamily="34" charset="-122"/>
                <a:ea typeface="微软雅黑" panose="020B0503020204020204" pitchFamily="34" charset="-122"/>
              </a:rPr>
              <a:t>没有严重事故的可判定为一般事故）</a:t>
            </a:r>
          </a:p>
        </p:txBody>
      </p:sp>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1795214"/>
            <a:ext cx="1728192" cy="3188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6"/>
          <p:cNvSpPr txBox="1"/>
          <p:nvPr/>
        </p:nvSpPr>
        <p:spPr>
          <a:xfrm>
            <a:off x="395536" y="1700808"/>
            <a:ext cx="5472608"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a:t>
            </a:r>
            <a:r>
              <a:rPr lang="zh-CN" altLang="en-US" sz="3200" b="1" dirty="0">
                <a:latin typeface="微软雅黑" panose="020B0503020204020204" pitchFamily="34" charset="-122"/>
                <a:ea typeface="微软雅黑" panose="020B0503020204020204" pitchFamily="34" charset="-122"/>
              </a:rPr>
              <a:t>处理（洒溢事故</a:t>
            </a:r>
            <a:r>
              <a:rPr lang="zh-CN" altLang="en-US" sz="3200" b="1" dirty="0" smtClean="0">
                <a:latin typeface="微软雅黑" panose="020B0503020204020204" pitchFamily="34" charset="-122"/>
                <a:ea typeface="微软雅黑" panose="020B0503020204020204" pitchFamily="34" charset="-122"/>
              </a:rPr>
              <a:t>）</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pic>
        <p:nvPicPr>
          <p:cNvPr id="15" name="Picture 1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937" y="4845601"/>
            <a:ext cx="2605931" cy="1762522"/>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0C913308-F349-4B6D-A68A-DD1791B4A57B}" type="slidenum">
              <a:rPr lang="zh-CN" altLang="en-US" smtClean="0"/>
              <a:t>48</a:t>
            </a:fld>
            <a:endParaRPr lang="zh-CN" altLang="en-US"/>
          </a:p>
        </p:txBody>
      </p:sp>
      <p:sp>
        <p:nvSpPr>
          <p:cNvPr id="13"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27821368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82409" y="2420888"/>
            <a:ext cx="3973568" cy="3539430"/>
            <a:chOff x="526882" y="2264326"/>
            <a:chExt cx="3973568" cy="3539430"/>
          </a:xfrm>
        </p:grpSpPr>
        <p:sp>
          <p:nvSpPr>
            <p:cNvPr id="2" name="矩形 1"/>
            <p:cNvSpPr/>
            <p:nvPr/>
          </p:nvSpPr>
          <p:spPr>
            <a:xfrm>
              <a:off x="526882" y="2264326"/>
              <a:ext cx="3973568" cy="3539430"/>
            </a:xfrm>
            <a:prstGeom prst="rect">
              <a:avLst/>
            </a:prstGeom>
          </p:spPr>
          <p:txBody>
            <a:bodyPr wrap="square">
              <a:spAutoFit/>
            </a:bodyPr>
            <a:lstStyle/>
            <a:p>
              <a:pPr>
                <a:lnSpc>
                  <a:spcPct val="120000"/>
                </a:lnSpc>
                <a:spcBef>
                  <a:spcPts val="1200"/>
                </a:spcBef>
              </a:pPr>
              <a:r>
                <a:rPr lang="zh-CN" altLang="en-US" sz="2500" b="1" dirty="0">
                  <a:solidFill>
                    <a:schemeClr val="folHlink"/>
                  </a:solidFill>
                  <a:latin typeface="微软雅黑" panose="020B0503020204020204" pitchFamily="34" charset="-122"/>
                  <a:ea typeface="微软雅黑" panose="020B0503020204020204" pitchFamily="34" charset="-122"/>
                </a:rPr>
                <a:t>防护服</a:t>
              </a:r>
              <a:r>
                <a:rPr lang="zh-CN" altLang="en-US" sz="2500" b="1" dirty="0" smtClean="0">
                  <a:solidFill>
                    <a:schemeClr val="folHlink"/>
                  </a:solidFill>
                  <a:latin typeface="微软雅黑" panose="020B0503020204020204" pitchFamily="34" charset="-122"/>
                  <a:ea typeface="微软雅黑" panose="020B0503020204020204" pitchFamily="34" charset="-122"/>
                </a:rPr>
                <a:t>污染</a:t>
              </a:r>
              <a:endParaRPr lang="zh-CN" altLang="en-US" sz="2500" b="1" dirty="0">
                <a:solidFill>
                  <a:schemeClr val="folHlink"/>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立即</a:t>
              </a:r>
              <a:r>
                <a:rPr lang="zh-CN" altLang="en-US" sz="2000" dirty="0">
                  <a:solidFill>
                    <a:schemeClr val="tx2"/>
                  </a:solidFill>
                  <a:latin typeface="微软雅黑" panose="020B0503020204020204" pitchFamily="34" charset="-122"/>
                  <a:ea typeface="微软雅黑" panose="020B0503020204020204" pitchFamily="34" charset="-122"/>
                </a:rPr>
                <a:t>局部消毒</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手</a:t>
              </a:r>
              <a:r>
                <a:rPr lang="zh-CN" altLang="en-US" sz="2000" dirty="0">
                  <a:solidFill>
                    <a:schemeClr val="tx2"/>
                  </a:solidFill>
                  <a:latin typeface="微软雅黑" panose="020B0503020204020204" pitchFamily="34" charset="-122"/>
                  <a:ea typeface="微软雅黑" panose="020B0503020204020204" pitchFamily="34" charset="-122"/>
                </a:rPr>
                <a:t>部消毒</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脱掉污染防护</a:t>
              </a:r>
              <a:r>
                <a:rPr lang="zh-CN" altLang="en-US" sz="2000" dirty="0">
                  <a:solidFill>
                    <a:schemeClr val="tx2"/>
                  </a:solidFill>
                  <a:latin typeface="微软雅黑" panose="020B0503020204020204" pitchFamily="34" charset="-122"/>
                  <a:ea typeface="微软雅黑" panose="020B0503020204020204" pitchFamily="34" charset="-122"/>
                </a:rPr>
                <a:t>服并进行消毒</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更换防护</a:t>
              </a:r>
              <a:r>
                <a:rPr lang="zh-CN" altLang="en-US" sz="2000" dirty="0">
                  <a:solidFill>
                    <a:schemeClr val="tx2"/>
                  </a:solidFill>
                  <a:latin typeface="微软雅黑" panose="020B0503020204020204" pitchFamily="34" charset="-122"/>
                  <a:ea typeface="微软雅黑" panose="020B0503020204020204" pitchFamily="34" charset="-122"/>
                </a:rPr>
                <a:t>服并对现场进行</a:t>
              </a:r>
              <a:r>
                <a:rPr lang="zh-CN" altLang="en-US" sz="2000" dirty="0" smtClean="0">
                  <a:solidFill>
                    <a:schemeClr val="tx2"/>
                  </a:solidFill>
                  <a:latin typeface="微软雅黑" panose="020B0503020204020204" pitchFamily="34" charset="-122"/>
                  <a:ea typeface="微软雅黑" panose="020B0503020204020204" pitchFamily="34" charset="-122"/>
                </a:rPr>
                <a:t>消毒</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a:solidFill>
                    <a:schemeClr val="tx2"/>
                  </a:solidFill>
                  <a:latin typeface="微软雅黑" panose="020B0503020204020204" pitchFamily="34" charset="-122"/>
                  <a:ea typeface="微软雅黑" panose="020B0503020204020204" pitchFamily="34" charset="-122"/>
                </a:rPr>
                <a:t>对空气污染的区域应进行空气消毒</a:t>
              </a:r>
            </a:p>
          </p:txBody>
        </p:sp>
        <p:pic>
          <p:nvPicPr>
            <p:cNvPr id="2253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2432" y="2488641"/>
              <a:ext cx="981528" cy="97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3" name="组合 12"/>
          <p:cNvGrpSpPr/>
          <p:nvPr/>
        </p:nvGrpSpPr>
        <p:grpSpPr>
          <a:xfrm>
            <a:off x="4703345" y="2420888"/>
            <a:ext cx="4320937" cy="3724096"/>
            <a:chOff x="4512958" y="4845802"/>
            <a:chExt cx="4320937" cy="3724096"/>
          </a:xfrm>
        </p:grpSpPr>
        <p:sp>
          <p:nvSpPr>
            <p:cNvPr id="10" name="矩形 9"/>
            <p:cNvSpPr/>
            <p:nvPr/>
          </p:nvSpPr>
          <p:spPr>
            <a:xfrm>
              <a:off x="4512958" y="4845802"/>
              <a:ext cx="3901103" cy="3724096"/>
            </a:xfrm>
            <a:prstGeom prst="rect">
              <a:avLst/>
            </a:prstGeom>
          </p:spPr>
          <p:txBody>
            <a:bodyPr wrap="square">
              <a:spAutoFit/>
            </a:bodyPr>
            <a:lstStyle/>
            <a:p>
              <a:r>
                <a:rPr lang="zh-CN" altLang="en-US" sz="2500" b="1" dirty="0">
                  <a:solidFill>
                    <a:schemeClr val="folHlink"/>
                  </a:solidFill>
                  <a:latin typeface="微软雅黑" panose="020B0503020204020204" pitchFamily="34" charset="-122"/>
                  <a:ea typeface="微软雅黑" panose="020B0503020204020204" pitchFamily="34" charset="-122"/>
                </a:rPr>
                <a:t>食入潜在感染性物质</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停止工作</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应脱下</a:t>
              </a:r>
              <a:r>
                <a:rPr lang="zh-CN" altLang="en-US" sz="2000" dirty="0">
                  <a:solidFill>
                    <a:schemeClr val="tx2"/>
                  </a:solidFill>
                  <a:latin typeface="微软雅黑" panose="020B0503020204020204" pitchFamily="34" charset="-122"/>
                  <a:ea typeface="微软雅黑" panose="020B0503020204020204" pitchFamily="34" charset="-122"/>
                </a:rPr>
                <a:t>受害人的防护服并进行医学</a:t>
              </a:r>
              <a:r>
                <a:rPr lang="zh-CN" altLang="en-US" sz="2000" dirty="0" smtClean="0">
                  <a:solidFill>
                    <a:schemeClr val="tx2"/>
                  </a:solidFill>
                  <a:latin typeface="微软雅黑" panose="020B0503020204020204" pitchFamily="34" charset="-122"/>
                  <a:ea typeface="微软雅黑" panose="020B0503020204020204" pitchFamily="34" charset="-122"/>
                </a:rPr>
                <a:t>处理</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观察</a:t>
              </a:r>
              <a:r>
                <a:rPr lang="zh-CN" altLang="en-US" sz="2000" dirty="0">
                  <a:solidFill>
                    <a:schemeClr val="tx2"/>
                  </a:solidFill>
                  <a:latin typeface="微软雅黑" panose="020B0503020204020204" pitchFamily="34" charset="-122"/>
                  <a:ea typeface="微软雅黑" panose="020B0503020204020204" pitchFamily="34" charset="-122"/>
                </a:rPr>
                <a:t>和必要的预防</a:t>
              </a:r>
              <a:r>
                <a:rPr lang="zh-CN" altLang="en-US" sz="2000" dirty="0" smtClean="0">
                  <a:solidFill>
                    <a:schemeClr val="tx2"/>
                  </a:solidFill>
                  <a:latin typeface="微软雅黑" panose="020B0503020204020204" pitchFamily="34" charset="-122"/>
                  <a:ea typeface="微软雅黑" panose="020B0503020204020204" pitchFamily="34" charset="-122"/>
                </a:rPr>
                <a:t>治疗</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报告</a:t>
              </a:r>
              <a:r>
                <a:rPr lang="zh-CN" altLang="en-US" sz="2000" dirty="0">
                  <a:solidFill>
                    <a:schemeClr val="tx2"/>
                  </a:solidFill>
                  <a:latin typeface="微软雅黑" panose="020B0503020204020204" pitchFamily="34" charset="-122"/>
                  <a:ea typeface="微软雅黑" panose="020B0503020204020204" pitchFamily="34" charset="-122"/>
                </a:rPr>
                <a:t>食入材料的鉴定和事故发生的细节，并保留完整适当的医疗</a:t>
              </a:r>
              <a:r>
                <a:rPr lang="zh-CN" altLang="en-US" sz="2000" dirty="0" smtClean="0">
                  <a:solidFill>
                    <a:schemeClr val="tx2"/>
                  </a:solidFill>
                  <a:latin typeface="微软雅黑" panose="020B0503020204020204" pitchFamily="34" charset="-122"/>
                  <a:ea typeface="微软雅黑" panose="020B0503020204020204" pitchFamily="34" charset="-122"/>
                </a:rPr>
                <a:t>记录</a:t>
              </a:r>
              <a:endParaRPr lang="zh-CN" altLang="en-US" sz="2000" dirty="0">
                <a:solidFill>
                  <a:schemeClr val="tx2"/>
                </a:solidFill>
                <a:latin typeface="微软雅黑" panose="020B0503020204020204" pitchFamily="34" charset="-122"/>
                <a:ea typeface="微软雅黑" panose="020B0503020204020204" pitchFamily="34" charset="-122"/>
              </a:endParaRPr>
            </a:p>
          </p:txBody>
        </p:sp>
        <p:pic>
          <p:nvPicPr>
            <p:cNvPr id="2253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95370" y="4989818"/>
              <a:ext cx="838525" cy="815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TextBox 6"/>
          <p:cNvSpPr txBox="1"/>
          <p:nvPr/>
        </p:nvSpPr>
        <p:spPr>
          <a:xfrm>
            <a:off x="395536" y="1700808"/>
            <a:ext cx="6696744"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应急处理（其他事故）</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49</a:t>
            </a:fld>
            <a:endParaRPr lang="zh-CN" altLang="en-US"/>
          </a:p>
        </p:txBody>
      </p:sp>
      <p:sp>
        <p:nvSpPr>
          <p:cNvPr id="14"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28613579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385700" y="1521597"/>
            <a:ext cx="8350250" cy="253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1900" b="1" dirty="0">
                <a:solidFill>
                  <a:srgbClr val="000066"/>
                </a:solidFill>
                <a:latin typeface="黑体" panose="02010609060101010101" pitchFamily="49" charset="-122"/>
                <a:ea typeface="黑体" panose="02010609060101010101" pitchFamily="49" charset="-122"/>
              </a:rPr>
              <a:t>东北农业大学</a:t>
            </a:r>
            <a:r>
              <a:rPr lang="en-US" altLang="zh-CN" sz="1900" b="1" dirty="0">
                <a:solidFill>
                  <a:srgbClr val="000066"/>
                </a:solidFill>
                <a:latin typeface="黑体" panose="02010609060101010101" pitchFamily="49" charset="-122"/>
                <a:ea typeface="黑体" panose="02010609060101010101" pitchFamily="49" charset="-122"/>
              </a:rPr>
              <a:t>27</a:t>
            </a:r>
            <a:r>
              <a:rPr lang="zh-CN" altLang="en-US" sz="1900" b="1" dirty="0">
                <a:solidFill>
                  <a:srgbClr val="000066"/>
                </a:solidFill>
                <a:latin typeface="黑体" panose="02010609060101010101" pitchFamily="49" charset="-122"/>
                <a:ea typeface="黑体" panose="02010609060101010101" pitchFamily="49" charset="-122"/>
              </a:rPr>
              <a:t>名学生和</a:t>
            </a:r>
            <a:r>
              <a:rPr lang="en-US" altLang="zh-CN" sz="1900" b="1" dirty="0">
                <a:solidFill>
                  <a:srgbClr val="000066"/>
                </a:solidFill>
                <a:latin typeface="黑体" panose="02010609060101010101" pitchFamily="49" charset="-122"/>
                <a:ea typeface="黑体" panose="02010609060101010101" pitchFamily="49" charset="-122"/>
              </a:rPr>
              <a:t>1</a:t>
            </a:r>
            <a:r>
              <a:rPr lang="zh-CN" altLang="en-US" sz="1900" b="1" dirty="0">
                <a:solidFill>
                  <a:srgbClr val="000066"/>
                </a:solidFill>
                <a:latin typeface="黑体" panose="02010609060101010101" pitchFamily="49" charset="-122"/>
                <a:ea typeface="黑体" panose="02010609060101010101" pitchFamily="49" charset="-122"/>
              </a:rPr>
              <a:t>名教师因实验感染布鲁氏菌病</a:t>
            </a:r>
            <a:r>
              <a:rPr lang="zh-CN" altLang="en-US" sz="1900" b="1" dirty="0" smtClean="0">
                <a:solidFill>
                  <a:srgbClr val="000066"/>
                </a:solidFill>
                <a:latin typeface="黑体" panose="02010609060101010101" pitchFamily="49" charset="-122"/>
                <a:ea typeface="黑体" panose="02010609060101010101" pitchFamily="49" charset="-122"/>
              </a:rPr>
              <a:t>事件</a:t>
            </a:r>
            <a:r>
              <a:rPr lang="zh-CN" altLang="en-US" sz="1900" b="1" dirty="0" smtClean="0">
                <a:latin typeface="黑体" panose="02010609060101010101" pitchFamily="49" charset="-122"/>
                <a:ea typeface="黑体" panose="02010609060101010101" pitchFamily="49" charset="-122"/>
              </a:rPr>
              <a:t>（</a:t>
            </a:r>
            <a:r>
              <a:rPr lang="zh-CN" altLang="en-US" sz="1900" b="1" dirty="0" smtClean="0">
                <a:solidFill>
                  <a:srgbClr val="0033CC"/>
                </a:solidFill>
                <a:latin typeface="黑体" panose="02010609060101010101" pitchFamily="49" charset="-122"/>
                <a:ea typeface="黑体" panose="02010609060101010101" pitchFamily="49" charset="-122"/>
              </a:rPr>
              <a:t>乙</a:t>
            </a:r>
            <a:r>
              <a:rPr lang="zh-CN" altLang="en-US" sz="1900" b="1" dirty="0">
                <a:solidFill>
                  <a:srgbClr val="0033CC"/>
                </a:solidFill>
                <a:latin typeface="黑体" panose="02010609060101010101" pitchFamily="49" charset="-122"/>
                <a:ea typeface="黑体" panose="02010609060101010101" pitchFamily="49" charset="-122"/>
              </a:rPr>
              <a:t>类</a:t>
            </a:r>
            <a:r>
              <a:rPr lang="zh-CN" altLang="en-US" sz="1900" b="1" dirty="0" smtClean="0">
                <a:solidFill>
                  <a:srgbClr val="0033CC"/>
                </a:solidFill>
                <a:latin typeface="黑体" panose="02010609060101010101" pitchFamily="49" charset="-122"/>
                <a:ea typeface="黑体" panose="02010609060101010101" pitchFamily="49" charset="-122"/>
              </a:rPr>
              <a:t>传染病</a:t>
            </a:r>
            <a:r>
              <a:rPr lang="zh-CN" altLang="en-US" sz="1900" b="1" dirty="0" smtClean="0">
                <a:latin typeface="黑体" panose="02010609060101010101" pitchFamily="49" charset="-122"/>
                <a:ea typeface="黑体" panose="02010609060101010101" pitchFamily="49" charset="-122"/>
              </a:rPr>
              <a:t>）</a:t>
            </a:r>
            <a:endParaRPr lang="en-US" altLang="zh-CN" sz="1900" b="1" dirty="0">
              <a:latin typeface="黑体" panose="02010609060101010101" pitchFamily="49" charset="-122"/>
              <a:ea typeface="黑体" panose="02010609060101010101" pitchFamily="49" charset="-122"/>
            </a:endParaRPr>
          </a:p>
          <a:p>
            <a:pPr eaLnBrk="1" hangingPunct="1">
              <a:spcBef>
                <a:spcPts val="1200"/>
              </a:spcBef>
              <a:buFontTx/>
              <a:buNone/>
            </a:pPr>
            <a:r>
              <a:rPr lang="en-US" altLang="zh-CN" sz="2000" dirty="0">
                <a:latin typeface="黑体" panose="02010609060101010101" pitchFamily="49" charset="-122"/>
                <a:ea typeface="黑体" panose="02010609060101010101" pitchFamily="49" charset="-122"/>
              </a:rPr>
              <a:t>2010</a:t>
            </a:r>
            <a:r>
              <a:rPr lang="zh-CN" altLang="en-US" sz="2000" dirty="0">
                <a:latin typeface="黑体" panose="02010609060101010101" pitchFamily="49" charset="-122"/>
                <a:ea typeface="黑体" panose="02010609060101010101" pitchFamily="49" charset="-122"/>
              </a:rPr>
              <a:t>年</a:t>
            </a:r>
            <a:r>
              <a:rPr lang="en-US" altLang="zh-CN" sz="2000" dirty="0">
                <a:latin typeface="黑体" panose="02010609060101010101" pitchFamily="49" charset="-122"/>
                <a:ea typeface="黑体" panose="02010609060101010101" pitchFamily="49" charset="-122"/>
              </a:rPr>
              <a:t>12</a:t>
            </a:r>
            <a:r>
              <a:rPr lang="zh-CN" altLang="en-US" sz="2000" dirty="0">
                <a:latin typeface="黑体" panose="02010609060101010101" pitchFamily="49" charset="-122"/>
                <a:ea typeface="黑体" panose="02010609060101010101" pitchFamily="49" charset="-122"/>
              </a:rPr>
              <a:t>月期间，东北农业大学动物医学学院由于相关教师在实验中使用了未经检疫的山羊，导致自</a:t>
            </a:r>
            <a:r>
              <a:rPr lang="en-US" altLang="zh-CN" sz="2000" dirty="0">
                <a:latin typeface="黑体" panose="02010609060101010101" pitchFamily="49" charset="-122"/>
                <a:ea typeface="黑体" panose="02010609060101010101" pitchFamily="49" charset="-122"/>
              </a:rPr>
              <a:t>2011</a:t>
            </a:r>
            <a:r>
              <a:rPr lang="zh-CN" altLang="en-US" sz="2000" dirty="0">
                <a:latin typeface="黑体" panose="02010609060101010101" pitchFamily="49" charset="-122"/>
                <a:ea typeface="黑体" panose="02010609060101010101" pitchFamily="49" charset="-122"/>
              </a:rPr>
              <a:t>年</a:t>
            </a:r>
            <a:r>
              <a:rPr lang="en-US" altLang="zh-CN" sz="2000" dirty="0">
                <a:latin typeface="黑体" panose="02010609060101010101" pitchFamily="49" charset="-122"/>
                <a:ea typeface="黑体" panose="02010609060101010101" pitchFamily="49" charset="-122"/>
              </a:rPr>
              <a:t>3</a:t>
            </a:r>
            <a:r>
              <a:rPr lang="zh-CN" altLang="en-US" sz="2000" dirty="0">
                <a:latin typeface="黑体" panose="02010609060101010101" pitchFamily="49" charset="-122"/>
                <a:ea typeface="黑体" panose="02010609060101010101" pitchFamily="49" charset="-122"/>
              </a:rPr>
              <a:t>月至</a:t>
            </a:r>
            <a:r>
              <a:rPr lang="en-US" altLang="zh-CN" sz="2000" dirty="0">
                <a:latin typeface="黑体" panose="02010609060101010101" pitchFamily="49" charset="-122"/>
                <a:ea typeface="黑体" panose="02010609060101010101" pitchFamily="49" charset="-122"/>
              </a:rPr>
              <a:t>5</a:t>
            </a:r>
            <a:r>
              <a:rPr lang="zh-CN" altLang="en-US" sz="2000" dirty="0">
                <a:latin typeface="黑体" panose="02010609060101010101" pitchFamily="49" charset="-122"/>
                <a:ea typeface="黑体" panose="02010609060101010101" pitchFamily="49" charset="-122"/>
              </a:rPr>
              <a:t>月，学校</a:t>
            </a:r>
            <a:r>
              <a:rPr lang="en-US" altLang="zh-CN" sz="2000" dirty="0">
                <a:latin typeface="黑体" panose="02010609060101010101" pitchFamily="49" charset="-122"/>
                <a:ea typeface="黑体" panose="02010609060101010101" pitchFamily="49" charset="-122"/>
              </a:rPr>
              <a:t>27</a:t>
            </a:r>
            <a:r>
              <a:rPr lang="zh-CN" altLang="en-US" sz="2000" dirty="0">
                <a:latin typeface="黑体" panose="02010609060101010101" pitchFamily="49" charset="-122"/>
                <a:ea typeface="黑体" panose="02010609060101010101" pitchFamily="49" charset="-122"/>
              </a:rPr>
              <a:t>名学生和</a:t>
            </a:r>
            <a:r>
              <a:rPr lang="en-US" altLang="zh-CN" sz="2000" dirty="0">
                <a:latin typeface="黑体" panose="02010609060101010101" pitchFamily="49" charset="-122"/>
                <a:ea typeface="黑体" panose="02010609060101010101" pitchFamily="49" charset="-122"/>
              </a:rPr>
              <a:t>1</a:t>
            </a:r>
            <a:r>
              <a:rPr lang="zh-CN" altLang="en-US" sz="2000" dirty="0">
                <a:latin typeface="黑体" panose="02010609060101010101" pitchFamily="49" charset="-122"/>
                <a:ea typeface="黑体" panose="02010609060101010101" pitchFamily="49" charset="-122"/>
              </a:rPr>
              <a:t>名教师陆续确诊感染布鲁氏菌病</a:t>
            </a:r>
            <a:endParaRPr lang="en-US" altLang="zh-CN" sz="2000" dirty="0">
              <a:latin typeface="黑体" panose="02010609060101010101" pitchFamily="49" charset="-122"/>
              <a:ea typeface="黑体" panose="02010609060101010101" pitchFamily="49" charset="-122"/>
            </a:endParaRPr>
          </a:p>
          <a:p>
            <a:pPr eaLnBrk="1" hangingPunct="1">
              <a:spcBef>
                <a:spcPts val="1200"/>
              </a:spcBef>
              <a:buFontTx/>
              <a:buNone/>
            </a:pPr>
            <a:r>
              <a:rPr lang="zh-CN" altLang="en-US" sz="2000" dirty="0">
                <a:latin typeface="黑体" panose="02010609060101010101" pitchFamily="49" charset="-122"/>
                <a:ea typeface="黑体" panose="02010609060101010101" pitchFamily="49" charset="-122"/>
              </a:rPr>
              <a:t>“羊活体解剖学实验”，上午是解剖，下午观察羊内脏</a:t>
            </a:r>
            <a:endParaRPr lang="en-US" altLang="zh-CN" sz="2000" dirty="0">
              <a:latin typeface="黑体" panose="02010609060101010101" pitchFamily="49" charset="-122"/>
              <a:ea typeface="黑体" panose="02010609060101010101" pitchFamily="49" charset="-122"/>
            </a:endParaRPr>
          </a:p>
          <a:p>
            <a:pPr eaLnBrk="1" hangingPunct="1">
              <a:lnSpc>
                <a:spcPct val="150000"/>
              </a:lnSpc>
              <a:spcBef>
                <a:spcPct val="0"/>
              </a:spcBef>
              <a:buFontTx/>
              <a:buNone/>
            </a:pPr>
            <a:r>
              <a:rPr lang="zh-CN" altLang="en-US" sz="2000" dirty="0" smtClean="0">
                <a:latin typeface="黑体" panose="02010609060101010101" pitchFamily="49" charset="-122"/>
                <a:ea typeface="黑体" panose="02010609060101010101" pitchFamily="49" charset="-122"/>
              </a:rPr>
              <a:t>布鲁氏菌</a:t>
            </a:r>
            <a:r>
              <a:rPr lang="zh-CN" altLang="en-US" sz="2000" dirty="0">
                <a:latin typeface="黑体" panose="02010609060101010101" pitchFamily="49" charset="-122"/>
                <a:ea typeface="黑体" panose="02010609060101010101" pitchFamily="49" charset="-122"/>
              </a:rPr>
              <a:t>主要通过眼睫膜、鼻腔黏膜和口腔感染，皮肤感染</a:t>
            </a:r>
            <a:r>
              <a:rPr lang="zh-CN" altLang="en-US" sz="2000" dirty="0" smtClean="0">
                <a:latin typeface="黑体" panose="02010609060101010101" pitchFamily="49" charset="-122"/>
                <a:ea typeface="黑体" panose="02010609060101010101" pitchFamily="49" charset="-122"/>
              </a:rPr>
              <a:t>。</a:t>
            </a:r>
            <a:endParaRPr lang="en-US" altLang="zh-CN" sz="2000" dirty="0">
              <a:latin typeface="黑体" panose="02010609060101010101" pitchFamily="49" charset="-122"/>
              <a:ea typeface="黑体" panose="02010609060101010101" pitchFamily="49" charset="-122"/>
            </a:endParaRPr>
          </a:p>
        </p:txBody>
      </p:sp>
      <p:sp>
        <p:nvSpPr>
          <p:cNvPr id="28676" name="矩形 3"/>
          <p:cNvSpPr>
            <a:spLocks noChangeArrowheads="1"/>
          </p:cNvSpPr>
          <p:nvPr/>
        </p:nvSpPr>
        <p:spPr bwMode="auto">
          <a:xfrm>
            <a:off x="755576" y="4077626"/>
            <a:ext cx="3499004" cy="600164"/>
          </a:xfrm>
          <a:prstGeom prst="rect">
            <a:avLst/>
          </a:prstGeom>
          <a:noFill/>
          <a:ln w="28575">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zh-CN" altLang="en-US" sz="2200" b="1" dirty="0">
                <a:solidFill>
                  <a:srgbClr val="FF0000"/>
                </a:solidFill>
                <a:latin typeface="黑体" panose="02010609060101010101" pitchFamily="49" charset="-122"/>
                <a:ea typeface="黑体" panose="02010609060101010101" pitchFamily="49" charset="-122"/>
              </a:rPr>
              <a:t>无防护，无消毒，未</a:t>
            </a:r>
            <a:r>
              <a:rPr lang="zh-CN" altLang="en-US" sz="2200" b="1" dirty="0" smtClean="0">
                <a:solidFill>
                  <a:srgbClr val="FF0000"/>
                </a:solidFill>
                <a:latin typeface="黑体" panose="02010609060101010101" pitchFamily="49" charset="-122"/>
                <a:ea typeface="黑体" panose="02010609060101010101" pitchFamily="49" charset="-122"/>
              </a:rPr>
              <a:t>洗手</a:t>
            </a:r>
            <a:endParaRPr lang="en-US" altLang="zh-CN" sz="2200" b="1" dirty="0">
              <a:solidFill>
                <a:srgbClr val="FF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stretch>
            <a:fillRect/>
          </a:stretch>
        </p:blipFill>
        <p:spPr>
          <a:xfrm>
            <a:off x="4798368" y="4137182"/>
            <a:ext cx="3888432" cy="2553697"/>
          </a:xfrm>
          <a:prstGeom prst="rect">
            <a:avLst/>
          </a:prstGeom>
        </p:spPr>
      </p:pic>
      <p:pic>
        <p:nvPicPr>
          <p:cNvPr id="7"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702358"/>
            <a:ext cx="3426945" cy="211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C913308-F349-4B6D-A68A-DD1791B4A57B}" type="slidenum">
              <a:rPr lang="zh-CN" altLang="en-US" smtClean="0"/>
              <a:t>5</a:t>
            </a:fld>
            <a:endParaRPr lang="zh-CN" altLang="en-US"/>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C:\Users\john\Desktop\02f58PICYmX_10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TextBox 64"/>
          <p:cNvSpPr txBox="1"/>
          <p:nvPr/>
        </p:nvSpPr>
        <p:spPr>
          <a:xfrm>
            <a:off x="1840853" y="332656"/>
            <a:ext cx="543994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实验室生物安全事件</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51294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2050" name="Picture 2" descr="C:\Users\john\Desktop\02f58PICYmX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36" y="2348880"/>
            <a:ext cx="3848819" cy="3139321"/>
            <a:chOff x="364513" y="2515641"/>
            <a:chExt cx="3848819" cy="3139321"/>
          </a:xfrm>
        </p:grpSpPr>
        <p:sp>
          <p:nvSpPr>
            <p:cNvPr id="6" name="矩形 5"/>
            <p:cNvSpPr/>
            <p:nvPr/>
          </p:nvSpPr>
          <p:spPr>
            <a:xfrm>
              <a:off x="364513" y="2515641"/>
              <a:ext cx="3848819" cy="3139321"/>
            </a:xfrm>
            <a:prstGeom prst="rect">
              <a:avLst/>
            </a:prstGeom>
          </p:spPr>
          <p:txBody>
            <a:bodyPr wrap="square">
              <a:spAutoFit/>
            </a:bodyPr>
            <a:lstStyle/>
            <a:p>
              <a:pPr>
                <a:buFont typeface="Wingdings 2" pitchFamily="18" charset="2"/>
                <a:buNone/>
              </a:pPr>
              <a:r>
                <a:rPr lang="zh-CN" altLang="en-US" sz="2500" b="1" dirty="0">
                  <a:solidFill>
                    <a:schemeClr val="folHlink"/>
                  </a:solidFill>
                  <a:latin typeface="微软雅黑" panose="020B0503020204020204" pitchFamily="34" charset="-122"/>
                  <a:ea typeface="微软雅黑" panose="020B0503020204020204" pitchFamily="34" charset="-122"/>
                </a:rPr>
                <a:t>皮肤粘膜污染</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停止工作</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消毒</a:t>
              </a:r>
              <a:r>
                <a:rPr lang="zh-CN" altLang="en-US" sz="2000" dirty="0">
                  <a:solidFill>
                    <a:schemeClr val="tx2"/>
                  </a:solidFill>
                  <a:latin typeface="微软雅黑" panose="020B0503020204020204" pitchFamily="34" charset="-122"/>
                  <a:ea typeface="微软雅黑" panose="020B0503020204020204" pitchFamily="34" charset="-122"/>
                </a:rPr>
                <a:t>皮肤污染部位</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清水</a:t>
              </a:r>
              <a:r>
                <a:rPr lang="zh-CN" altLang="en-US" sz="2000" dirty="0">
                  <a:solidFill>
                    <a:schemeClr val="tx2"/>
                  </a:solidFill>
                  <a:latin typeface="微软雅黑" panose="020B0503020204020204" pitchFamily="34" charset="-122"/>
                  <a:ea typeface="微软雅黑" panose="020B0503020204020204" pitchFamily="34" charset="-122"/>
                </a:rPr>
                <a:t>冲洗</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对</a:t>
              </a:r>
              <a:r>
                <a:rPr lang="zh-CN" altLang="en-US" sz="2000" dirty="0">
                  <a:solidFill>
                    <a:schemeClr val="tx2"/>
                  </a:solidFill>
                  <a:latin typeface="微软雅黑" panose="020B0503020204020204" pitchFamily="34" charset="-122"/>
                  <a:ea typeface="微软雅黑" panose="020B0503020204020204" pitchFamily="34" charset="-122"/>
                </a:rPr>
                <a:t>污染环境进行消毒处理</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暴露</a:t>
              </a:r>
              <a:r>
                <a:rPr lang="zh-CN" altLang="en-US" sz="2000" dirty="0">
                  <a:solidFill>
                    <a:schemeClr val="tx2"/>
                  </a:solidFill>
                  <a:latin typeface="微软雅黑" panose="020B0503020204020204" pitchFamily="34" charset="-122"/>
                  <a:ea typeface="微软雅黑" panose="020B0503020204020204" pitchFamily="34" charset="-122"/>
                </a:rPr>
                <a:t>人员隔离观察</a:t>
              </a:r>
            </a:p>
          </p:txBody>
        </p:sp>
        <p:pic>
          <p:nvPicPr>
            <p:cNvPr id="2253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56801" y="2515641"/>
              <a:ext cx="1046864" cy="1010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组合 13"/>
          <p:cNvGrpSpPr/>
          <p:nvPr/>
        </p:nvGrpSpPr>
        <p:grpSpPr>
          <a:xfrm>
            <a:off x="4427984" y="2127150"/>
            <a:ext cx="4401643" cy="4491927"/>
            <a:chOff x="5082653" y="4203087"/>
            <a:chExt cx="4401643" cy="4491927"/>
          </a:xfrm>
        </p:grpSpPr>
        <p:sp>
          <p:nvSpPr>
            <p:cNvPr id="11" name="矩形 10"/>
            <p:cNvSpPr/>
            <p:nvPr/>
          </p:nvSpPr>
          <p:spPr>
            <a:xfrm>
              <a:off x="5082653" y="4361520"/>
              <a:ext cx="3848819" cy="4333494"/>
            </a:xfrm>
            <a:prstGeom prst="rect">
              <a:avLst/>
            </a:prstGeom>
          </p:spPr>
          <p:txBody>
            <a:bodyPr wrap="square">
              <a:spAutoFit/>
            </a:bodyPr>
            <a:lstStyle/>
            <a:p>
              <a:pPr>
                <a:lnSpc>
                  <a:spcPct val="120000"/>
                </a:lnSpc>
                <a:spcBef>
                  <a:spcPts val="1200"/>
                </a:spcBef>
                <a:buFont typeface="Wingdings 2" pitchFamily="18" charset="2"/>
                <a:buNone/>
              </a:pPr>
              <a:r>
                <a:rPr lang="zh-CN" altLang="en-US" sz="2500" b="1" dirty="0">
                  <a:solidFill>
                    <a:schemeClr val="folHlink"/>
                  </a:solidFill>
                  <a:latin typeface="微软雅黑" panose="020B0503020204020204" pitchFamily="34" charset="-122"/>
                  <a:ea typeface="微软雅黑" panose="020B0503020204020204" pitchFamily="34" charset="-122"/>
                </a:rPr>
                <a:t>刺伤、切割伤或</a:t>
              </a:r>
              <a:r>
                <a:rPr lang="zh-CN" altLang="en-US" sz="2500" b="1" dirty="0" smtClean="0">
                  <a:solidFill>
                    <a:schemeClr val="folHlink"/>
                  </a:solidFill>
                  <a:latin typeface="微软雅黑" panose="020B0503020204020204" pitchFamily="34" charset="-122"/>
                  <a:ea typeface="微软雅黑" panose="020B0503020204020204" pitchFamily="34" charset="-122"/>
                </a:rPr>
                <a:t>擦伤</a:t>
              </a:r>
              <a:endParaRPr lang="en-US" altLang="zh-CN" sz="2500" b="1" dirty="0" smtClean="0">
                <a:solidFill>
                  <a:schemeClr val="folHlink"/>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立即</a:t>
              </a:r>
              <a:r>
                <a:rPr lang="zh-CN" altLang="en-US" sz="2000" dirty="0">
                  <a:solidFill>
                    <a:schemeClr val="tx2"/>
                  </a:solidFill>
                  <a:latin typeface="微软雅黑" panose="020B0503020204020204" pitchFamily="34" charset="-122"/>
                  <a:ea typeface="微软雅黑" panose="020B0503020204020204" pitchFamily="34" charset="-122"/>
                </a:rPr>
                <a:t>停止工作</a:t>
              </a: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伤口</a:t>
              </a:r>
              <a:r>
                <a:rPr lang="zh-CN" altLang="en-US" sz="2000" dirty="0">
                  <a:solidFill>
                    <a:schemeClr val="tx2"/>
                  </a:solidFill>
                  <a:latin typeface="微软雅黑" panose="020B0503020204020204" pitchFamily="34" charset="-122"/>
                  <a:ea typeface="微软雅黑" panose="020B0503020204020204" pitchFamily="34" charset="-122"/>
                </a:rPr>
                <a:t>挤血，水或消毒剂冲洗</a:t>
              </a:r>
              <a:r>
                <a:rPr lang="zh-CN" altLang="en-US" sz="2000" dirty="0" smtClean="0">
                  <a:solidFill>
                    <a:schemeClr val="tx2"/>
                  </a:solidFill>
                  <a:latin typeface="微软雅黑" panose="020B0503020204020204" pitchFamily="34" charset="-122"/>
                  <a:ea typeface="微软雅黑" panose="020B0503020204020204" pitchFamily="34" charset="-122"/>
                </a:rPr>
                <a:t>消毒</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应</a:t>
              </a:r>
              <a:r>
                <a:rPr lang="zh-CN" altLang="en-US" sz="2000" dirty="0">
                  <a:solidFill>
                    <a:schemeClr val="tx2"/>
                  </a:solidFill>
                  <a:latin typeface="微软雅黑" panose="020B0503020204020204" pitchFamily="34" charset="-122"/>
                  <a:ea typeface="微软雅黑" panose="020B0503020204020204" pitchFamily="34" charset="-122"/>
                </a:rPr>
                <a:t>脱下受害人的防护服并进行消毒</a:t>
              </a:r>
              <a:r>
                <a:rPr lang="zh-CN" altLang="en-US" sz="2000" dirty="0" smtClean="0">
                  <a:solidFill>
                    <a:schemeClr val="tx2"/>
                  </a:solidFill>
                  <a:latin typeface="微软雅黑" panose="020B0503020204020204" pitchFamily="34" charset="-122"/>
                  <a:ea typeface="微软雅黑" panose="020B0503020204020204" pitchFamily="34" charset="-122"/>
                </a:rPr>
                <a:t>处理</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观察</a:t>
              </a:r>
              <a:r>
                <a:rPr lang="zh-CN" altLang="en-US" sz="2000" dirty="0">
                  <a:solidFill>
                    <a:schemeClr val="tx2"/>
                  </a:solidFill>
                  <a:latin typeface="微软雅黑" panose="020B0503020204020204" pitchFamily="34" charset="-122"/>
                  <a:ea typeface="微软雅黑" panose="020B0503020204020204" pitchFamily="34" charset="-122"/>
                </a:rPr>
                <a:t>和必要的预防</a:t>
              </a:r>
              <a:r>
                <a:rPr lang="zh-CN" altLang="en-US" sz="2000" dirty="0" smtClean="0">
                  <a:solidFill>
                    <a:schemeClr val="tx2"/>
                  </a:solidFill>
                  <a:latin typeface="微软雅黑" panose="020B0503020204020204" pitchFamily="34" charset="-122"/>
                  <a:ea typeface="微软雅黑" panose="020B0503020204020204" pitchFamily="34" charset="-122"/>
                </a:rPr>
                <a:t>治疗</a:t>
              </a:r>
              <a:endParaRPr lang="zh-CN" altLang="en-US" sz="2000" dirty="0">
                <a:solidFill>
                  <a:schemeClr val="tx2"/>
                </a:solidFill>
                <a:latin typeface="微软雅黑" panose="020B0503020204020204" pitchFamily="34" charset="-122"/>
                <a:ea typeface="微软雅黑" panose="020B0503020204020204" pitchFamily="34" charset="-122"/>
              </a:endParaRPr>
            </a:p>
            <a:p>
              <a:pPr marL="457200" indent="-457200">
                <a:lnSpc>
                  <a:spcPct val="120000"/>
                </a:lnSpc>
                <a:spcBef>
                  <a:spcPts val="1200"/>
                </a:spcBef>
                <a:buFont typeface="+mj-ea"/>
                <a:buAutoNum type="circleNumDbPlain"/>
              </a:pPr>
              <a:r>
                <a:rPr lang="zh-CN" altLang="en-US" sz="2000" dirty="0" smtClean="0">
                  <a:solidFill>
                    <a:schemeClr val="tx2"/>
                  </a:solidFill>
                  <a:latin typeface="微软雅黑" panose="020B0503020204020204" pitchFamily="34" charset="-122"/>
                  <a:ea typeface="微软雅黑" panose="020B0503020204020204" pitchFamily="34" charset="-122"/>
                </a:rPr>
                <a:t>记录</a:t>
              </a:r>
              <a:r>
                <a:rPr lang="zh-CN" altLang="en-US" sz="2000" dirty="0">
                  <a:solidFill>
                    <a:schemeClr val="tx2"/>
                  </a:solidFill>
                  <a:latin typeface="微软雅黑" panose="020B0503020204020204" pitchFamily="34" charset="-122"/>
                  <a:ea typeface="微软雅黑" panose="020B0503020204020204" pitchFamily="34" charset="-122"/>
                </a:rPr>
                <a:t>受伤原因和相关的病原微生物，并保留医疗</a:t>
              </a:r>
              <a:r>
                <a:rPr lang="zh-CN" altLang="en-US" sz="2000" dirty="0" smtClean="0">
                  <a:solidFill>
                    <a:schemeClr val="tx2"/>
                  </a:solidFill>
                  <a:latin typeface="微软雅黑" panose="020B0503020204020204" pitchFamily="34" charset="-122"/>
                  <a:ea typeface="微软雅黑" panose="020B0503020204020204" pitchFamily="34" charset="-122"/>
                </a:rPr>
                <a:t>记录</a:t>
              </a:r>
              <a:endParaRPr lang="zh-CN" altLang="en-US" sz="2000" dirty="0">
                <a:solidFill>
                  <a:schemeClr val="tx2"/>
                </a:solidFill>
                <a:latin typeface="微软雅黑" panose="020B0503020204020204" pitchFamily="34" charset="-122"/>
                <a:ea typeface="微软雅黑" panose="020B0503020204020204" pitchFamily="34" charset="-122"/>
              </a:endParaRPr>
            </a:p>
          </p:txBody>
        </p:sp>
        <p:pic>
          <p:nvPicPr>
            <p:cNvPr id="2253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27942" y="4203087"/>
              <a:ext cx="1056354" cy="941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TextBox 6"/>
          <p:cNvSpPr txBox="1"/>
          <p:nvPr/>
        </p:nvSpPr>
        <p:spPr>
          <a:xfrm>
            <a:off x="395536" y="1700808"/>
            <a:ext cx="5472608"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应急</a:t>
            </a:r>
            <a:r>
              <a:rPr lang="zh-CN" altLang="en-US" sz="3200" b="1" dirty="0">
                <a:latin typeface="微软雅黑" panose="020B0503020204020204" pitchFamily="34" charset="-122"/>
                <a:ea typeface="微软雅黑" panose="020B0503020204020204" pitchFamily="34" charset="-122"/>
              </a:rPr>
              <a:t>处理（其他事故</a:t>
            </a:r>
            <a:r>
              <a:rPr lang="zh-CN" altLang="en-US" sz="3200" b="1" dirty="0" smtClean="0">
                <a:latin typeface="微软雅黑" panose="020B0503020204020204" pitchFamily="34" charset="-122"/>
                <a:ea typeface="微软雅黑" panose="020B0503020204020204" pitchFamily="34" charset="-122"/>
              </a:rPr>
              <a:t>）</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50</a:t>
            </a:fld>
            <a:endParaRPr lang="zh-CN" altLang="en-US"/>
          </a:p>
        </p:txBody>
      </p:sp>
      <p:sp>
        <p:nvSpPr>
          <p:cNvPr id="15" name="TextBox 64"/>
          <p:cNvSpPr txBox="1"/>
          <p:nvPr/>
        </p:nvSpPr>
        <p:spPr>
          <a:xfrm>
            <a:off x="1331640" y="424335"/>
            <a:ext cx="6497927"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800" b="1" dirty="0" smtClean="0">
                <a:solidFill>
                  <a:schemeClr val="accent6">
                    <a:lumMod val="75000"/>
                  </a:schemeClr>
                </a:solidFill>
                <a:latin typeface="微软雅黑" panose="020B0503020204020204" pitchFamily="34" charset="-122"/>
                <a:ea typeface="微软雅黑" panose="020B0503020204020204" pitchFamily="34" charset="-122"/>
              </a:rPr>
              <a:t>07  </a:t>
            </a:r>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3800" b="1" dirty="0">
                <a:solidFill>
                  <a:schemeClr val="accent6">
                    <a:lumMod val="75000"/>
                  </a:schemeClr>
                </a:solidFill>
                <a:latin typeface="微软雅黑" panose="020B0503020204020204" pitchFamily="34" charset="-122"/>
                <a:ea typeface="微软雅黑" panose="020B0503020204020204" pitchFamily="34" charset="-122"/>
              </a:rPr>
              <a:t>安全应急和事故处理</a:t>
            </a:r>
          </a:p>
        </p:txBody>
      </p:sp>
    </p:spTree>
    <p:extLst>
      <p:ext uri="{BB962C8B-B14F-4D97-AF65-F5344CB8AC3E}">
        <p14:creationId xmlns:p14="http://schemas.microsoft.com/office/powerpoint/2010/main" val="19949558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51</a:t>
            </a:fld>
            <a:endParaRPr lang="zh-CN" altLang="en-US"/>
          </a:p>
        </p:txBody>
      </p:sp>
      <p:sp>
        <p:nvSpPr>
          <p:cNvPr id="3" name="文本框 2"/>
          <p:cNvSpPr txBox="1"/>
          <p:nvPr/>
        </p:nvSpPr>
        <p:spPr>
          <a:xfrm>
            <a:off x="683567" y="1646446"/>
            <a:ext cx="7776865" cy="5022914"/>
          </a:xfrm>
          <a:prstGeom prst="rect">
            <a:avLst/>
          </a:prstGeom>
          <a:noFill/>
        </p:spPr>
        <p:txBody>
          <a:bodyPr wrap="square" rtlCol="0">
            <a:spAutoFit/>
          </a:bodyPr>
          <a:lstStyle/>
          <a:p>
            <a:pPr marL="285750" indent="-285750">
              <a:lnSpc>
                <a:spcPct val="120000"/>
              </a:lnSpc>
              <a:spcBef>
                <a:spcPts val="1200"/>
              </a:spcBef>
              <a:buFont typeface="Arial" panose="020B0604020202020204" pitchFamily="34" charset="0"/>
              <a:buChar char="•"/>
            </a:pPr>
            <a:r>
              <a:rPr lang="zh-CN" altLang="en-US" sz="2200" dirty="0" smtClean="0">
                <a:solidFill>
                  <a:schemeClr val="tx2"/>
                </a:solidFill>
                <a:latin typeface="微软雅黑" panose="020B0503020204020204" pitchFamily="34" charset="-122"/>
                <a:ea typeface="微软雅黑" panose="020B0503020204020204" pitchFamily="34" charset="-122"/>
              </a:rPr>
              <a:t>生物安全实验室必须遵守国家相关的法律法规，此外还应遵守地方法规，如：</a:t>
            </a:r>
            <a:r>
              <a:rPr lang="en-US" altLang="zh-CN" sz="2200" dirty="0" smtClean="0">
                <a:solidFill>
                  <a:schemeClr val="tx2"/>
                </a:solidFill>
                <a:latin typeface="微软雅黑" panose="020B0503020204020204" pitchFamily="34" charset="-122"/>
                <a:ea typeface="微软雅黑" panose="020B0503020204020204" pitchFamily="34" charset="-122"/>
              </a:rPr>
              <a:t>《</a:t>
            </a:r>
            <a:r>
              <a:rPr lang="zh-CN" altLang="en-US" sz="2200" dirty="0">
                <a:solidFill>
                  <a:schemeClr val="tx2"/>
                </a:solidFill>
                <a:latin typeface="微软雅黑" panose="020B0503020204020204" pitchFamily="34" charset="-122"/>
                <a:ea typeface="微软雅黑" panose="020B0503020204020204" pitchFamily="34" charset="-122"/>
              </a:rPr>
              <a:t>上海市二级生物安全防护实验室管理规范</a:t>
            </a:r>
            <a:r>
              <a:rPr lang="en-US" altLang="zh-CN" sz="2200" dirty="0" smtClean="0">
                <a:solidFill>
                  <a:schemeClr val="tx2"/>
                </a:solidFill>
                <a:latin typeface="微软雅黑" panose="020B0503020204020204" pitchFamily="34" charset="-122"/>
                <a:ea typeface="微软雅黑" panose="020B0503020204020204" pitchFamily="34" charset="-122"/>
              </a:rPr>
              <a:t>》</a:t>
            </a:r>
            <a:r>
              <a:rPr lang="zh-CN" altLang="en-US" sz="2200" dirty="0" smtClean="0">
                <a:solidFill>
                  <a:schemeClr val="tx2"/>
                </a:solidFill>
                <a:latin typeface="微软雅黑" panose="020B0503020204020204" pitchFamily="34" charset="-122"/>
                <a:ea typeface="微软雅黑" panose="020B0503020204020204" pitchFamily="34" charset="-122"/>
              </a:rPr>
              <a:t>、</a:t>
            </a:r>
            <a:r>
              <a:rPr lang="en-US" altLang="zh-CN" sz="2200" dirty="0">
                <a:solidFill>
                  <a:schemeClr val="tx2"/>
                </a:solidFill>
                <a:latin typeface="微软雅黑" panose="020B0503020204020204" pitchFamily="34" charset="-122"/>
                <a:ea typeface="微软雅黑" panose="020B0503020204020204" pitchFamily="34" charset="-122"/>
              </a:rPr>
              <a:t>《</a:t>
            </a:r>
            <a:r>
              <a:rPr lang="zh-CN" altLang="en-US" sz="2200" dirty="0">
                <a:solidFill>
                  <a:schemeClr val="tx2"/>
                </a:solidFill>
                <a:latin typeface="微软雅黑" panose="020B0503020204020204" pitchFamily="34" charset="-122"/>
                <a:ea typeface="微软雅黑" panose="020B0503020204020204" pitchFamily="34" charset="-122"/>
              </a:rPr>
              <a:t>上海市病原微生物菌（毒）种或样本运输及保存规范</a:t>
            </a:r>
            <a:r>
              <a:rPr lang="en-US" altLang="zh-CN" sz="2200" dirty="0" smtClean="0">
                <a:solidFill>
                  <a:schemeClr val="tx2"/>
                </a:solidFill>
                <a:latin typeface="微软雅黑" panose="020B0503020204020204" pitchFamily="34" charset="-122"/>
                <a:ea typeface="微软雅黑" panose="020B0503020204020204" pitchFamily="34" charset="-122"/>
              </a:rPr>
              <a:t>》</a:t>
            </a:r>
            <a:r>
              <a:rPr lang="zh-CN" altLang="en-US" sz="2200" dirty="0" smtClean="0">
                <a:solidFill>
                  <a:schemeClr val="tx2"/>
                </a:solidFill>
                <a:latin typeface="微软雅黑" panose="020B0503020204020204" pitchFamily="34" charset="-122"/>
                <a:ea typeface="微软雅黑" panose="020B0503020204020204" pitchFamily="34" charset="-122"/>
              </a:rPr>
              <a:t>等。</a:t>
            </a:r>
          </a:p>
          <a:p>
            <a:pPr marL="285750" indent="-285750">
              <a:lnSpc>
                <a:spcPct val="120000"/>
              </a:lnSpc>
              <a:spcBef>
                <a:spcPts val="1200"/>
              </a:spcBef>
              <a:buFont typeface="Arial" panose="020B0604020202020204" pitchFamily="34" charset="0"/>
              <a:buChar char="•"/>
            </a:pPr>
            <a:r>
              <a:rPr lang="zh-CN" altLang="en-US" sz="2200" dirty="0" smtClean="0">
                <a:solidFill>
                  <a:schemeClr val="tx2"/>
                </a:solidFill>
                <a:latin typeface="微软雅黑" panose="020B0503020204020204" pitchFamily="34" charset="-122"/>
                <a:ea typeface="微软雅黑" panose="020B0503020204020204" pitchFamily="34" charset="-122"/>
              </a:rPr>
              <a:t>生物</a:t>
            </a:r>
            <a:r>
              <a:rPr lang="zh-CN" altLang="en-US" sz="2200" dirty="0">
                <a:solidFill>
                  <a:schemeClr val="tx2"/>
                </a:solidFill>
                <a:latin typeface="微软雅黑" panose="020B0503020204020204" pitchFamily="34" charset="-122"/>
                <a:ea typeface="微软雅黑" panose="020B0503020204020204" pitchFamily="34" charset="-122"/>
              </a:rPr>
              <a:t>安全二级实验室应到当地卫生行政部门备案</a:t>
            </a:r>
            <a:r>
              <a:rPr lang="zh-CN" altLang="en-US" sz="2200" dirty="0" smtClean="0">
                <a:solidFill>
                  <a:schemeClr val="tx2"/>
                </a:solidFill>
                <a:latin typeface="微软雅黑" panose="020B0503020204020204" pitchFamily="34" charset="-122"/>
                <a:ea typeface="微软雅黑" panose="020B0503020204020204" pitchFamily="34" charset="-122"/>
              </a:rPr>
              <a:t>，并获得</a:t>
            </a:r>
            <a:r>
              <a:rPr lang="zh-CN" altLang="en-US" sz="2200" dirty="0">
                <a:solidFill>
                  <a:schemeClr val="tx2"/>
                </a:solidFill>
                <a:latin typeface="微软雅黑" panose="020B0503020204020204" pitchFamily="34" charset="-122"/>
                <a:ea typeface="微软雅黑" panose="020B0503020204020204" pitchFamily="34" charset="-122"/>
              </a:rPr>
              <a:t>备案证书。</a:t>
            </a:r>
            <a:endParaRPr lang="en-US" altLang="zh-CN" sz="2200" dirty="0">
              <a:solidFill>
                <a:schemeClr val="tx2"/>
              </a:solidFill>
              <a:latin typeface="微软雅黑" panose="020B0503020204020204" pitchFamily="34" charset="-122"/>
              <a:ea typeface="微软雅黑" panose="020B0503020204020204" pitchFamily="34" charset="-122"/>
            </a:endParaRPr>
          </a:p>
          <a:p>
            <a:pPr marL="285750" indent="-285750">
              <a:lnSpc>
                <a:spcPct val="120000"/>
              </a:lnSpc>
              <a:spcBef>
                <a:spcPts val="1200"/>
              </a:spcBef>
              <a:buFont typeface="Arial" panose="020B0604020202020204" pitchFamily="34" charset="0"/>
              <a:buChar char="•"/>
            </a:pPr>
            <a:r>
              <a:rPr lang="zh-CN" altLang="en-US" sz="2200" dirty="0">
                <a:solidFill>
                  <a:schemeClr val="tx2"/>
                </a:solidFill>
                <a:latin typeface="微软雅黑" panose="020B0503020204020204" pitchFamily="34" charset="-122"/>
                <a:ea typeface="微软雅黑" panose="020B0503020204020204" pitchFamily="34" charset="-122"/>
              </a:rPr>
              <a:t>生物安全三级实验室应获得中国合格评定国家认可委员会的实验室生物安全认可证书和国家卫生计生委的高致病性病原微生物</a:t>
            </a:r>
            <a:r>
              <a:rPr lang="zh-CN" altLang="en-US" sz="2200" dirty="0" smtClean="0">
                <a:solidFill>
                  <a:schemeClr val="tx2"/>
                </a:solidFill>
                <a:latin typeface="微软雅黑" panose="020B0503020204020204" pitchFamily="34" charset="-122"/>
                <a:ea typeface="微软雅黑" panose="020B0503020204020204" pitchFamily="34" charset="-122"/>
              </a:rPr>
              <a:t>实验活动资格</a:t>
            </a:r>
            <a:r>
              <a:rPr lang="zh-CN" altLang="en-US" sz="2200" dirty="0">
                <a:solidFill>
                  <a:schemeClr val="tx2"/>
                </a:solidFill>
                <a:latin typeface="微软雅黑" panose="020B0503020204020204" pitchFamily="34" charset="-122"/>
                <a:ea typeface="微软雅黑" panose="020B0503020204020204" pitchFamily="34" charset="-122"/>
              </a:rPr>
              <a:t>证书，方可</a:t>
            </a:r>
            <a:r>
              <a:rPr lang="zh-CN" altLang="en-US" sz="2200" dirty="0" smtClean="0">
                <a:solidFill>
                  <a:schemeClr val="tx2"/>
                </a:solidFill>
                <a:latin typeface="微软雅黑" panose="020B0503020204020204" pitchFamily="34" charset="-122"/>
                <a:ea typeface="微软雅黑" panose="020B0503020204020204" pitchFamily="34" charset="-122"/>
              </a:rPr>
              <a:t>开展相关</a:t>
            </a:r>
            <a:r>
              <a:rPr lang="zh-CN" altLang="en-US" sz="2200" dirty="0">
                <a:solidFill>
                  <a:schemeClr val="tx2"/>
                </a:solidFill>
                <a:latin typeface="微软雅黑" panose="020B0503020204020204" pitchFamily="34" charset="-122"/>
                <a:ea typeface="微软雅黑" panose="020B0503020204020204" pitchFamily="34" charset="-122"/>
              </a:rPr>
              <a:t>病原体的实验活动。</a:t>
            </a:r>
            <a:endParaRPr lang="en-US" altLang="zh-CN" sz="2200" dirty="0">
              <a:solidFill>
                <a:schemeClr val="tx2"/>
              </a:solidFill>
              <a:latin typeface="微软雅黑" panose="020B0503020204020204" pitchFamily="34" charset="-122"/>
              <a:ea typeface="微软雅黑" panose="020B0503020204020204" pitchFamily="34" charset="-122"/>
            </a:endParaRPr>
          </a:p>
          <a:p>
            <a:pPr marL="285750" indent="-285750">
              <a:lnSpc>
                <a:spcPct val="120000"/>
              </a:lnSpc>
              <a:spcBef>
                <a:spcPts val="1200"/>
              </a:spcBef>
              <a:buFont typeface="Arial" panose="020B0604020202020204" pitchFamily="34" charset="0"/>
              <a:buChar char="•"/>
            </a:pPr>
            <a:r>
              <a:rPr lang="zh-CN" altLang="en-US" sz="2200" dirty="0">
                <a:solidFill>
                  <a:schemeClr val="tx2"/>
                </a:solidFill>
                <a:latin typeface="微软雅黑" panose="020B0503020204020204" pitchFamily="34" charset="-122"/>
                <a:ea typeface="微软雅黑" panose="020B0503020204020204" pitchFamily="34" charset="-122"/>
              </a:rPr>
              <a:t>在生物安全二级以上的实验室中</a:t>
            </a:r>
            <a:r>
              <a:rPr lang="zh-CN" altLang="en-US" sz="2200" dirty="0" smtClean="0">
                <a:solidFill>
                  <a:schemeClr val="tx2"/>
                </a:solidFill>
                <a:latin typeface="微软雅黑" panose="020B0503020204020204" pitchFamily="34" charset="-122"/>
                <a:ea typeface="微软雅黑" panose="020B0503020204020204" pitchFamily="34" charset="-122"/>
              </a:rPr>
              <a:t>开展实验</a:t>
            </a:r>
            <a:r>
              <a:rPr lang="zh-CN" altLang="en-US" sz="2200" dirty="0">
                <a:solidFill>
                  <a:schemeClr val="tx2"/>
                </a:solidFill>
                <a:latin typeface="微软雅黑" panose="020B0503020204020204" pitchFamily="34" charset="-122"/>
                <a:ea typeface="微软雅黑" panose="020B0503020204020204" pitchFamily="34" charset="-122"/>
              </a:rPr>
              <a:t>活动</a:t>
            </a:r>
            <a:r>
              <a:rPr lang="zh-CN" altLang="en-US" sz="2200" dirty="0" smtClean="0">
                <a:solidFill>
                  <a:schemeClr val="tx2"/>
                </a:solidFill>
                <a:latin typeface="微软雅黑" panose="020B0503020204020204" pitchFamily="34" charset="-122"/>
                <a:ea typeface="微软雅黑" panose="020B0503020204020204" pitchFamily="34" charset="-122"/>
              </a:rPr>
              <a:t>，</a:t>
            </a:r>
            <a:r>
              <a:rPr lang="zh-CN" altLang="en-US" sz="2200" dirty="0">
                <a:solidFill>
                  <a:schemeClr val="tx2"/>
                </a:solidFill>
                <a:latin typeface="微软雅黑" panose="020B0503020204020204" pitchFamily="34" charset="-122"/>
                <a:ea typeface="微软雅黑" panose="020B0503020204020204" pitchFamily="34" charset="-122"/>
              </a:rPr>
              <a:t>应向相关病原</a:t>
            </a:r>
            <a:r>
              <a:rPr lang="zh-CN" altLang="en-US" sz="2200" dirty="0" smtClean="0">
                <a:solidFill>
                  <a:schemeClr val="tx2"/>
                </a:solidFill>
                <a:latin typeface="微软雅黑" panose="020B0503020204020204" pitchFamily="34" charset="-122"/>
                <a:ea typeface="微软雅黑" panose="020B0503020204020204" pitchFamily="34" charset="-122"/>
              </a:rPr>
              <a:t>微生物研究专家咨询生物安全问题。</a:t>
            </a:r>
            <a:endParaRPr lang="zh-CN" altLang="en-US" sz="2200" dirty="0">
              <a:solidFill>
                <a:schemeClr val="tx2"/>
              </a:solidFill>
              <a:latin typeface="微软雅黑" panose="020B0503020204020204" pitchFamily="34" charset="-122"/>
              <a:ea typeface="微软雅黑" panose="020B0503020204020204" pitchFamily="34" charset="-122"/>
            </a:endParaRPr>
          </a:p>
        </p:txBody>
      </p:sp>
      <p:sp>
        <p:nvSpPr>
          <p:cNvPr id="4" name="矩形 3"/>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4"/>
          <p:cNvSpPr txBox="1"/>
          <p:nvPr/>
        </p:nvSpPr>
        <p:spPr>
          <a:xfrm>
            <a:off x="2878941" y="452056"/>
            <a:ext cx="3170093" cy="707882"/>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800" b="1" dirty="0" smtClean="0">
                <a:solidFill>
                  <a:schemeClr val="accent6">
                    <a:lumMod val="75000"/>
                  </a:schemeClr>
                </a:solidFill>
                <a:latin typeface="微软雅黑" panose="020B0503020204020204" pitchFamily="34" charset="-122"/>
                <a:ea typeface="微软雅黑" panose="020B0503020204020204" pitchFamily="34" charset="-122"/>
              </a:rPr>
              <a:t>其他注意事项</a:t>
            </a:r>
            <a:endParaRPr lang="zh-CN" altLang="en-US" sz="38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7436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52</a:t>
            </a:fld>
            <a:endParaRPr lang="zh-CN" altLang="en-US"/>
          </a:p>
        </p:txBody>
      </p:sp>
      <p:pic>
        <p:nvPicPr>
          <p:cNvPr id="3" name="图片 2"/>
          <p:cNvPicPr>
            <a:picLocks noChangeAspect="1"/>
          </p:cNvPicPr>
          <p:nvPr/>
        </p:nvPicPr>
        <p:blipFill>
          <a:blip r:embed="rId2"/>
          <a:stretch>
            <a:fillRect/>
          </a:stretch>
        </p:blipFill>
        <p:spPr>
          <a:xfrm>
            <a:off x="323528" y="257315"/>
            <a:ext cx="4536504" cy="6302209"/>
          </a:xfrm>
          <a:prstGeom prst="rect">
            <a:avLst/>
          </a:prstGeom>
          <a:effectLst>
            <a:softEdge rad="127000"/>
          </a:effectLst>
        </p:spPr>
      </p:pic>
      <p:sp>
        <p:nvSpPr>
          <p:cNvPr id="5" name="文本框 4"/>
          <p:cNvSpPr txBox="1"/>
          <p:nvPr/>
        </p:nvSpPr>
        <p:spPr>
          <a:xfrm>
            <a:off x="5220072" y="1772816"/>
            <a:ext cx="2843855" cy="5400600"/>
          </a:xfrm>
          <a:prstGeom prst="rect">
            <a:avLst/>
          </a:prstGeom>
          <a:noFill/>
        </p:spPr>
        <p:txBody>
          <a:bodyPr vert="eaVert" wrap="square" rtlCol="0">
            <a:spAutoFit/>
          </a:bodyPr>
          <a:lstStyle/>
          <a:p>
            <a:pPr>
              <a:lnSpc>
                <a:spcPct val="120000"/>
              </a:lnSpc>
            </a:pPr>
            <a:r>
              <a:rPr lang="zh-CN" altLang="en-US" sz="7200" dirty="0" smtClean="0">
                <a:solidFill>
                  <a:srgbClr val="33CC33"/>
                </a:solidFill>
                <a:latin typeface="华文琥珀" panose="02010800040101010101" pitchFamily="2" charset="-122"/>
                <a:ea typeface="华文琥珀" panose="02010800040101010101" pitchFamily="2" charset="-122"/>
              </a:rPr>
              <a:t>关注安全</a:t>
            </a:r>
            <a:endParaRPr lang="en-US" altLang="zh-CN" sz="7200" dirty="0" smtClean="0">
              <a:solidFill>
                <a:srgbClr val="33CC33"/>
              </a:solidFill>
              <a:latin typeface="华文琥珀" panose="02010800040101010101" pitchFamily="2" charset="-122"/>
              <a:ea typeface="华文琥珀" panose="02010800040101010101" pitchFamily="2" charset="-122"/>
            </a:endParaRPr>
          </a:p>
          <a:p>
            <a:pPr>
              <a:lnSpc>
                <a:spcPct val="120000"/>
              </a:lnSpc>
            </a:pPr>
            <a:r>
              <a:rPr lang="zh-CN" altLang="en-US" sz="7200" dirty="0" smtClean="0">
                <a:solidFill>
                  <a:srgbClr val="33CC33"/>
                </a:solidFill>
                <a:latin typeface="华文琥珀" panose="02010800040101010101" pitchFamily="2" charset="-122"/>
                <a:ea typeface="华文琥珀" panose="02010800040101010101" pitchFamily="2" charset="-122"/>
              </a:rPr>
              <a:t>关爱生命</a:t>
            </a:r>
            <a:endParaRPr lang="zh-CN" altLang="en-US" sz="7200" dirty="0">
              <a:solidFill>
                <a:srgbClr val="33CC33"/>
              </a:solidFill>
              <a:latin typeface="华文琥珀" panose="02010800040101010101" pitchFamily="2" charset="-122"/>
              <a:ea typeface="华文琥珀" panose="0201080004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8344" y="188640"/>
            <a:ext cx="1166546" cy="1171873"/>
          </a:xfrm>
          <a:prstGeom prst="rect">
            <a:avLst/>
          </a:prstGeom>
        </p:spPr>
      </p:pic>
    </p:spTree>
    <p:extLst>
      <p:ext uri="{BB962C8B-B14F-4D97-AF65-F5344CB8AC3E}">
        <p14:creationId xmlns:p14="http://schemas.microsoft.com/office/powerpoint/2010/main" val="1599884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
        <p:nvSpPr>
          <p:cNvPr id="5" name="Rectangle 3"/>
          <p:cNvSpPr txBox="1">
            <a:spLocks noChangeArrowheads="1"/>
          </p:cNvSpPr>
          <p:nvPr/>
        </p:nvSpPr>
        <p:spPr>
          <a:xfrm>
            <a:off x="323528" y="1241648"/>
            <a:ext cx="8353425" cy="441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40000"/>
              </a:lnSpc>
              <a:spcBef>
                <a:spcPct val="0"/>
              </a:spcBef>
              <a:buClr>
                <a:srgbClr val="008000"/>
              </a:buClr>
              <a:buFont typeface="Wingdings" panose="05000000000000000000" pitchFamily="2" charset="2"/>
              <a:buNone/>
            </a:pPr>
            <a:endParaRPr lang="en-US" altLang="zh-CN" sz="2400" b="1" smtClean="0">
              <a:latin typeface="楷体_GB2312" pitchFamily="49" charset="-122"/>
              <a:ea typeface="楷体_GB2312" pitchFamily="49" charset="-122"/>
            </a:endParaRPr>
          </a:p>
          <a:p>
            <a:pPr algn="just">
              <a:lnSpc>
                <a:spcPct val="140000"/>
              </a:lnSpc>
              <a:spcBef>
                <a:spcPct val="0"/>
              </a:spcBef>
              <a:buClr>
                <a:srgbClr val="008000"/>
              </a:buClr>
            </a:pPr>
            <a:r>
              <a:rPr lang="zh-CN" altLang="en-US" sz="2400" b="1" smtClean="0">
                <a:latin typeface="楷体_GB2312" pitchFamily="49" charset="-122"/>
                <a:ea typeface="楷体_GB2312" pitchFamily="49" charset="-122"/>
              </a:rPr>
              <a:t>布氏杆菌引起的实验室感染（北京，杭州）</a:t>
            </a:r>
          </a:p>
          <a:p>
            <a:pPr algn="just">
              <a:lnSpc>
                <a:spcPct val="140000"/>
              </a:lnSpc>
              <a:spcBef>
                <a:spcPct val="0"/>
              </a:spcBef>
              <a:buClr>
                <a:srgbClr val="008000"/>
              </a:buClr>
            </a:pPr>
            <a:r>
              <a:rPr lang="zh-CN" altLang="en-US" sz="2400" b="1" smtClean="0">
                <a:latin typeface="楷体_GB2312" pitchFamily="49" charset="-122"/>
                <a:ea typeface="楷体_GB2312" pitchFamily="49" charset="-122"/>
              </a:rPr>
              <a:t>肾病综合症出血热的实验室感染</a:t>
            </a:r>
          </a:p>
          <a:p>
            <a:pPr lvl="1" algn="just">
              <a:lnSpc>
                <a:spcPct val="140000"/>
              </a:lnSpc>
              <a:spcBef>
                <a:spcPct val="0"/>
              </a:spcBef>
              <a:buClr>
                <a:srgbClr val="008000"/>
              </a:buClr>
            </a:pPr>
            <a:r>
              <a:rPr lang="zh-CN" altLang="en-US" sz="2000" b="1" smtClean="0">
                <a:solidFill>
                  <a:srgbClr val="FF0000"/>
                </a:solidFill>
                <a:latin typeface="楷体_GB2312" pitchFamily="49" charset="-122"/>
                <a:ea typeface="楷体_GB2312" pitchFamily="49" charset="-122"/>
              </a:rPr>
              <a:t>世界范围内共有</a:t>
            </a:r>
            <a:r>
              <a:rPr lang="en-US" altLang="zh-CN" sz="2000" b="1" smtClean="0">
                <a:solidFill>
                  <a:srgbClr val="FF0000"/>
                </a:solidFill>
                <a:latin typeface="楷体_GB2312" pitchFamily="49" charset="-122"/>
                <a:ea typeface="楷体_GB2312" pitchFamily="49" charset="-122"/>
              </a:rPr>
              <a:t>126</a:t>
            </a:r>
            <a:r>
              <a:rPr lang="zh-CN" altLang="en-US" sz="2000" b="1" smtClean="0">
                <a:solidFill>
                  <a:srgbClr val="FF0000"/>
                </a:solidFill>
                <a:latin typeface="楷体_GB2312" pitchFamily="49" charset="-122"/>
                <a:ea typeface="楷体_GB2312" pitchFamily="49" charset="-122"/>
              </a:rPr>
              <a:t>例感染（自</a:t>
            </a:r>
            <a:r>
              <a:rPr lang="en-US" altLang="zh-CN" sz="2000" b="1" smtClean="0">
                <a:solidFill>
                  <a:srgbClr val="FF0000"/>
                </a:solidFill>
                <a:latin typeface="楷体_GB2312" pitchFamily="49" charset="-122"/>
                <a:ea typeface="楷体_GB2312" pitchFamily="49" charset="-122"/>
              </a:rPr>
              <a:t>1985</a:t>
            </a:r>
            <a:r>
              <a:rPr lang="zh-CN" altLang="en-US" sz="2000" b="1" smtClean="0">
                <a:solidFill>
                  <a:srgbClr val="FF0000"/>
                </a:solidFill>
                <a:latin typeface="楷体_GB2312" pitchFamily="49" charset="-122"/>
                <a:ea typeface="楷体_GB2312" pitchFamily="49" charset="-122"/>
              </a:rPr>
              <a:t>年）</a:t>
            </a:r>
          </a:p>
          <a:p>
            <a:pPr lvl="1" algn="just">
              <a:lnSpc>
                <a:spcPct val="140000"/>
              </a:lnSpc>
              <a:spcBef>
                <a:spcPct val="0"/>
              </a:spcBef>
              <a:buClr>
                <a:srgbClr val="008000"/>
              </a:buClr>
            </a:pPr>
            <a:r>
              <a:rPr lang="zh-CN" altLang="en-US" sz="2000" b="1" smtClean="0">
                <a:solidFill>
                  <a:srgbClr val="FF0000"/>
                </a:solidFill>
                <a:latin typeface="楷体_GB2312" pitchFamily="49" charset="-122"/>
                <a:ea typeface="楷体_GB2312" pitchFamily="49" charset="-122"/>
              </a:rPr>
              <a:t>中国数次感染，导致曾经一段时间的实验动物荒</a:t>
            </a:r>
            <a:endParaRPr lang="zh-CN" altLang="en-US" sz="2000" b="1" dirty="0">
              <a:solidFill>
                <a:srgbClr val="FF0000"/>
              </a:solidFill>
              <a:latin typeface="楷体_GB2312" pitchFamily="49" charset="-122"/>
              <a:ea typeface="楷体_GB2312" pitchFamily="49" charset="-122"/>
            </a:endParaRPr>
          </a:p>
        </p:txBody>
      </p:sp>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3101" y="4155604"/>
            <a:ext cx="3499867" cy="285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1093" y="4803303"/>
            <a:ext cx="3805859" cy="60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350" y="5498529"/>
            <a:ext cx="4114072" cy="857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13" y="4082504"/>
            <a:ext cx="4047179" cy="1290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descr="C:\Users\john\Desktop\02f58PICYmX_102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cxnSp>
        <p:nvCxnSpPr>
          <p:cNvPr id="3" name="直接连接符 2"/>
          <p:cNvCxnSpPr/>
          <p:nvPr/>
        </p:nvCxnSpPr>
        <p:spPr>
          <a:xfrm flipH="1" flipV="1">
            <a:off x="4347882" y="4554071"/>
            <a:ext cx="8094" cy="270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88764" y="4554071"/>
            <a:ext cx="180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67544" y="4803303"/>
            <a:ext cx="2160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711093" y="6311525"/>
            <a:ext cx="1260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12160" y="4441033"/>
            <a:ext cx="1440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33200" y="5346321"/>
            <a:ext cx="2520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64"/>
          <p:cNvSpPr txBox="1"/>
          <p:nvPr/>
        </p:nvSpPr>
        <p:spPr>
          <a:xfrm>
            <a:off x="1840853" y="332656"/>
            <a:ext cx="5439945"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实验室生物安全事件</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70130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a:solidFill>
                  <a:schemeClr val="accent6">
                    <a:lumMod val="75000"/>
                  </a:schemeClr>
                </a:solidFill>
                <a:latin typeface="微软雅黑" panose="020B0503020204020204" pitchFamily="34" charset="-122"/>
                <a:ea typeface="微软雅黑" panose="020B0503020204020204" pitchFamily="34" charset="-122"/>
              </a:rPr>
              <a:t>01 </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实验室生物安全概念</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0" name="矩形 9"/>
          <p:cNvSpPr/>
          <p:nvPr/>
        </p:nvSpPr>
        <p:spPr>
          <a:xfrm>
            <a:off x="415888" y="1608317"/>
            <a:ext cx="8469744" cy="941155"/>
          </a:xfrm>
          <a:prstGeom prst="rect">
            <a:avLst/>
          </a:prstGeom>
        </p:spPr>
        <p:txBody>
          <a:bodyPr wrap="square">
            <a:spAutoFit/>
          </a:bodyPr>
          <a:lstStyle/>
          <a:p>
            <a:pPr>
              <a:lnSpc>
                <a:spcPct val="120000"/>
              </a:lnSpc>
            </a:pPr>
            <a:r>
              <a:rPr lang="zh-CN" altLang="en-US" sz="2400" b="1" dirty="0" smtClean="0">
                <a:solidFill>
                  <a:srgbClr val="FF0000"/>
                </a:solidFill>
                <a:latin typeface="微软雅黑" panose="020B0503020204020204" pitchFamily="34" charset="-122"/>
                <a:ea typeface="微软雅黑" panose="020B0503020204020204" pitchFamily="34" charset="-122"/>
              </a:rPr>
              <a:t>实验室</a:t>
            </a:r>
            <a:r>
              <a:rPr lang="zh-CN" altLang="en-US" sz="2400" b="1" dirty="0">
                <a:solidFill>
                  <a:srgbClr val="FF0000"/>
                </a:solidFill>
                <a:latin typeface="微软雅黑" panose="020B0503020204020204" pitchFamily="34" charset="-122"/>
                <a:ea typeface="微软雅黑" panose="020B0503020204020204" pitchFamily="34" charset="-122"/>
              </a:rPr>
              <a:t>生物危害：</a:t>
            </a:r>
            <a:r>
              <a:rPr lang="zh-CN" altLang="en-US" sz="2400" dirty="0">
                <a:latin typeface="微软雅黑" panose="020B0503020204020204" pitchFamily="34" charset="-122"/>
                <a:ea typeface="微软雅黑" panose="020B0503020204020204" pitchFamily="34" charset="-122"/>
              </a:rPr>
              <a:t>指在研究过程</a:t>
            </a:r>
            <a:r>
              <a:rPr lang="zh-CN" altLang="en-US" sz="2400" dirty="0" smtClean="0">
                <a:latin typeface="微软雅黑" panose="020B0503020204020204" pitchFamily="34" charset="-122"/>
                <a:ea typeface="微软雅黑" panose="020B0503020204020204" pitchFamily="34" charset="-122"/>
              </a:rPr>
              <a:t>中，病原微生物等生物因子对</a:t>
            </a:r>
            <a:r>
              <a:rPr lang="zh-CN" altLang="en-US" sz="2400" dirty="0">
                <a:latin typeface="微软雅黑" panose="020B0503020204020204" pitchFamily="34" charset="-122"/>
                <a:ea typeface="微软雅黑" panose="020B0503020204020204" pitchFamily="34" charset="-122"/>
              </a:rPr>
              <a:t>人、环境、生态和社会造成的</a:t>
            </a:r>
            <a:r>
              <a:rPr lang="zh-CN" altLang="en-US" sz="2400" dirty="0" smtClean="0">
                <a:latin typeface="微软雅黑" panose="020B0503020204020204" pitchFamily="34" charset="-122"/>
                <a:ea typeface="微软雅黑" panose="020B0503020204020204" pitchFamily="34" charset="-122"/>
              </a:rPr>
              <a:t>危害。</a:t>
            </a:r>
            <a:endParaRPr lang="zh-CN" altLang="en-US" sz="2400" dirty="0">
              <a:latin typeface="微软雅黑" panose="020B0503020204020204" pitchFamily="34" charset="-122"/>
              <a:ea typeface="微软雅黑" panose="020B0503020204020204" pitchFamily="34" charset="-122"/>
            </a:endParaRPr>
          </a:p>
        </p:txBody>
      </p:sp>
      <p:pic>
        <p:nvPicPr>
          <p:cNvPr id="2050"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188" y="4658145"/>
            <a:ext cx="2271262" cy="206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3161886"/>
            <a:ext cx="3366998" cy="3217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415888" y="2852936"/>
            <a:ext cx="4546154" cy="1865126"/>
          </a:xfrm>
          <a:prstGeom prst="rect">
            <a:avLst/>
          </a:prstGeom>
        </p:spPr>
        <p:txBody>
          <a:bodyPr wrap="square">
            <a:spAutoFit/>
          </a:bodyPr>
          <a:lstStyle/>
          <a:p>
            <a:pPr>
              <a:lnSpc>
                <a:spcPct val="120000"/>
              </a:lnSpc>
            </a:pPr>
            <a:r>
              <a:rPr lang="zh-CN" altLang="en-US" sz="2400" b="1" dirty="0" smtClean="0">
                <a:solidFill>
                  <a:srgbClr val="0070C0"/>
                </a:solidFill>
                <a:latin typeface="微软雅黑" panose="020B0503020204020204" pitchFamily="34" charset="-122"/>
                <a:ea typeface="微软雅黑" panose="020B0503020204020204" pitchFamily="34" charset="-122"/>
              </a:rPr>
              <a:t>实验室</a:t>
            </a:r>
            <a:r>
              <a:rPr lang="zh-CN" altLang="en-US" sz="2400" b="1" dirty="0">
                <a:solidFill>
                  <a:srgbClr val="0070C0"/>
                </a:solidFill>
                <a:latin typeface="微软雅黑" panose="020B0503020204020204" pitchFamily="34" charset="-122"/>
                <a:ea typeface="微软雅黑" panose="020B0503020204020204" pitchFamily="34" charset="-122"/>
              </a:rPr>
              <a:t>生物安全</a:t>
            </a:r>
            <a:r>
              <a:rPr lang="zh-CN" altLang="en-US" sz="2400" b="1" dirty="0" smtClean="0">
                <a:solidFill>
                  <a:srgbClr val="0070C0"/>
                </a:solidFill>
                <a:latin typeface="微软雅黑" panose="020B0503020204020204" pitchFamily="34" charset="-122"/>
                <a:ea typeface="微软雅黑" panose="020B0503020204020204" pitchFamily="34" charset="-122"/>
              </a:rPr>
              <a:t>概念：</a:t>
            </a:r>
            <a:r>
              <a:rPr lang="zh-CN" altLang="en-US" sz="2400" dirty="0" smtClean="0">
                <a:latin typeface="微软雅黑" panose="020B0503020204020204" pitchFamily="34" charset="-122"/>
                <a:ea typeface="微软雅黑" panose="020B0503020204020204" pitchFamily="34" charset="-122"/>
              </a:rPr>
              <a:t>避免</a:t>
            </a:r>
            <a:r>
              <a:rPr lang="zh-CN" altLang="en-US" sz="2400" dirty="0">
                <a:latin typeface="微软雅黑" panose="020B0503020204020204" pitchFamily="34" charset="-122"/>
                <a:ea typeface="微软雅黑" panose="020B0503020204020204" pitchFamily="34" charset="-122"/>
              </a:rPr>
              <a:t>危险生物因子造成实验室人员暴露，向实验室外扩散并导致危害的综合措施。</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3260674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8"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0C913308-F349-4B6D-A68A-DD1791B4A57B}" type="slidenum">
              <a:rPr lang="zh-CN" altLang="en-US" smtClean="0"/>
              <a:t>8</a:t>
            </a:fld>
            <a:endParaRPr lang="zh-CN" altLang="en-US"/>
          </a:p>
        </p:txBody>
      </p:sp>
      <p:sp>
        <p:nvSpPr>
          <p:cNvPr id="9"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a:solidFill>
                  <a:schemeClr val="accent6">
                    <a:lumMod val="75000"/>
                  </a:schemeClr>
                </a:solidFill>
                <a:latin typeface="微软雅黑" panose="020B0503020204020204" pitchFamily="34" charset="-122"/>
                <a:ea typeface="微软雅黑" panose="020B0503020204020204" pitchFamily="34" charset="-122"/>
              </a:rPr>
              <a:t>01 </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实验室生物安全概念</a:t>
            </a:r>
          </a:p>
        </p:txBody>
      </p:sp>
      <p:sp>
        <p:nvSpPr>
          <p:cNvPr id="3" name="矩形 2"/>
          <p:cNvSpPr/>
          <p:nvPr/>
        </p:nvSpPr>
        <p:spPr>
          <a:xfrm>
            <a:off x="179512" y="1628800"/>
            <a:ext cx="5109091" cy="461665"/>
          </a:xfrm>
          <a:prstGeom prst="rect">
            <a:avLst/>
          </a:prstGeom>
        </p:spPr>
        <p:txBody>
          <a:bodyPr wrap="none">
            <a:spAutoFit/>
          </a:bodyPr>
          <a:lstStyle/>
          <a:p>
            <a:pPr>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实验室生物安全</a:t>
            </a:r>
            <a:r>
              <a:rPr lang="zh-CN" altLang="en-US" sz="2400" b="1" dirty="0" smtClean="0">
                <a:latin typeface="微软雅黑" panose="020B0503020204020204" pitchFamily="34" charset="-122"/>
                <a:ea typeface="微软雅黑" panose="020B0503020204020204" pitchFamily="34" charset="-122"/>
              </a:rPr>
              <a:t>相关的部分法律</a:t>
            </a:r>
            <a:r>
              <a:rPr lang="zh-CN" altLang="en-US" sz="2400" b="1" dirty="0">
                <a:latin typeface="微软雅黑" panose="020B0503020204020204" pitchFamily="34" charset="-122"/>
                <a:ea typeface="微软雅黑" panose="020B0503020204020204" pitchFamily="34" charset="-122"/>
              </a:rPr>
              <a:t>法规</a:t>
            </a:r>
          </a:p>
        </p:txBody>
      </p:sp>
      <p:graphicFrame>
        <p:nvGraphicFramePr>
          <p:cNvPr id="4" name="表格 3"/>
          <p:cNvGraphicFramePr>
            <a:graphicFrameLocks noGrp="1"/>
          </p:cNvGraphicFramePr>
          <p:nvPr>
            <p:extLst>
              <p:ext uri="{D42A27DB-BD31-4B8C-83A1-F6EECF244321}">
                <p14:modId xmlns:p14="http://schemas.microsoft.com/office/powerpoint/2010/main" val="3965594747"/>
              </p:ext>
            </p:extLst>
          </p:nvPr>
        </p:nvGraphicFramePr>
        <p:xfrm>
          <a:off x="179512" y="2197767"/>
          <a:ext cx="8784975" cy="4523708"/>
        </p:xfrm>
        <a:graphic>
          <a:graphicData uri="http://schemas.openxmlformats.org/drawingml/2006/table">
            <a:tbl>
              <a:tblPr firstRow="1" bandRow="1">
                <a:tableStyleId>{5C22544A-7EE6-4342-B048-85BDC9FD1C3A}</a:tableStyleId>
              </a:tblPr>
              <a:tblGrid>
                <a:gridCol w="4317791">
                  <a:extLst>
                    <a:ext uri="{9D8B030D-6E8A-4147-A177-3AD203B41FA5}">
                      <a16:colId xmlns:a16="http://schemas.microsoft.com/office/drawing/2014/main" xmlns="" val="20000"/>
                    </a:ext>
                  </a:extLst>
                </a:gridCol>
                <a:gridCol w="2899751">
                  <a:extLst>
                    <a:ext uri="{9D8B030D-6E8A-4147-A177-3AD203B41FA5}">
                      <a16:colId xmlns:a16="http://schemas.microsoft.com/office/drawing/2014/main" xmlns="" val="20001"/>
                    </a:ext>
                  </a:extLst>
                </a:gridCol>
                <a:gridCol w="1567433">
                  <a:extLst>
                    <a:ext uri="{9D8B030D-6E8A-4147-A177-3AD203B41FA5}">
                      <a16:colId xmlns:a16="http://schemas.microsoft.com/office/drawing/2014/main" xmlns="" val="20002"/>
                    </a:ext>
                  </a:extLst>
                </a:gridCol>
              </a:tblGrid>
              <a:tr h="518704">
                <a:tc>
                  <a:txBody>
                    <a:bodyPr/>
                    <a:lstStyle/>
                    <a:p>
                      <a:pPr algn="ct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名  称</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ct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发布号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ct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发布时间</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0"/>
                  </a:ext>
                </a:extLst>
              </a:tr>
              <a:tr h="460455">
                <a:tc>
                  <a:txBody>
                    <a:bodyPr/>
                    <a:lstStyle/>
                    <a:p>
                      <a:pPr marL="342900" indent="-342900">
                        <a:buFont typeface="Arial" panose="020B0604020202020204" pitchFamily="34" charset="0"/>
                        <a:buChar char="•"/>
                      </a:pPr>
                      <a:r>
                        <a:rPr lang="zh-CN" altLang="en-US"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中华人民共和国传染病防治法</a:t>
                      </a:r>
                      <a:r>
                        <a:rPr lang="en-US" altLang="zh-CN"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主席令（第</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17</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2004.12.01</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1"/>
                  </a:ext>
                </a:extLst>
              </a:tr>
              <a:tr h="460455">
                <a:tc>
                  <a:txBody>
                    <a:bodyPr/>
                    <a:lstStyle/>
                    <a:p>
                      <a:pPr marL="342900" indent="-342900">
                        <a:buFont typeface="Arial" panose="020B0604020202020204" pitchFamily="34" charset="0"/>
                        <a:buChar char="•"/>
                      </a:pPr>
                      <a:r>
                        <a:rPr lang="zh-CN" altLang="en-US" sz="2200" kern="1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医疗废物管理条例</a:t>
                      </a:r>
                      <a:endParaRPr lang="zh-CN" altLang="en-US" sz="2200" kern="1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国务院令（第</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380</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2003.06.06</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2"/>
                  </a:ext>
                </a:extLst>
              </a:tr>
              <a:tr h="822240">
                <a:tc>
                  <a:txBody>
                    <a:bodyPr/>
                    <a:lstStyle/>
                    <a:p>
                      <a:pPr marL="342900" indent="-342900">
                        <a:buFont typeface="Arial" panose="020B0604020202020204" pitchFamily="34" charset="0"/>
                        <a:buChar char="•"/>
                      </a:pPr>
                      <a:r>
                        <a:rPr lang="zh-CN" altLang="en-US"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病原微生物实验室生物安全管理条例</a:t>
                      </a:r>
                      <a:endParaRPr lang="zh-CN" altLang="en-US" sz="2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国务院令（第</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424</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2004.11.12</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3"/>
                  </a:ext>
                </a:extLst>
              </a:tr>
              <a:tr h="460455">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2200" kern="1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实验动物管理条例</a:t>
                      </a: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科委令（第</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1988.11.14</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4"/>
                  </a:ext>
                </a:extLst>
              </a:tr>
              <a:tr h="460455">
                <a:tc>
                  <a:txBody>
                    <a:bodyPr/>
                    <a:lstStyle/>
                    <a:p>
                      <a:pPr marL="342900" indent="-342900">
                        <a:buFont typeface="Arial" panose="020B0604020202020204" pitchFamily="34" charset="0"/>
                        <a:buChar char="•"/>
                      </a:pPr>
                      <a:r>
                        <a:rPr lang="zh-CN" altLang="en-US"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医疗废物分类目录</a:t>
                      </a:r>
                      <a:endParaRPr lang="zh-CN" altLang="en-US" sz="2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卫医发</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[2003]287</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2003.10.10</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5"/>
                  </a:ext>
                </a:extLst>
              </a:tr>
              <a:tr h="822240">
                <a:tc>
                  <a:txBody>
                    <a:bodyPr/>
                    <a:lstStyle/>
                    <a:p>
                      <a:pPr marL="342900" indent="-342900">
                        <a:buFont typeface="Arial" panose="020B0604020202020204" pitchFamily="34" charset="0"/>
                        <a:buChar char="•"/>
                      </a:pPr>
                      <a:r>
                        <a:rPr lang="zh-CN" altLang="en-US"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医疗废物专用包装物、容器标准和警示标识规定</a:t>
                      </a:r>
                      <a:endParaRPr lang="zh-CN" altLang="en-US" sz="2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环发</a:t>
                      </a:r>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[2003]188</a:t>
                      </a:r>
                      <a:r>
                        <a:rPr lang="zh-CN" altLang="en-US" sz="2200" dirty="0" smtClean="0">
                          <a:latin typeface="Times New Roman" panose="02020603050405020304" pitchFamily="18" charset="0"/>
                          <a:ea typeface="黑体" panose="02010609060101010101" pitchFamily="49" charset="-122"/>
                          <a:cs typeface="Times New Roman" panose="02020603050405020304" pitchFamily="18" charset="0"/>
                        </a:rPr>
                        <a:t>号</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2003.11.20</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6"/>
                  </a:ext>
                </a:extLst>
              </a:tr>
              <a:tr h="518704">
                <a:tc>
                  <a:txBody>
                    <a:bodyPr/>
                    <a:lstStyle/>
                    <a:p>
                      <a:pPr marL="342900" indent="-342900">
                        <a:buFont typeface="Arial" panose="020B0604020202020204" pitchFamily="34" charset="0"/>
                        <a:buChar char="•"/>
                      </a:pPr>
                      <a:r>
                        <a:rPr lang="zh-CN" altLang="en-US" sz="2200" dirty="0" smtClean="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实验室生物安全通用要求</a:t>
                      </a:r>
                      <a:endParaRPr lang="zh-CN" altLang="en-US" sz="220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GB19489-2008</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tc>
                  <a:txBody>
                    <a:bodyPr/>
                    <a:lstStyle/>
                    <a:p>
                      <a:pPr algn="l"/>
                      <a:r>
                        <a:rPr lang="en-US" altLang="zh-CN" sz="2200" dirty="0" smtClean="0">
                          <a:latin typeface="Times New Roman" panose="02020603050405020304" pitchFamily="18" charset="0"/>
                          <a:ea typeface="黑体" panose="02010609060101010101" pitchFamily="49" charset="-122"/>
                          <a:cs typeface="Times New Roman" panose="02020603050405020304" pitchFamily="18" charset="0"/>
                        </a:rPr>
                        <a:t>2008.12.26</a:t>
                      </a:r>
                      <a:endParaRPr lang="zh-CN" altLang="en-US" sz="2200" dirty="0">
                        <a:latin typeface="Times New Roman" panose="02020603050405020304" pitchFamily="18" charset="0"/>
                        <a:ea typeface="黑体" panose="02010609060101010101" pitchFamily="49" charset="-122"/>
                        <a:cs typeface="Times New Roman" panose="02020603050405020304" pitchFamily="18" charset="0"/>
                      </a:endParaRP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3786762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336332082"/>
              </p:ext>
            </p:extLst>
          </p:nvPr>
        </p:nvGraphicFramePr>
        <p:xfrm>
          <a:off x="477889" y="2348880"/>
          <a:ext cx="8208911" cy="4176209"/>
        </p:xfrm>
        <a:graphic>
          <a:graphicData uri="http://schemas.openxmlformats.org/drawingml/2006/table">
            <a:tbl>
              <a:tblPr firstRow="1" bandRow="1">
                <a:tableStyleId>{5C22544A-7EE6-4342-B048-85BDC9FD1C3A}</a:tableStyleId>
              </a:tblPr>
              <a:tblGrid>
                <a:gridCol w="1872207">
                  <a:extLst>
                    <a:ext uri="{9D8B030D-6E8A-4147-A177-3AD203B41FA5}">
                      <a16:colId xmlns:a16="http://schemas.microsoft.com/office/drawing/2014/main" xmlns="" val="20000"/>
                    </a:ext>
                  </a:extLst>
                </a:gridCol>
                <a:gridCol w="6336704">
                  <a:extLst>
                    <a:ext uri="{9D8B030D-6E8A-4147-A177-3AD203B41FA5}">
                      <a16:colId xmlns:a16="http://schemas.microsoft.com/office/drawing/2014/main" xmlns="" val="20001"/>
                    </a:ext>
                  </a:extLst>
                </a:gridCol>
              </a:tblGrid>
              <a:tr h="537948">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生物实验室分级</a:t>
                      </a:r>
                      <a:endParaRPr lang="zh-CN" altLang="en-US" sz="1800" dirty="0">
                        <a:latin typeface="黑体" panose="02010609060101010101" pitchFamily="49" charset="-122"/>
                        <a:ea typeface="黑体" panose="02010609060101010101" pitchFamily="49" charset="-122"/>
                      </a:endParaRPr>
                    </a:p>
                  </a:txBody>
                  <a:tcPr anchor="ctr"/>
                </a:tc>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处理对象</a:t>
                      </a:r>
                      <a:endParaRPr lang="zh-CN" altLang="en-US" sz="1800" dirty="0">
                        <a:latin typeface="黑体" panose="02010609060101010101" pitchFamily="49" charset="-122"/>
                        <a:ea typeface="黑体" panose="02010609060101010101" pitchFamily="49" charset="-122"/>
                      </a:endParaRPr>
                    </a:p>
                  </a:txBody>
                  <a:tcPr anchor="ctr"/>
                </a:tc>
                <a:extLst>
                  <a:ext uri="{0D108BD9-81ED-4DB2-BD59-A6C34878D82A}">
                    <a16:rowId xmlns:a16="http://schemas.microsoft.com/office/drawing/2014/main" xmlns="" val="10000"/>
                  </a:ext>
                </a:extLst>
              </a:tr>
              <a:tr h="684661">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一级（</a:t>
                      </a:r>
                      <a:r>
                        <a:rPr lang="en-US" altLang="zh-CN" sz="1800" dirty="0" smtClean="0">
                          <a:latin typeface="黑体" panose="02010609060101010101" pitchFamily="49" charset="-122"/>
                          <a:ea typeface="黑体" panose="02010609060101010101" pitchFamily="49" charset="-122"/>
                        </a:rPr>
                        <a:t>BSL-1</a:t>
                      </a:r>
                      <a:r>
                        <a:rPr lang="zh-CN" altLang="en-US" sz="1800" dirty="0" smtClean="0">
                          <a:latin typeface="黑体" panose="02010609060101010101" pitchFamily="49" charset="-122"/>
                          <a:ea typeface="黑体" panose="02010609060101010101" pitchFamily="49" charset="-122"/>
                        </a:rPr>
                        <a:t>）</a:t>
                      </a:r>
                      <a:endParaRPr lang="zh-CN" altLang="en-US" sz="1800" dirty="0">
                        <a:latin typeface="黑体" panose="02010609060101010101" pitchFamily="49" charset="-122"/>
                        <a:ea typeface="黑体" panose="02010609060101010101" pitchFamily="49" charset="-122"/>
                      </a:endParaRPr>
                    </a:p>
                  </a:txBody>
                  <a:tcPr anchor="ctr"/>
                </a:tc>
                <a:tc>
                  <a:txBody>
                    <a:bodyPr/>
                    <a:lstStyle/>
                    <a:p>
                      <a:pPr algn="just">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对人体、动植物或环境危害较低，不具有对健康成人、动植物致病的致病因子。</a:t>
                      </a:r>
                      <a:endParaRPr lang="zh-CN" altLang="en-US" sz="1800" dirty="0">
                        <a:latin typeface="黑体" panose="02010609060101010101" pitchFamily="49" charset="-122"/>
                        <a:ea typeface="黑体" panose="02010609060101010101" pitchFamily="49" charset="-122"/>
                      </a:endParaRPr>
                    </a:p>
                  </a:txBody>
                  <a:tcPr anchor="ctr"/>
                </a:tc>
                <a:extLst>
                  <a:ext uri="{0D108BD9-81ED-4DB2-BD59-A6C34878D82A}">
                    <a16:rowId xmlns:a16="http://schemas.microsoft.com/office/drawing/2014/main" xmlns="" val="10001"/>
                  </a:ext>
                </a:extLst>
              </a:tr>
              <a:tr h="906687">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二级（</a:t>
                      </a:r>
                      <a:r>
                        <a:rPr lang="en-US" altLang="zh-CN" sz="1800" dirty="0" smtClean="0">
                          <a:latin typeface="黑体" panose="02010609060101010101" pitchFamily="49" charset="-122"/>
                          <a:ea typeface="黑体" panose="02010609060101010101" pitchFamily="49" charset="-122"/>
                        </a:rPr>
                        <a:t>BSL-2</a:t>
                      </a:r>
                      <a:r>
                        <a:rPr lang="zh-CN" altLang="en-US" sz="1800" dirty="0" smtClean="0">
                          <a:latin typeface="黑体" panose="02010609060101010101" pitchFamily="49" charset="-122"/>
                          <a:ea typeface="黑体" panose="02010609060101010101" pitchFamily="49" charset="-122"/>
                        </a:rPr>
                        <a:t>）</a:t>
                      </a:r>
                      <a:endParaRPr lang="zh-CN" altLang="en-US" sz="1800" dirty="0">
                        <a:latin typeface="黑体" panose="02010609060101010101" pitchFamily="49" charset="-122"/>
                        <a:ea typeface="黑体" panose="02010609060101010101" pitchFamily="49" charset="-122"/>
                      </a:endParaRPr>
                    </a:p>
                  </a:txBody>
                  <a:tcPr anchor="ctr"/>
                </a:tc>
                <a:tc>
                  <a:txBody>
                    <a:bodyPr/>
                    <a:lstStyle/>
                    <a:p>
                      <a:pPr algn="just">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对人体、动植物或环境具有中等危害或具有潜在危险的致病因子，对健康成人、动植物和环境不会造成严重危害。具备有效的预防和治疗措施。</a:t>
                      </a:r>
                      <a:endParaRPr lang="zh-CN" altLang="en-US" sz="1800" dirty="0">
                        <a:latin typeface="黑体" panose="02010609060101010101" pitchFamily="49" charset="-122"/>
                        <a:ea typeface="黑体" panose="02010609060101010101" pitchFamily="49" charset="-122"/>
                      </a:endParaRPr>
                    </a:p>
                  </a:txBody>
                  <a:tcPr anchor="ctr"/>
                </a:tc>
                <a:extLst>
                  <a:ext uri="{0D108BD9-81ED-4DB2-BD59-A6C34878D82A}">
                    <a16:rowId xmlns:a16="http://schemas.microsoft.com/office/drawing/2014/main" xmlns="" val="10002"/>
                  </a:ext>
                </a:extLst>
              </a:tr>
              <a:tr h="1124800">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三级（</a:t>
                      </a:r>
                      <a:r>
                        <a:rPr lang="en-US" altLang="zh-CN" sz="1800" dirty="0" smtClean="0">
                          <a:latin typeface="黑体" panose="02010609060101010101" pitchFamily="49" charset="-122"/>
                          <a:ea typeface="黑体" panose="02010609060101010101" pitchFamily="49" charset="-122"/>
                        </a:rPr>
                        <a:t>BSL-3</a:t>
                      </a:r>
                      <a:r>
                        <a:rPr lang="zh-CN" altLang="en-US" sz="1800" dirty="0" smtClean="0">
                          <a:latin typeface="黑体" panose="02010609060101010101" pitchFamily="49" charset="-122"/>
                          <a:ea typeface="黑体" panose="02010609060101010101" pitchFamily="49" charset="-122"/>
                        </a:rPr>
                        <a:t>）</a:t>
                      </a:r>
                      <a:endParaRPr lang="zh-CN" altLang="en-US" sz="1800" dirty="0">
                        <a:latin typeface="黑体" panose="02010609060101010101" pitchFamily="49" charset="-122"/>
                        <a:ea typeface="黑体" panose="02010609060101010101" pitchFamily="49" charset="-122"/>
                      </a:endParaRPr>
                    </a:p>
                  </a:txBody>
                  <a:tcPr anchor="ctr"/>
                </a:tc>
                <a:tc>
                  <a:txBody>
                    <a:bodyPr/>
                    <a:lstStyle/>
                    <a:p>
                      <a:pPr algn="just">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对人体、动植物或环境具有高度危险性，主要通过气溶胶使人传染上严重的甚至致命的疾病，或对动植物和环境具有高度危害的致病因子。通常有预防和治疗措施。</a:t>
                      </a:r>
                      <a:endParaRPr lang="zh-CN" altLang="en-US" sz="1800" dirty="0">
                        <a:latin typeface="黑体" panose="02010609060101010101" pitchFamily="49" charset="-122"/>
                        <a:ea typeface="黑体" panose="02010609060101010101" pitchFamily="49" charset="-122"/>
                      </a:endParaRPr>
                    </a:p>
                  </a:txBody>
                  <a:tcPr anchor="ctr"/>
                </a:tc>
                <a:extLst>
                  <a:ext uri="{0D108BD9-81ED-4DB2-BD59-A6C34878D82A}">
                    <a16:rowId xmlns:a16="http://schemas.microsoft.com/office/drawing/2014/main" xmlns="" val="10003"/>
                  </a:ext>
                </a:extLst>
              </a:tr>
              <a:tr h="906687">
                <a:tc>
                  <a:txBody>
                    <a:bodyPr/>
                    <a:lstStyle/>
                    <a:p>
                      <a:pPr algn="ctr">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四级（</a:t>
                      </a:r>
                      <a:r>
                        <a:rPr lang="en-US" altLang="zh-CN" sz="1800" dirty="0" smtClean="0">
                          <a:latin typeface="黑体" panose="02010609060101010101" pitchFamily="49" charset="-122"/>
                          <a:ea typeface="黑体" panose="02010609060101010101" pitchFamily="49" charset="-122"/>
                        </a:rPr>
                        <a:t>BLS-4</a:t>
                      </a:r>
                      <a:r>
                        <a:rPr lang="zh-CN" altLang="en-US" sz="1800" dirty="0" smtClean="0">
                          <a:latin typeface="黑体" panose="02010609060101010101" pitchFamily="49" charset="-122"/>
                          <a:ea typeface="黑体" panose="02010609060101010101" pitchFamily="49" charset="-122"/>
                        </a:rPr>
                        <a:t>）</a:t>
                      </a:r>
                      <a:endParaRPr lang="zh-CN" altLang="en-US" sz="1800" dirty="0">
                        <a:latin typeface="黑体" panose="02010609060101010101" pitchFamily="49" charset="-122"/>
                        <a:ea typeface="黑体" panose="02010609060101010101" pitchFamily="49" charset="-122"/>
                      </a:endParaRPr>
                    </a:p>
                  </a:txBody>
                  <a:tcPr anchor="ctr"/>
                </a:tc>
                <a:tc>
                  <a:txBody>
                    <a:bodyPr/>
                    <a:lstStyle/>
                    <a:p>
                      <a:pPr algn="just">
                        <a:lnSpc>
                          <a:spcPct val="100000"/>
                        </a:lnSpc>
                        <a:spcBef>
                          <a:spcPts val="600"/>
                        </a:spcBef>
                        <a:spcAft>
                          <a:spcPts val="600"/>
                        </a:spcAft>
                      </a:pPr>
                      <a:r>
                        <a:rPr lang="zh-CN" altLang="en-US" sz="1800" dirty="0" smtClean="0">
                          <a:latin typeface="黑体" panose="02010609060101010101" pitchFamily="49" charset="-122"/>
                          <a:ea typeface="黑体" panose="02010609060101010101" pitchFamily="49" charset="-122"/>
                        </a:rPr>
                        <a:t>对人体、动植物或环境具有高度危险性，通过气溶胶途径传播或传播途径不明，或未知的、危险的致病因子。没有预防和治疗措施。</a:t>
                      </a:r>
                      <a:endParaRPr lang="zh-CN" altLang="en-US" sz="1800" dirty="0">
                        <a:latin typeface="黑体" panose="02010609060101010101" pitchFamily="49" charset="-122"/>
                        <a:ea typeface="黑体" panose="02010609060101010101" pitchFamily="49" charset="-122"/>
                      </a:endParaRPr>
                    </a:p>
                  </a:txBody>
                  <a:tcPr anchor="ctr"/>
                </a:tc>
                <a:extLst>
                  <a:ext uri="{0D108BD9-81ED-4DB2-BD59-A6C34878D82A}">
                    <a16:rowId xmlns:a16="http://schemas.microsoft.com/office/drawing/2014/main" xmlns="" val="10004"/>
                  </a:ext>
                </a:extLst>
              </a:tr>
            </a:tbl>
          </a:graphicData>
        </a:graphic>
      </p:graphicFrame>
      <p:sp>
        <p:nvSpPr>
          <p:cNvPr id="5" name="TextBox 4"/>
          <p:cNvSpPr txBox="1"/>
          <p:nvPr/>
        </p:nvSpPr>
        <p:spPr>
          <a:xfrm>
            <a:off x="1979712" y="1620089"/>
            <a:ext cx="546360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我国生物安全实验室的分级</a:t>
            </a:r>
            <a:endParaRPr lang="zh-CN" altLang="en-US" sz="3200" b="1" dirty="0">
              <a:latin typeface="黑体" panose="02010609060101010101" pitchFamily="49" charset="-122"/>
              <a:ea typeface="黑体" panose="02010609060101010101" pitchFamily="49" charset="-122"/>
            </a:endParaRPr>
          </a:p>
        </p:txBody>
      </p:sp>
      <p:sp>
        <p:nvSpPr>
          <p:cNvPr id="8" name="TextBox 64"/>
          <p:cNvSpPr txBox="1"/>
          <p:nvPr/>
        </p:nvSpPr>
        <p:spPr>
          <a:xfrm>
            <a:off x="1489160" y="332656"/>
            <a:ext cx="6323200" cy="815604"/>
          </a:xfrm>
          <a:prstGeom prst="rect">
            <a:avLst/>
          </a:prstGeom>
          <a:noFill/>
          <a:ln>
            <a:noFill/>
          </a:ln>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500" b="1" dirty="0" smtClean="0">
                <a:solidFill>
                  <a:schemeClr val="accent6">
                    <a:lumMod val="75000"/>
                  </a:schemeClr>
                </a:solidFill>
                <a:latin typeface="微软雅黑" panose="020B0503020204020204" pitchFamily="34" charset="-122"/>
                <a:ea typeface="微软雅黑" panose="020B0503020204020204" pitchFamily="34" charset="-122"/>
              </a:rPr>
              <a:t>02 </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实验室</a:t>
            </a:r>
            <a:r>
              <a:rPr lang="zh-CN" altLang="en-US" sz="4500" b="1" dirty="0">
                <a:solidFill>
                  <a:schemeClr val="accent6">
                    <a:lumMod val="75000"/>
                  </a:schemeClr>
                </a:solidFill>
                <a:latin typeface="微软雅黑" panose="020B0503020204020204" pitchFamily="34" charset="-122"/>
                <a:ea typeface="微软雅黑" panose="020B0503020204020204" pitchFamily="34" charset="-122"/>
              </a:rPr>
              <a:t>生物</a:t>
            </a:r>
            <a:r>
              <a:rPr lang="zh-CN" altLang="en-US" sz="4500" b="1" dirty="0" smtClean="0">
                <a:solidFill>
                  <a:schemeClr val="accent6">
                    <a:lumMod val="75000"/>
                  </a:schemeClr>
                </a:solidFill>
                <a:latin typeface="微软雅黑" panose="020B0503020204020204" pitchFamily="34" charset="-122"/>
                <a:ea typeface="微软雅黑" panose="020B0503020204020204" pitchFamily="34" charset="-122"/>
              </a:rPr>
              <a:t>安全级别</a:t>
            </a:r>
            <a:endParaRPr lang="zh-CN" altLang="en-US" sz="4500" b="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4102" y="229028"/>
            <a:ext cx="1080773" cy="103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0" y="1412776"/>
            <a:ext cx="9144000" cy="129600"/>
          </a:xfrm>
          <a:prstGeom prst="rect">
            <a:avLst/>
          </a:prstGeom>
          <a:solidFill>
            <a:srgbClr val="07A09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1" name="Picture 2" descr="C:\Users\john\Desktop\02f58PICYmX_10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550" y="337848"/>
            <a:ext cx="822090" cy="82209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1801065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1993</TotalTime>
  <Words>4138</Words>
  <Application>Microsoft Office PowerPoint</Application>
  <PresentationFormat>全屏显示(4:3)</PresentationFormat>
  <Paragraphs>485</Paragraphs>
  <Slides>52</Slides>
  <Notes>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52</vt:i4>
      </vt:variant>
    </vt:vector>
  </HeadingPairs>
  <TitlesOfParts>
    <vt:vector size="70" baseType="lpstr">
      <vt:lpstr>Adobe 黑体 Std R</vt:lpstr>
      <vt:lpstr>黑体</vt:lpstr>
      <vt:lpstr>华文彩云</vt:lpstr>
      <vt:lpstr>华文行楷</vt:lpstr>
      <vt:lpstr>华文琥珀</vt:lpstr>
      <vt:lpstr>经典特宋简</vt:lpstr>
      <vt:lpstr>楷体_GB2312</vt:lpstr>
      <vt:lpstr>宋体</vt:lpstr>
      <vt:lpstr>微软雅黑</vt:lpstr>
      <vt:lpstr>Arial</vt:lpstr>
      <vt:lpstr>Calibri</vt:lpstr>
      <vt:lpstr>Stencil</vt:lpstr>
      <vt:lpstr>Tahoma</vt:lpstr>
      <vt:lpstr>Times</vt:lpstr>
      <vt:lpstr>Times New Roman</vt:lpstr>
      <vt:lpstr>Wingdings</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生物安全柜 Biological Safety Cabinets</vt:lpstr>
      <vt:lpstr>PowerPoint 演示文稿</vt:lpstr>
      <vt:lpstr>PowerPoint 演示文稿</vt:lpstr>
      <vt:lpstr>PowerPoint 演示文稿</vt:lpstr>
      <vt:lpstr>生物安全柜放置</vt:lpstr>
      <vt:lpstr>生物安全柜的使用</vt:lpstr>
      <vt:lpstr>生物安全柜的使用</vt:lpstr>
      <vt:lpstr>生物安全柜内接种针的灭菌</vt:lpstr>
      <vt:lpstr>生物安全柜的使用</vt:lpstr>
      <vt:lpstr>不同生物安全等级实验室对生物安全柜的要求</vt:lpstr>
      <vt:lpstr>通风橱（不属于生物安全设备）</vt:lpstr>
      <vt:lpstr>超净台（不属于生物安全设备）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Fuxiaolei</dc:creator>
  <cp:lastModifiedBy>admin</cp:lastModifiedBy>
  <cp:revision>203</cp:revision>
  <cp:lastPrinted>2016-05-04T12:43:17Z</cp:lastPrinted>
  <dcterms:created xsi:type="dcterms:W3CDTF">2016-04-24T08:22:30Z</dcterms:created>
  <dcterms:modified xsi:type="dcterms:W3CDTF">2016-07-04T06:43:48Z</dcterms:modified>
</cp:coreProperties>
</file>