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sldIdLst>
    <p:sldId id="779" r:id="rId2"/>
    <p:sldId id="784" r:id="rId3"/>
    <p:sldId id="786" r:id="rId4"/>
    <p:sldId id="809" r:id="rId5"/>
    <p:sldId id="808" r:id="rId6"/>
    <p:sldId id="810" r:id="rId7"/>
    <p:sldId id="811" r:id="rId8"/>
    <p:sldId id="812" r:id="rId9"/>
    <p:sldId id="814" r:id="rId10"/>
    <p:sldId id="813" r:id="rId11"/>
    <p:sldId id="815" r:id="rId12"/>
    <p:sldId id="816" r:id="rId13"/>
    <p:sldId id="835" r:id="rId14"/>
    <p:sldId id="836" r:id="rId15"/>
    <p:sldId id="819" r:id="rId16"/>
    <p:sldId id="820" r:id="rId17"/>
    <p:sldId id="821" r:id="rId18"/>
    <p:sldId id="822" r:id="rId19"/>
    <p:sldId id="823" r:id="rId20"/>
    <p:sldId id="837" r:id="rId21"/>
    <p:sldId id="824" r:id="rId22"/>
    <p:sldId id="825" r:id="rId23"/>
    <p:sldId id="826" r:id="rId24"/>
    <p:sldId id="827" r:id="rId25"/>
    <p:sldId id="828" r:id="rId26"/>
    <p:sldId id="831" r:id="rId27"/>
    <p:sldId id="829" r:id="rId28"/>
    <p:sldId id="830" r:id="rId29"/>
    <p:sldId id="832" r:id="rId30"/>
    <p:sldId id="833" r:id="rId31"/>
    <p:sldId id="834" r:id="rId32"/>
    <p:sldId id="838" r:id="rId33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7C7EF"/>
    <a:srgbClr val="6E2385"/>
    <a:srgbClr val="9B32BC"/>
    <a:srgbClr val="1D3771"/>
    <a:srgbClr val="D618D6"/>
    <a:srgbClr val="9E3434"/>
    <a:srgbClr val="FF99CC"/>
    <a:srgbClr val="FFCCFF"/>
    <a:srgbClr val="FF66CC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中度样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08" autoAdjust="0"/>
    <p:restoredTop sz="96429" autoAdjust="0"/>
  </p:normalViewPr>
  <p:slideViewPr>
    <p:cSldViewPr>
      <p:cViewPr varScale="1">
        <p:scale>
          <a:sx n="116" d="100"/>
          <a:sy n="116" d="100"/>
        </p:scale>
        <p:origin x="75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90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34C3F868-E5C1-4851-9FD5-77CE651AB30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9278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1253DC14-6A71-4254-91EE-F5D9D6C94693}" type="slidenum">
              <a:rPr lang="zh-CN" altLang="en-US" smtClean="0"/>
              <a:pPr/>
              <a:t>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5455131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6B33A078-B104-4ABC-8F0A-ADAAA3EA1EC2}" type="slidenum">
              <a:rPr lang="zh-CN" altLang="en-US" smtClean="0"/>
              <a:pPr/>
              <a:t>10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42018537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6B33A078-B104-4ABC-8F0A-ADAAA3EA1EC2}" type="slidenum">
              <a:rPr lang="zh-CN" altLang="en-US" smtClean="0"/>
              <a:pPr/>
              <a:t>11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42179334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6B33A078-B104-4ABC-8F0A-ADAAA3EA1EC2}" type="slidenum">
              <a:rPr lang="zh-CN" altLang="en-US" smtClean="0"/>
              <a:pPr/>
              <a:t>12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510546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6B33A078-B104-4ABC-8F0A-ADAAA3EA1EC2}" type="slidenum">
              <a:rPr lang="zh-CN" altLang="en-US" smtClean="0"/>
              <a:pPr/>
              <a:t>13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9293726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6B33A078-B104-4ABC-8F0A-ADAAA3EA1EC2}" type="slidenum">
              <a:rPr lang="zh-CN" altLang="en-US" smtClean="0"/>
              <a:pPr/>
              <a:t>14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7079487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6B33A078-B104-4ABC-8F0A-ADAAA3EA1EC2}" type="slidenum">
              <a:rPr lang="zh-CN" altLang="en-US" smtClean="0"/>
              <a:pPr/>
              <a:t>15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2870473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6B33A078-B104-4ABC-8F0A-ADAAA3EA1EC2}" type="slidenum">
              <a:rPr lang="zh-CN" altLang="en-US" smtClean="0"/>
              <a:pPr/>
              <a:t>16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447237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6B33A078-B104-4ABC-8F0A-ADAAA3EA1EC2}" type="slidenum">
              <a:rPr lang="zh-CN" altLang="en-US" smtClean="0"/>
              <a:pPr/>
              <a:t>17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2812440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6B33A078-B104-4ABC-8F0A-ADAAA3EA1EC2}" type="slidenum">
              <a:rPr lang="zh-CN" altLang="en-US" smtClean="0"/>
              <a:pPr/>
              <a:t>18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6033342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6B33A078-B104-4ABC-8F0A-ADAAA3EA1EC2}" type="slidenum">
              <a:rPr lang="zh-CN" altLang="en-US" smtClean="0"/>
              <a:pPr/>
              <a:t>19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419744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072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2180305-79D1-4684-B892-62352E9F4518}" type="slidenum">
              <a:rPr lang="zh-CN" altLang="en-US" smtClean="0"/>
              <a:pPr/>
              <a:t>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4566190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6B33A078-B104-4ABC-8F0A-ADAAA3EA1EC2}" type="slidenum">
              <a:rPr lang="zh-CN" altLang="en-US" smtClean="0"/>
              <a:pPr/>
              <a:t>20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2035465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6B33A078-B104-4ABC-8F0A-ADAAA3EA1EC2}" type="slidenum">
              <a:rPr lang="zh-CN" altLang="en-US" smtClean="0"/>
              <a:pPr/>
              <a:t>21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2448125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6B33A078-B104-4ABC-8F0A-ADAAA3EA1EC2}" type="slidenum">
              <a:rPr lang="zh-CN" altLang="en-US" smtClean="0"/>
              <a:pPr/>
              <a:t>22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8535796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6B33A078-B104-4ABC-8F0A-ADAAA3EA1EC2}" type="slidenum">
              <a:rPr lang="zh-CN" altLang="en-US" smtClean="0"/>
              <a:pPr/>
              <a:t>23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8260459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6B33A078-B104-4ABC-8F0A-ADAAA3EA1EC2}" type="slidenum">
              <a:rPr lang="zh-CN" altLang="en-US" smtClean="0"/>
              <a:pPr/>
              <a:t>24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6787407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6B33A078-B104-4ABC-8F0A-ADAAA3EA1EC2}" type="slidenum">
              <a:rPr lang="zh-CN" altLang="en-US" smtClean="0"/>
              <a:pPr/>
              <a:t>25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9257134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6B33A078-B104-4ABC-8F0A-ADAAA3EA1EC2}" type="slidenum">
              <a:rPr lang="zh-CN" altLang="en-US" smtClean="0"/>
              <a:pPr/>
              <a:t>26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46850243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6B33A078-B104-4ABC-8F0A-ADAAA3EA1EC2}" type="slidenum">
              <a:rPr lang="zh-CN" altLang="en-US" smtClean="0"/>
              <a:pPr/>
              <a:t>27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51649960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6B33A078-B104-4ABC-8F0A-ADAAA3EA1EC2}" type="slidenum">
              <a:rPr lang="zh-CN" altLang="en-US" smtClean="0"/>
              <a:pPr/>
              <a:t>28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49787581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6B33A078-B104-4ABC-8F0A-ADAAA3EA1EC2}" type="slidenum">
              <a:rPr lang="zh-CN" altLang="en-US" smtClean="0"/>
              <a:pPr/>
              <a:t>29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2441356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6B33A078-B104-4ABC-8F0A-ADAAA3EA1EC2}" type="slidenum">
              <a:rPr lang="zh-CN" altLang="en-US" smtClean="0"/>
              <a:pPr/>
              <a:t>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53608992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6B33A078-B104-4ABC-8F0A-ADAAA3EA1EC2}" type="slidenum">
              <a:rPr lang="zh-CN" altLang="en-US" smtClean="0"/>
              <a:pPr/>
              <a:t>30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1431055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6B33A078-B104-4ABC-8F0A-ADAAA3EA1EC2}" type="slidenum">
              <a:rPr lang="zh-CN" altLang="en-US" smtClean="0"/>
              <a:pPr/>
              <a:t>31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683982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6B33A078-B104-4ABC-8F0A-ADAAA3EA1EC2}" type="slidenum">
              <a:rPr lang="zh-CN" altLang="en-US" smtClean="0"/>
              <a:pPr/>
              <a:t>4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7636502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6B33A078-B104-4ABC-8F0A-ADAAA3EA1EC2}" type="slidenum">
              <a:rPr lang="zh-CN" altLang="en-US" smtClean="0"/>
              <a:pPr/>
              <a:t>5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5694941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6B33A078-B104-4ABC-8F0A-ADAAA3EA1EC2}" type="slidenum">
              <a:rPr lang="zh-CN" altLang="en-US" smtClean="0"/>
              <a:pPr/>
              <a:t>6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42739503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6B33A078-B104-4ABC-8F0A-ADAAA3EA1EC2}" type="slidenum">
              <a:rPr lang="zh-CN" altLang="en-US" smtClean="0"/>
              <a:pPr/>
              <a:t>7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6718213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6B33A078-B104-4ABC-8F0A-ADAAA3EA1EC2}" type="slidenum">
              <a:rPr lang="zh-CN" altLang="en-US" smtClean="0"/>
              <a:pPr/>
              <a:t>8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494696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6B33A078-B104-4ABC-8F0A-ADAAA3EA1EC2}" type="slidenum">
              <a:rPr lang="zh-CN" altLang="en-US" smtClean="0"/>
              <a:pPr/>
              <a:t>9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1956157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2757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255A5-1C19-422A-8802-2C44112341B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62294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AE1A3-7FA7-4356-996E-3DA7D63A539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46785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93005-E4F3-41FC-9AD2-B0EDB2B2CE4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4079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20662-7C24-4C33-A2FE-F73A41E7C24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81954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ACA27-341F-4666-B434-D9CB243D5A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893174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08F74E-4951-4021-976A-C7A6BFA57B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54598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DFB7E-0CEF-4693-BC21-EC9C7E2B6CC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42582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092363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88C2A-1615-4F66-A71C-B4A6B0C8E22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49065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/>
          <p:nvPr/>
        </p:nvSpPr>
        <p:spPr>
          <a:xfrm>
            <a:off x="9001125" y="4846638"/>
            <a:ext cx="142875" cy="201136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ectangle 9"/>
          <p:cNvSpPr/>
          <p:nvPr/>
        </p:nvSpPr>
        <p:spPr>
          <a:xfrm>
            <a:off x="9001125" y="0"/>
            <a:ext cx="142875" cy="48466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C801483-A08C-435F-BF09-B3B006E3A2D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1504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52600"/>
            <a:ext cx="7620000" cy="437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 eaLnBrk="1" hangingPunct="1">
              <a:defRPr sz="1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4163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 eaLnBrk="1" hangingPunct="1">
              <a:defRPr sz="1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219" y="5885656"/>
            <a:ext cx="1316038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2400" b="1">
                <a:solidFill>
                  <a:schemeClr val="tx2"/>
                </a:solidFill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35C7F90E-6F82-4C81-9688-0FC55A0E2B8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6"/>
          <p:cNvSpPr/>
          <p:nvPr/>
        </p:nvSpPr>
        <p:spPr>
          <a:xfrm>
            <a:off x="9001125" y="0"/>
            <a:ext cx="142875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5" y="1371600"/>
            <a:ext cx="142875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2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33" r:id="rId7"/>
    <p:sldLayoutId id="2147483929" r:id="rId8"/>
    <p:sldLayoutId id="2147483934" r:id="rId9"/>
    <p:sldLayoutId id="2147483930" r:id="rId10"/>
    <p:sldLayoutId id="214748393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 spc="-6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anose="020B0A040201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anose="020B0A040201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anose="020B0A040201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anose="020B0A0402010202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anose="020B0A040201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anose="020B0A040201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anose="020B0A040201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anose="020B0A040201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ts val="600"/>
        </a:spcAft>
        <a:buFont typeface="Arial" pitchFamily="34" charset="0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56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6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7.png"/><Relationship Id="rId9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1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32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33.jpe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22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22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23.pn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39.jpeg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40.png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41.png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47.png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gif"/><Relationship Id="rId5" Type="http://schemas.openxmlformats.org/officeDocument/2006/relationships/image" Target="../media/image25.jpe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49.png"/><Relationship Id="rId4" Type="http://schemas.openxmlformats.org/officeDocument/2006/relationships/image" Target="../media/image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50.jpeg"/><Relationship Id="rId4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gif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1"/>
          <p:cNvSpPr txBox="1">
            <a:spLocks noChangeArrowheads="1"/>
          </p:cNvSpPr>
          <p:nvPr/>
        </p:nvSpPr>
        <p:spPr bwMode="auto">
          <a:xfrm>
            <a:off x="2055564" y="2708920"/>
            <a:ext cx="6692900" cy="784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4300" b="1" dirty="0" smtClean="0">
                <a:solidFill>
                  <a:srgbClr val="07A096"/>
                </a:solidFill>
                <a:latin typeface="微软雅黑" pitchFamily="34" charset="-122"/>
                <a:ea typeface="微软雅黑" pitchFamily="34" charset="-122"/>
                <a:cs typeface="经典特宋简"/>
              </a:rPr>
              <a:t>常用</a:t>
            </a:r>
            <a:r>
              <a:rPr lang="zh-CN" altLang="en-US" sz="4300" b="1" dirty="0">
                <a:solidFill>
                  <a:srgbClr val="07A096"/>
                </a:solidFill>
                <a:latin typeface="微软雅黑" pitchFamily="34" charset="-122"/>
                <a:ea typeface="微软雅黑" pitchFamily="34" charset="-122"/>
                <a:cs typeface="经典特宋简"/>
              </a:rPr>
              <a:t>仪器设备</a:t>
            </a:r>
            <a:r>
              <a:rPr lang="zh-CN" altLang="en-US" sz="4300" b="1" dirty="0" smtClean="0">
                <a:solidFill>
                  <a:srgbClr val="07A096"/>
                </a:solidFill>
                <a:latin typeface="微软雅黑" pitchFamily="34" charset="-122"/>
                <a:ea typeface="微软雅黑" pitchFamily="34" charset="-122"/>
                <a:cs typeface="经典特宋简"/>
              </a:rPr>
              <a:t>安全</a:t>
            </a:r>
            <a:endParaRPr lang="zh-CN" altLang="en-US" sz="3200" b="1" dirty="0">
              <a:solidFill>
                <a:srgbClr val="FF9900"/>
              </a:solidFill>
              <a:latin typeface="微软雅黑" pitchFamily="34" charset="-122"/>
              <a:ea typeface="微软雅黑" pitchFamily="34" charset="-122"/>
              <a:cs typeface="经典特宋简"/>
            </a:endParaRPr>
          </a:p>
        </p:txBody>
      </p:sp>
      <p:sp>
        <p:nvSpPr>
          <p:cNvPr id="18" name="六边形 17"/>
          <p:cNvSpPr/>
          <p:nvPr/>
        </p:nvSpPr>
        <p:spPr>
          <a:xfrm rot="16200000">
            <a:off x="1258888" y="1131887"/>
            <a:ext cx="1454150" cy="1368425"/>
          </a:xfrm>
          <a:prstGeom prst="hexagon">
            <a:avLst/>
          </a:prstGeom>
          <a:noFill/>
          <a:ln w="15875" cap="rnd">
            <a:solidFill>
              <a:srgbClr val="07A0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六边形 19"/>
          <p:cNvSpPr/>
          <p:nvPr/>
        </p:nvSpPr>
        <p:spPr>
          <a:xfrm rot="16200000">
            <a:off x="388938" y="1652588"/>
            <a:ext cx="1174750" cy="1104900"/>
          </a:xfrm>
          <a:prstGeom prst="hexagon">
            <a:avLst/>
          </a:prstGeom>
          <a:noFill/>
          <a:ln w="15875" cap="rnd">
            <a:solidFill>
              <a:srgbClr val="07A0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六边形 20"/>
          <p:cNvSpPr/>
          <p:nvPr/>
        </p:nvSpPr>
        <p:spPr>
          <a:xfrm rot="16200000">
            <a:off x="941388" y="2193925"/>
            <a:ext cx="1174750" cy="1104900"/>
          </a:xfrm>
          <a:prstGeom prst="hexagon">
            <a:avLst/>
          </a:prstGeom>
          <a:noFill/>
          <a:ln w="15875" cap="rnd">
            <a:solidFill>
              <a:srgbClr val="07A0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127" name="文本框 23"/>
          <p:cNvSpPr txBox="1">
            <a:spLocks noChangeArrowheads="1"/>
          </p:cNvSpPr>
          <p:nvPr/>
        </p:nvSpPr>
        <p:spPr bwMode="auto">
          <a:xfrm>
            <a:off x="2822323" y="6021288"/>
            <a:ext cx="3477869" cy="553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dirty="0" smtClean="0">
                <a:solidFill>
                  <a:srgbClr val="07A096"/>
                </a:solidFill>
                <a:latin typeface="华文琥珀" pitchFamily="2" charset="-122"/>
                <a:ea typeface="华文琥珀" pitchFamily="2" charset="-122"/>
              </a:rPr>
              <a:t>资产</a:t>
            </a:r>
            <a:r>
              <a:rPr lang="zh-CN" altLang="en-US" sz="2800" dirty="0">
                <a:solidFill>
                  <a:srgbClr val="07A096"/>
                </a:solidFill>
                <a:latin typeface="华文琥珀" pitchFamily="2" charset="-122"/>
                <a:ea typeface="华文琥珀" pitchFamily="2" charset="-122"/>
              </a:rPr>
              <a:t>与实验室管理处</a:t>
            </a:r>
          </a:p>
        </p:txBody>
      </p:sp>
      <p:sp>
        <p:nvSpPr>
          <p:cNvPr id="5128" name="矩形 1"/>
          <p:cNvSpPr>
            <a:spLocks noChangeArrowheads="1"/>
          </p:cNvSpPr>
          <p:nvPr/>
        </p:nvSpPr>
        <p:spPr bwMode="auto">
          <a:xfrm>
            <a:off x="2627784" y="1386265"/>
            <a:ext cx="1736923" cy="738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/>
          <a:p>
            <a:r>
              <a:rPr lang="zh-CN" altLang="en-US" sz="2000" dirty="0">
                <a:solidFill>
                  <a:srgbClr val="FFC000"/>
                </a:solidFill>
                <a:latin typeface="华文行楷" pitchFamily="2" charset="-122"/>
                <a:ea typeface="华文行楷" pitchFamily="2" charset="-122"/>
              </a:rPr>
              <a:t>博学而笃志      切问而近思 </a:t>
            </a:r>
          </a:p>
        </p:txBody>
      </p:sp>
      <p:pic>
        <p:nvPicPr>
          <p:cNvPr id="5130" name="Picture 13" descr="C:\Users\john\Desktop\888375ec8a8a8ccbb8f376f74814e18a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99" y="3670300"/>
            <a:ext cx="2917825" cy="20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15" descr="C:\Users\john\Desktop\u=3891479874,371598472&amp;fm=21&amp;gp=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670300"/>
            <a:ext cx="3143250" cy="20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16" descr="C:\Users\john\Desktop\u=511707701,1550673335&amp;fm=21&amp;gp=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3670300"/>
            <a:ext cx="2952750" cy="20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320675" y="273050"/>
            <a:ext cx="3098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0" dirty="0">
                <a:solidFill>
                  <a:srgbClr val="003399"/>
                </a:solidFill>
                <a:latin typeface="Adobe 黑体 Std R" pitchFamily="34" charset="-122"/>
                <a:ea typeface="Adobe 黑体 Std R" pitchFamily="34" charset="-122"/>
              </a:rPr>
              <a:t>复旦大学实验室安全教育材料之四</a:t>
            </a:r>
          </a:p>
        </p:txBody>
      </p:sp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1350" y="142875"/>
            <a:ext cx="3101975" cy="112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4"/>
          <p:cNvSpPr txBox="1">
            <a:spLocks noChangeArrowheads="1"/>
          </p:cNvSpPr>
          <p:nvPr/>
        </p:nvSpPr>
        <p:spPr bwMode="auto">
          <a:xfrm>
            <a:off x="1331913" y="423863"/>
            <a:ext cx="5760367" cy="67710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01  </a:t>
            </a:r>
            <a:r>
              <a:rPr lang="zh-CN" altLang="en-US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仪器设备使用安全须知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838" y="228600"/>
            <a:ext cx="1081087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矩形 37"/>
          <p:cNvSpPr/>
          <p:nvPr/>
        </p:nvSpPr>
        <p:spPr>
          <a:xfrm>
            <a:off x="0" y="1412875"/>
            <a:ext cx="9144000" cy="130175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09" y="207925"/>
            <a:ext cx="1054808" cy="1054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1502261" y="1844824"/>
            <a:ext cx="7174195" cy="201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仪器设备损坏，实验人员应及时通知管理人员及时登记处理，管理人员应在损坏设备上贴明显标识，如“设备已损坏，勿动”或“</a:t>
            </a:r>
            <a:r>
              <a:rPr lang="zh-CN" altLang="en-US" sz="2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设备维修中，勿动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”等字样。实验人员不得使用带有该类标识的仪器。</a:t>
            </a:r>
          </a:p>
        </p:txBody>
      </p:sp>
      <p:pic>
        <p:nvPicPr>
          <p:cNvPr id="49154" name="Picture 2" descr="C:\Users\john\Desktop\49482_20111122152202246365_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077072"/>
            <a:ext cx="3284330" cy="2594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5" name="Picture 3" descr="C:\Users\john\Desktop\2681436_175550082572_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421241"/>
            <a:ext cx="2988699" cy="2092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539552" y="1844824"/>
            <a:ext cx="720080" cy="10156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6000" b="1" cap="all" dirty="0" smtClean="0">
                <a:ln w="0"/>
                <a:solidFill>
                  <a:srgbClr val="FFC000"/>
                </a:solidFill>
                <a:effectLst>
                  <a:reflection blurRad="12700" stA="50000" endPos="50000" dist="5000" dir="5400000" sy="-100000" rotWithShape="0"/>
                </a:effectLst>
              </a:rPr>
              <a:t>8</a:t>
            </a:r>
            <a:endParaRPr lang="zh-CN" altLang="en-US" sz="6000" b="1" cap="all" spc="0" dirty="0">
              <a:ln w="0"/>
              <a:solidFill>
                <a:srgbClr val="FFC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9962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4"/>
          <p:cNvSpPr txBox="1">
            <a:spLocks noChangeArrowheads="1"/>
          </p:cNvSpPr>
          <p:nvPr/>
        </p:nvSpPr>
        <p:spPr bwMode="auto">
          <a:xfrm>
            <a:off x="1331913" y="423863"/>
            <a:ext cx="5760367" cy="67710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02  </a:t>
            </a:r>
            <a:r>
              <a:rPr lang="zh-CN" altLang="en-US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常用仪器设备介绍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838" y="228600"/>
            <a:ext cx="1081087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矩形 37"/>
          <p:cNvSpPr/>
          <p:nvPr/>
        </p:nvSpPr>
        <p:spPr>
          <a:xfrm>
            <a:off x="0" y="1412875"/>
            <a:ext cx="9144000" cy="130175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09" y="207925"/>
            <a:ext cx="1054808" cy="1054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51603" y="1739372"/>
            <a:ext cx="46196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 smtClean="0">
                <a:solidFill>
                  <a:srgbClr val="0070C0"/>
                </a:solidFill>
                <a:latin typeface="+mj-ea"/>
                <a:ea typeface="+mj-ea"/>
              </a:rPr>
              <a:t>实验室常用仪器设备分类</a:t>
            </a:r>
            <a:endParaRPr lang="zh-CN" altLang="en-US" sz="3000" b="1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51603" y="2557430"/>
            <a:ext cx="4796460" cy="1782026"/>
            <a:chOff x="757124" y="2738249"/>
            <a:chExt cx="4796460" cy="1782026"/>
          </a:xfrm>
        </p:grpSpPr>
        <p:pic>
          <p:nvPicPr>
            <p:cNvPr id="50179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7124" y="2930803"/>
              <a:ext cx="1307747" cy="1322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2260181" y="2738249"/>
              <a:ext cx="3293403" cy="17820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u"/>
              </a:pPr>
              <a:r>
                <a:rPr lang="zh-CN" altLang="en-US" sz="2200" b="1" dirty="0" smtClean="0">
                  <a:solidFill>
                    <a:schemeClr val="accent5">
                      <a:lumMod val="50000"/>
                    </a:schemeClr>
                  </a:solidFill>
                  <a:latin typeface="+mj-ea"/>
                  <a:ea typeface="+mj-ea"/>
                </a:rPr>
                <a:t>玻璃器皿</a:t>
              </a:r>
              <a:endParaRPr lang="en-US" altLang="zh-CN" sz="22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 smtClean="0">
                  <a:solidFill>
                    <a:schemeClr val="accent3">
                      <a:lumMod val="75000"/>
                    </a:schemeClr>
                  </a:solidFill>
                  <a:latin typeface="+mj-ea"/>
                  <a:ea typeface="+mj-ea"/>
                </a:rPr>
                <a:t>常用的实验室玻璃器皿有量筒、滴定管、容量瓶、温度计、试管、烧瓶、烧杯、锥形瓶、漏斗、滴管、玻璃棒、胶头滴管等</a:t>
              </a:r>
              <a:endParaRPr lang="zh-CN" altLang="en-US" sz="16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52645" y="4611331"/>
            <a:ext cx="5211443" cy="2077492"/>
            <a:chOff x="652932" y="3979335"/>
            <a:chExt cx="5211443" cy="2077492"/>
          </a:xfrm>
        </p:grpSpPr>
        <p:pic>
          <p:nvPicPr>
            <p:cNvPr id="50180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2932" y="4221088"/>
              <a:ext cx="1614811" cy="1235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2354947" y="3979335"/>
              <a:ext cx="3509428" cy="2077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u"/>
              </a:pPr>
              <a:r>
                <a:rPr lang="zh-CN" altLang="en-US" sz="2200" b="1" dirty="0" smtClean="0">
                  <a:solidFill>
                    <a:schemeClr val="accent5">
                      <a:lumMod val="50000"/>
                    </a:schemeClr>
                  </a:solidFill>
                  <a:latin typeface="+mj-ea"/>
                  <a:ea typeface="+mj-ea"/>
                </a:rPr>
                <a:t>加热设备</a:t>
              </a:r>
              <a:endParaRPr lang="en-US" altLang="zh-CN" sz="22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 smtClean="0">
                  <a:solidFill>
                    <a:schemeClr val="accent3">
                      <a:lumMod val="75000"/>
                    </a:schemeClr>
                  </a:solidFill>
                  <a:latin typeface="+mj-ea"/>
                  <a:ea typeface="+mj-ea"/>
                </a:rPr>
                <a:t>实验室常用加热设备包括：烘箱、电阻炉、高温管式炉、培养箱、明火电炉、电磁炉、微波炉、电吹风、 热风枪、电烙铁及油浴、盐浴、金属浴、水浴等浴锅。</a:t>
              </a:r>
              <a:endParaRPr lang="zh-CN" altLang="en-US" sz="16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868282" y="5468008"/>
            <a:ext cx="2592150" cy="913320"/>
            <a:chOff x="5176523" y="2206501"/>
            <a:chExt cx="2275798" cy="1109123"/>
          </a:xfrm>
        </p:grpSpPr>
        <p:pic>
          <p:nvPicPr>
            <p:cNvPr id="50181" name="Picture 5" descr="C:\Users\john\Desktop\无标题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76523" y="2206501"/>
              <a:ext cx="979653" cy="110912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6156177" y="2402304"/>
              <a:ext cx="1296144" cy="897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u"/>
              </a:pPr>
              <a:r>
                <a:rPr lang="zh-CN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+mj-ea"/>
                  <a:ea typeface="+mj-ea"/>
                </a:rPr>
                <a:t>通风橱</a:t>
              </a:r>
              <a:endParaRPr lang="en-US" altLang="zh-CN" sz="20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endParaRPr>
            </a:p>
            <a:p>
              <a:r>
                <a:rPr lang="zh-CN" altLang="en-US" sz="1200" b="1" dirty="0" smtClean="0">
                  <a:solidFill>
                    <a:schemeClr val="accent3">
                      <a:lumMod val="75000"/>
                    </a:schemeClr>
                  </a:solidFill>
                  <a:latin typeface="+mj-ea"/>
                  <a:ea typeface="+mj-ea"/>
                </a:rPr>
                <a:t> </a:t>
              </a:r>
              <a:endParaRPr lang="zh-CN" altLang="en-US" sz="12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806813" y="1726415"/>
            <a:ext cx="3013659" cy="1486561"/>
            <a:chOff x="5206655" y="3085921"/>
            <a:chExt cx="2899208" cy="1486561"/>
          </a:xfrm>
        </p:grpSpPr>
        <p:pic>
          <p:nvPicPr>
            <p:cNvPr id="50182" name="Picture 6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06655" y="3284984"/>
              <a:ext cx="949522" cy="1242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6304755" y="3085921"/>
              <a:ext cx="1801108" cy="14865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 algn="just">
                <a:lnSpc>
                  <a:spcPct val="150000"/>
                </a:lnSpc>
                <a:buFont typeface="Wingdings" panose="05000000000000000000" pitchFamily="2" charset="2"/>
                <a:buChar char="u"/>
              </a:pPr>
              <a:r>
                <a:rPr lang="zh-CN" altLang="en-US" sz="2200" b="1" dirty="0" smtClean="0">
                  <a:solidFill>
                    <a:schemeClr val="accent5">
                      <a:lumMod val="50000"/>
                    </a:schemeClr>
                  </a:solidFill>
                  <a:latin typeface="+mj-ea"/>
                  <a:ea typeface="+mj-ea"/>
                </a:rPr>
                <a:t>冰箱</a:t>
              </a:r>
              <a:endParaRPr lang="en-US" altLang="zh-CN" sz="22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1600" b="1" dirty="0" smtClean="0">
                  <a:solidFill>
                    <a:schemeClr val="accent3">
                      <a:lumMod val="75000"/>
                    </a:schemeClr>
                  </a:solidFill>
                  <a:latin typeface="+mj-ea"/>
                  <a:ea typeface="+mj-ea"/>
                </a:rPr>
                <a:t>实验室冰箱包括防爆冰箱、冷藏冰箱和普通冰箱等</a:t>
              </a:r>
              <a:r>
                <a:rPr lang="zh-CN" altLang="en-US" sz="1200" b="1" dirty="0" smtClean="0">
                  <a:solidFill>
                    <a:schemeClr val="accent3">
                      <a:lumMod val="75000"/>
                    </a:schemeClr>
                  </a:solidFill>
                  <a:latin typeface="+mj-ea"/>
                  <a:ea typeface="+mj-ea"/>
                </a:rPr>
                <a:t>。</a:t>
              </a:r>
              <a:endParaRPr lang="zh-CN" altLang="en-US" sz="12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529920" y="3680818"/>
            <a:ext cx="2714488" cy="1188342"/>
            <a:chOff x="4574711" y="5201346"/>
            <a:chExt cx="2714488" cy="1188342"/>
          </a:xfrm>
        </p:grpSpPr>
        <p:pic>
          <p:nvPicPr>
            <p:cNvPr id="50184" name="Picture 8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4711" y="5201346"/>
              <a:ext cx="1418344" cy="1188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TextBox 32"/>
            <p:cNvSpPr txBox="1"/>
            <p:nvPr/>
          </p:nvSpPr>
          <p:spPr>
            <a:xfrm>
              <a:off x="5993055" y="5415921"/>
              <a:ext cx="129614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u"/>
              </a:pPr>
              <a:r>
                <a:rPr lang="zh-CN" altLang="en-US" sz="2000" b="1" dirty="0">
                  <a:solidFill>
                    <a:schemeClr val="accent5">
                      <a:lumMod val="50000"/>
                    </a:schemeClr>
                  </a:solidFill>
                  <a:latin typeface="+mj-ea"/>
                  <a:ea typeface="+mj-ea"/>
                </a:rPr>
                <a:t>离心机</a:t>
              </a:r>
              <a:endParaRPr lang="en-US" altLang="zh-CN" sz="20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endParaRPr>
            </a:p>
            <a:p>
              <a:r>
                <a:rPr lang="zh-CN" altLang="en-US" sz="1200" b="1" dirty="0" smtClean="0">
                  <a:solidFill>
                    <a:schemeClr val="accent3">
                      <a:lumMod val="75000"/>
                    </a:schemeClr>
                  </a:solidFill>
                  <a:latin typeface="+mj-ea"/>
                  <a:ea typeface="+mj-ea"/>
                </a:rPr>
                <a:t> </a:t>
              </a:r>
              <a:endParaRPr lang="zh-CN" altLang="en-US" sz="12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928744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4"/>
          <p:cNvSpPr txBox="1">
            <a:spLocks noChangeArrowheads="1"/>
          </p:cNvSpPr>
          <p:nvPr/>
        </p:nvSpPr>
        <p:spPr bwMode="auto">
          <a:xfrm>
            <a:off x="1331913" y="423863"/>
            <a:ext cx="5760367" cy="67710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03  </a:t>
            </a:r>
            <a:r>
              <a:rPr lang="zh-CN" altLang="en-US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常用仪器设备使用安全 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838" y="228600"/>
            <a:ext cx="1081087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矩形 37"/>
          <p:cNvSpPr/>
          <p:nvPr/>
        </p:nvSpPr>
        <p:spPr>
          <a:xfrm>
            <a:off x="0" y="1412875"/>
            <a:ext cx="9144000" cy="130175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09" y="207925"/>
            <a:ext cx="1054808" cy="1054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263809" y="1753524"/>
            <a:ext cx="8661116" cy="1819785"/>
            <a:chOff x="507772" y="2790965"/>
            <a:chExt cx="8541916" cy="1819785"/>
          </a:xfrm>
        </p:grpSpPr>
        <p:pic>
          <p:nvPicPr>
            <p:cNvPr id="50179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772" y="2790965"/>
              <a:ext cx="1596523" cy="1615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2332190" y="2810257"/>
              <a:ext cx="6717498" cy="18004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u"/>
              </a:pPr>
              <a:r>
                <a:rPr lang="zh-CN" altLang="en-US" sz="2600" b="1" dirty="0" smtClean="0">
                  <a:solidFill>
                    <a:schemeClr val="accent5">
                      <a:lumMod val="50000"/>
                    </a:schemeClr>
                  </a:solidFill>
                  <a:latin typeface="+mj-ea"/>
                  <a:ea typeface="+mj-ea"/>
                </a:rPr>
                <a:t> 玻璃器皿</a:t>
              </a:r>
              <a:endParaRPr lang="en-US" altLang="zh-CN" sz="26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000" b="1" dirty="0" smtClean="0">
                  <a:solidFill>
                    <a:schemeClr val="accent3">
                      <a:lumMod val="75000"/>
                    </a:schemeClr>
                  </a:solidFill>
                  <a:latin typeface="+mj-ea"/>
                  <a:ea typeface="+mj-ea"/>
                </a:rPr>
                <a:t>常用的实验室玻璃器皿有量筒、滴定管、容量瓶、温度计、试管、烧瓶、烧杯、锥形瓶、漏斗、滴管、玻璃棒、胶头滴管等</a:t>
              </a:r>
              <a:endParaRPr lang="zh-CN" altLang="en-US" sz="20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683568" y="4098845"/>
            <a:ext cx="5616624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ts val="1800"/>
              </a:spcBef>
              <a:buFont typeface="Wingdings" panose="05000000000000000000" pitchFamily="2" charset="2"/>
              <a:buChar char="ü"/>
            </a:pPr>
            <a:r>
              <a:rPr lang="zh-CN" altLang="en-US" sz="2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不要使用有缺口或裂缝的玻璃器皿。</a:t>
            </a:r>
            <a:r>
              <a:rPr lang="zh-CN" altLang="en-US" sz="2200" b="1" dirty="0" smtClean="0">
                <a:solidFill>
                  <a:srgbClr val="0070C0"/>
                </a:solidFill>
                <a:latin typeface="+mj-ea"/>
                <a:ea typeface="+mj-ea"/>
              </a:rPr>
              <a:t>使用前要检查</a:t>
            </a:r>
            <a:r>
              <a:rPr lang="zh-CN" altLang="en-US" sz="2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玻璃仪器是否有破损。</a:t>
            </a:r>
            <a:endParaRPr lang="en-US" altLang="zh-CN" sz="2200" b="1" dirty="0" smtClean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  <a:p>
            <a:pPr marL="342900" indent="-342900">
              <a:lnSpc>
                <a:spcPct val="120000"/>
              </a:lnSpc>
              <a:spcBef>
                <a:spcPts val="1800"/>
              </a:spcBef>
              <a:buFont typeface="Wingdings" panose="05000000000000000000" pitchFamily="2" charset="2"/>
              <a:buChar char="ü"/>
            </a:pPr>
            <a:r>
              <a:rPr lang="zh-CN" altLang="en-US" sz="2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在进行减压蒸馏时，要采用适当的</a:t>
            </a:r>
            <a:r>
              <a:rPr lang="zh-CN" altLang="en-US" sz="2200" b="1" dirty="0" smtClean="0">
                <a:solidFill>
                  <a:srgbClr val="0070C0"/>
                </a:solidFill>
                <a:latin typeface="+mj-ea"/>
                <a:ea typeface="+mj-ea"/>
              </a:rPr>
              <a:t>保护措施</a:t>
            </a:r>
            <a:r>
              <a:rPr lang="zh-CN" altLang="en-US" sz="2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（如有机玻璃挡板），可以防止玻璃器皿发生爆炸或破裂而造成人员伤亡。</a:t>
            </a:r>
            <a:endParaRPr lang="zh-CN" altLang="en-US" sz="2200" b="1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26" name="图片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950" y="3774987"/>
            <a:ext cx="1923775" cy="2569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2215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4"/>
          <p:cNvSpPr txBox="1">
            <a:spLocks noChangeArrowheads="1"/>
          </p:cNvSpPr>
          <p:nvPr/>
        </p:nvSpPr>
        <p:spPr bwMode="auto">
          <a:xfrm>
            <a:off x="1331913" y="423863"/>
            <a:ext cx="5760367" cy="67710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03  </a:t>
            </a:r>
            <a:r>
              <a:rPr lang="zh-CN" altLang="en-US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常用仪器设备使用安全 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838" y="228600"/>
            <a:ext cx="1081087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矩形 37"/>
          <p:cNvSpPr/>
          <p:nvPr/>
        </p:nvSpPr>
        <p:spPr>
          <a:xfrm>
            <a:off x="0" y="1412875"/>
            <a:ext cx="9144000" cy="130175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09" y="207925"/>
            <a:ext cx="1054808" cy="1054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113686" y="1772816"/>
            <a:ext cx="6811239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6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玻璃器皿</a:t>
            </a:r>
            <a:endParaRPr lang="en-US" altLang="zh-CN" sz="2600" b="1" dirty="0" smtClean="0">
              <a:solidFill>
                <a:schemeClr val="accent5">
                  <a:lumMod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常用的实验室玻璃器皿有量筒、滴定管、容量瓶、温度计、试管、烧瓶、烧杯、锥形瓶、漏斗、滴管、玻璃棒、胶头滴管等</a:t>
            </a:r>
            <a:endParaRPr lang="zh-CN" altLang="en-US" sz="2000" b="1" dirty="0">
              <a:solidFill>
                <a:schemeClr val="accent3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2133" y="4005064"/>
            <a:ext cx="4191024" cy="3079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ts val="1800"/>
              </a:spcBef>
              <a:buFont typeface="Wingdings" panose="05000000000000000000" pitchFamily="2" charset="2"/>
              <a:buChar char="ü"/>
            </a:pPr>
            <a:r>
              <a:rPr lang="zh-CN" altLang="en-US" sz="2200" b="1" dirty="0" smtClean="0">
                <a:solidFill>
                  <a:srgbClr val="0070C0"/>
                </a:solidFill>
                <a:latin typeface="+mj-ea"/>
                <a:ea typeface="+mj-ea"/>
              </a:rPr>
              <a:t>不要将加热的玻璃器皿放在过冷的台面</a:t>
            </a:r>
            <a:r>
              <a:rPr lang="zh-CN" altLang="en-US" sz="2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上，以防止温度急剧的变化而造成玻璃破裂。</a:t>
            </a:r>
            <a:endParaRPr lang="en-US" altLang="zh-CN" sz="2200" b="1" dirty="0" smtClean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  <a:p>
            <a:pPr marL="342900" indent="-342900">
              <a:lnSpc>
                <a:spcPct val="120000"/>
              </a:lnSpc>
              <a:spcBef>
                <a:spcPts val="1800"/>
              </a:spcBef>
              <a:buFont typeface="Wingdings" panose="05000000000000000000" pitchFamily="2" charset="2"/>
              <a:buChar char="ü"/>
            </a:pPr>
            <a:r>
              <a:rPr lang="zh-CN" altLang="en-US" sz="2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对粘结在一起的玻璃仪器</a:t>
            </a:r>
            <a:r>
              <a:rPr lang="zh-CN" altLang="en-US" sz="2200" b="1" dirty="0" smtClean="0">
                <a:solidFill>
                  <a:srgbClr val="0070C0"/>
                </a:solidFill>
                <a:latin typeface="+mj-ea"/>
                <a:ea typeface="+mj-ea"/>
              </a:rPr>
              <a:t>不要试图用力拉</a:t>
            </a:r>
            <a:r>
              <a:rPr lang="zh-CN" altLang="en-US" sz="2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，以防伤手。</a:t>
            </a:r>
          </a:p>
          <a:p>
            <a:pPr>
              <a:lnSpc>
                <a:spcPct val="120000"/>
              </a:lnSpc>
              <a:spcBef>
                <a:spcPts val="1800"/>
              </a:spcBef>
            </a:pPr>
            <a:endParaRPr lang="zh-CN" altLang="en-US" sz="2200" b="1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2" name="Picture 3" descr="C:\Users\john\Desktop\蓝色玻璃器皿实验室-389326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861048"/>
            <a:ext cx="3272315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09" y="1766179"/>
            <a:ext cx="1474568" cy="180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75090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4"/>
          <p:cNvSpPr txBox="1">
            <a:spLocks noChangeArrowheads="1"/>
          </p:cNvSpPr>
          <p:nvPr/>
        </p:nvSpPr>
        <p:spPr bwMode="auto">
          <a:xfrm>
            <a:off x="1331913" y="423863"/>
            <a:ext cx="5760367" cy="67710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03  </a:t>
            </a:r>
            <a:r>
              <a:rPr lang="zh-CN" altLang="en-US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常用仪器设备使用安全 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838" y="228600"/>
            <a:ext cx="1081087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矩形 37"/>
          <p:cNvSpPr/>
          <p:nvPr/>
        </p:nvSpPr>
        <p:spPr>
          <a:xfrm>
            <a:off x="0" y="1412875"/>
            <a:ext cx="9144000" cy="130175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09" y="207925"/>
            <a:ext cx="1054808" cy="1054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113686" y="1772816"/>
            <a:ext cx="6811239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6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玻璃器皿</a:t>
            </a:r>
            <a:endParaRPr lang="en-US" altLang="zh-CN" sz="2600" b="1" dirty="0" smtClean="0">
              <a:solidFill>
                <a:schemeClr val="accent5">
                  <a:lumMod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常用的实验室玻璃器皿有量筒、滴定管、容量瓶、温度计、试管、烧瓶、烧杯、锥形瓶、漏斗、滴管、玻璃棒、胶头滴管等</a:t>
            </a:r>
            <a:endParaRPr lang="zh-CN" altLang="en-US" sz="2000" b="1" dirty="0">
              <a:solidFill>
                <a:schemeClr val="accent3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3528" y="4024847"/>
            <a:ext cx="5555606" cy="268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zh-CN" altLang="en-US" sz="2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连接玻璃管或将玻璃管插在橡胶塞中时，要戴厚手套，</a:t>
            </a:r>
            <a:r>
              <a:rPr lang="zh-CN" altLang="en-US" sz="2200" b="1" dirty="0" smtClean="0">
                <a:solidFill>
                  <a:srgbClr val="0070C0"/>
                </a:solidFill>
                <a:latin typeface="+mj-ea"/>
                <a:ea typeface="+mj-ea"/>
              </a:rPr>
              <a:t>不要用蛮力</a:t>
            </a:r>
            <a:r>
              <a:rPr lang="zh-CN" altLang="en-US" sz="2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，操作者可用管一端蘸取少量的水或润滑剂，二者反方向边轻轻旋转边用力连接。</a:t>
            </a:r>
            <a:endParaRPr lang="en-US" altLang="zh-CN" sz="2200" b="1" dirty="0" smtClean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  <a:p>
            <a:pPr marL="342900" indent="-34290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zh-CN" altLang="en-US" sz="2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破碎的玻璃器皿要小心地彻底清除，戴上厚手套用纸包起来，丢在利器盒中。</a:t>
            </a:r>
            <a:endParaRPr lang="zh-CN" altLang="en-US" sz="2200" b="1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4" name="图片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803075"/>
            <a:ext cx="2273263" cy="2671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7473" y="1714271"/>
            <a:ext cx="1600807" cy="194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2884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3" descr="C:\Users\john\Desktop\201402250425108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789040"/>
            <a:ext cx="3995936" cy="2688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838" y="228600"/>
            <a:ext cx="1081087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矩形 37"/>
          <p:cNvSpPr/>
          <p:nvPr/>
        </p:nvSpPr>
        <p:spPr>
          <a:xfrm>
            <a:off x="0" y="1412875"/>
            <a:ext cx="9144000" cy="130175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09" y="207925"/>
            <a:ext cx="1054808" cy="1054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230986" y="1687512"/>
            <a:ext cx="8762670" cy="1800493"/>
            <a:chOff x="652932" y="4007664"/>
            <a:chExt cx="8762670" cy="1800493"/>
          </a:xfrm>
        </p:grpSpPr>
        <p:pic>
          <p:nvPicPr>
            <p:cNvPr id="50180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2932" y="4221088"/>
              <a:ext cx="1614811" cy="1235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2473666" y="4007664"/>
              <a:ext cx="6941936" cy="18004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u"/>
              </a:pPr>
              <a:r>
                <a:rPr lang="zh-CN" altLang="en-US" sz="2600" b="1" dirty="0" smtClean="0">
                  <a:solidFill>
                    <a:schemeClr val="accent5">
                      <a:lumMod val="50000"/>
                    </a:schemeClr>
                  </a:solidFill>
                  <a:latin typeface="+mj-ea"/>
                  <a:ea typeface="+mj-ea"/>
                </a:rPr>
                <a:t>加热设备</a:t>
              </a:r>
              <a:endParaRPr lang="en-US" altLang="zh-CN" sz="26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000" b="1" dirty="0" smtClean="0">
                  <a:solidFill>
                    <a:schemeClr val="accent3">
                      <a:lumMod val="75000"/>
                    </a:schemeClr>
                  </a:solidFill>
                  <a:latin typeface="+mj-ea"/>
                  <a:ea typeface="+mj-ea"/>
                </a:rPr>
                <a:t>实验室常用加热设备包括：烘箱、电阻炉、高温管式炉、培养箱、明火电炉、电磁炉、微波炉、电吹风、 热风枪、电烙铁及油浴、盐浴、金属浴、水浴等浴锅。</a:t>
              </a:r>
              <a:endParaRPr lang="zh-CN" altLang="en-US" sz="20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4" name="TextBox 64"/>
          <p:cNvSpPr txBox="1">
            <a:spLocks noChangeArrowheads="1"/>
          </p:cNvSpPr>
          <p:nvPr/>
        </p:nvSpPr>
        <p:spPr bwMode="auto">
          <a:xfrm>
            <a:off x="1331913" y="423863"/>
            <a:ext cx="5760367" cy="67710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03  </a:t>
            </a:r>
            <a:r>
              <a:rPr lang="zh-CN" altLang="en-US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常用仪器设备使用安全 </a:t>
            </a:r>
          </a:p>
        </p:txBody>
      </p:sp>
      <p:sp>
        <p:nvSpPr>
          <p:cNvPr id="3" name="矩形 2"/>
          <p:cNvSpPr/>
          <p:nvPr/>
        </p:nvSpPr>
        <p:spPr>
          <a:xfrm>
            <a:off x="524968" y="3861048"/>
            <a:ext cx="4983136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CN" altLang="en-US" sz="2200" b="1" dirty="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加热、产热仪器设备必须放置在阻燃的、稳固的实验台上或地面上，不得在其周围堆放易燃易爆化学品、气体钢瓶、纸板、泡沫、塑料等易燃</a:t>
            </a:r>
            <a:r>
              <a:rPr lang="zh-CN" altLang="en-US" sz="2200" b="1" dirty="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杂物</a:t>
            </a:r>
            <a:endParaRPr lang="en-US" altLang="zh-CN" sz="2200" b="1" dirty="0" smtClean="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  <a:p>
            <a:pPr marL="285750" indent="-28575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CN" altLang="en-US" sz="2200" b="1" dirty="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加热设备旁</a:t>
            </a:r>
            <a:r>
              <a:rPr lang="zh-CN" altLang="en-US" sz="2200" b="1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应</a:t>
            </a:r>
            <a:r>
              <a:rPr lang="zh-CN" altLang="en-US" sz="2200" b="1" dirty="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张贴</a:t>
            </a:r>
            <a:r>
              <a:rPr lang="zh-CN" altLang="en-US" sz="2200" b="1" dirty="0" smtClean="0">
                <a:solidFill>
                  <a:srgbClr val="0070C0"/>
                </a:solidFill>
                <a:latin typeface="+mj-ea"/>
                <a:ea typeface="+mj-ea"/>
              </a:rPr>
              <a:t>警示标识</a:t>
            </a:r>
            <a:r>
              <a:rPr lang="zh-CN" altLang="en-US" sz="2200" b="1" dirty="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。</a:t>
            </a:r>
            <a:endParaRPr lang="zh-CN" altLang="en-US" sz="2200" b="1" dirty="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671421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838" y="228600"/>
            <a:ext cx="1081087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矩形 37"/>
          <p:cNvSpPr/>
          <p:nvPr/>
        </p:nvSpPr>
        <p:spPr>
          <a:xfrm>
            <a:off x="0" y="1412875"/>
            <a:ext cx="9144000" cy="130175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09" y="207925"/>
            <a:ext cx="1054808" cy="1054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64"/>
          <p:cNvSpPr txBox="1">
            <a:spLocks noChangeArrowheads="1"/>
          </p:cNvSpPr>
          <p:nvPr/>
        </p:nvSpPr>
        <p:spPr bwMode="auto">
          <a:xfrm>
            <a:off x="1331913" y="423863"/>
            <a:ext cx="5760367" cy="67710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03  </a:t>
            </a:r>
            <a:r>
              <a:rPr lang="zh-CN" altLang="en-US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常用仪器设备使用安全 </a:t>
            </a:r>
          </a:p>
        </p:txBody>
      </p:sp>
      <p:sp>
        <p:nvSpPr>
          <p:cNvPr id="3" name="矩形 2"/>
          <p:cNvSpPr/>
          <p:nvPr/>
        </p:nvSpPr>
        <p:spPr>
          <a:xfrm>
            <a:off x="299099" y="4077072"/>
            <a:ext cx="5040560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200" b="1" dirty="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使用加热设备，必须采取必要的</a:t>
            </a:r>
            <a:r>
              <a:rPr lang="zh-CN" altLang="en-US" sz="2200" b="1" dirty="0" smtClean="0">
                <a:solidFill>
                  <a:srgbClr val="0070C0"/>
                </a:solidFill>
                <a:latin typeface="+mj-ea"/>
                <a:ea typeface="+mj-ea"/>
              </a:rPr>
              <a:t>防护措施</a:t>
            </a:r>
            <a:r>
              <a:rPr lang="zh-CN" altLang="en-US" sz="2200" b="1" dirty="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，严格按照操作规程正确使用。使用时，</a:t>
            </a:r>
            <a:r>
              <a:rPr lang="zh-CN" altLang="en-US" sz="2200" b="1" dirty="0" smtClean="0">
                <a:solidFill>
                  <a:srgbClr val="0070C0"/>
                </a:solidFill>
                <a:latin typeface="+mj-ea"/>
                <a:ea typeface="+mj-ea"/>
              </a:rPr>
              <a:t>人员不得离岗</a:t>
            </a:r>
            <a:r>
              <a:rPr lang="zh-CN" altLang="en-US" sz="2200" b="1" dirty="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。如因特殊情况确需开机过夜，须先向导师和院系报备，并做好必要的安全防范与</a:t>
            </a:r>
            <a:r>
              <a:rPr lang="zh-CN" altLang="en-US" sz="2200" b="1" dirty="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应急措施</a:t>
            </a:r>
            <a:r>
              <a:rPr lang="zh-CN" altLang="en-US" sz="2200" b="1" dirty="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。</a:t>
            </a: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4492" y="4200801"/>
            <a:ext cx="3719508" cy="2634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230986" y="1687512"/>
            <a:ext cx="8762670" cy="1800493"/>
            <a:chOff x="652932" y="4007664"/>
            <a:chExt cx="8762670" cy="1800493"/>
          </a:xfrm>
        </p:grpSpPr>
        <p:pic>
          <p:nvPicPr>
            <p:cNvPr id="12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2932" y="4221088"/>
              <a:ext cx="1614811" cy="1235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8"/>
            <p:cNvSpPr txBox="1"/>
            <p:nvPr/>
          </p:nvSpPr>
          <p:spPr>
            <a:xfrm>
              <a:off x="2473666" y="4007664"/>
              <a:ext cx="6941936" cy="18004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u"/>
              </a:pPr>
              <a:r>
                <a:rPr lang="zh-CN" altLang="en-US" sz="2600" b="1" dirty="0" smtClean="0">
                  <a:solidFill>
                    <a:schemeClr val="accent5">
                      <a:lumMod val="50000"/>
                    </a:schemeClr>
                  </a:solidFill>
                  <a:latin typeface="+mj-ea"/>
                  <a:ea typeface="+mj-ea"/>
                </a:rPr>
                <a:t>加热设备</a:t>
              </a:r>
              <a:endParaRPr lang="en-US" altLang="zh-CN" sz="26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000" b="1" dirty="0" smtClean="0">
                  <a:solidFill>
                    <a:schemeClr val="accent3">
                      <a:lumMod val="75000"/>
                    </a:schemeClr>
                  </a:solidFill>
                  <a:latin typeface="+mj-ea"/>
                  <a:ea typeface="+mj-ea"/>
                </a:rPr>
                <a:t>实验室常用加热设备包括：烘箱、电阻炉、高温管式炉、培养箱、明火电炉、电磁炉、微波炉、电吹风、 热风枪、电烙铁及油浴、盐浴、金属浴、水浴等浴锅。</a:t>
              </a:r>
              <a:endParaRPr lang="zh-CN" altLang="en-US" sz="20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52031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838" y="228600"/>
            <a:ext cx="1081087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矩形 37"/>
          <p:cNvSpPr/>
          <p:nvPr/>
        </p:nvSpPr>
        <p:spPr>
          <a:xfrm>
            <a:off x="0" y="1412875"/>
            <a:ext cx="9144000" cy="130175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09" y="207925"/>
            <a:ext cx="1054808" cy="1054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64"/>
          <p:cNvSpPr txBox="1">
            <a:spLocks noChangeArrowheads="1"/>
          </p:cNvSpPr>
          <p:nvPr/>
        </p:nvSpPr>
        <p:spPr bwMode="auto">
          <a:xfrm>
            <a:off x="1331913" y="423863"/>
            <a:ext cx="5760367" cy="67710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03  </a:t>
            </a:r>
            <a:r>
              <a:rPr lang="zh-CN" altLang="en-US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常用仪器设备使用安全 </a:t>
            </a:r>
          </a:p>
        </p:txBody>
      </p:sp>
      <p:sp>
        <p:nvSpPr>
          <p:cNvPr id="3" name="矩形 2"/>
          <p:cNvSpPr/>
          <p:nvPr/>
        </p:nvSpPr>
        <p:spPr>
          <a:xfrm>
            <a:off x="611560" y="3718363"/>
            <a:ext cx="5400600" cy="3167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CN" altLang="en-US" sz="2200" b="1" dirty="0" smtClean="0">
                <a:solidFill>
                  <a:srgbClr val="0070C0"/>
                </a:solidFill>
                <a:latin typeface="+mj-ea"/>
                <a:ea typeface="+mj-ea"/>
              </a:rPr>
              <a:t>使用完毕，应立即切断电源</a:t>
            </a:r>
            <a:r>
              <a:rPr lang="zh-CN" altLang="en-US" sz="2200" b="1" dirty="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、拔出电源插头，并确认其冷却至安全温度才能离开。不得将刚使用完毕的电吹风、热风枪、电烙铁等收纳起来，需进行自然冷却，不得阻塞或覆盖其通风口。</a:t>
            </a:r>
            <a:endParaRPr lang="en-US" altLang="zh-CN" sz="2200" b="1" dirty="0" smtClean="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  <a:p>
            <a:pPr marL="285750" indent="-28575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CN" altLang="en-US" sz="2200" b="1" dirty="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应在断电的情况下，采取安全方式取放被加热的物品。</a:t>
            </a:r>
          </a:p>
        </p:txBody>
      </p:sp>
      <p:pic>
        <p:nvPicPr>
          <p:cNvPr id="53250" name="Picture 2" descr="C:\Users\john\Desktop\u=560171113,3915682743&amp;fm=21&amp;gp=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933056"/>
            <a:ext cx="2765472" cy="2765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230986" y="1687512"/>
            <a:ext cx="8762670" cy="1800493"/>
            <a:chOff x="652932" y="4007664"/>
            <a:chExt cx="8762670" cy="1800493"/>
          </a:xfrm>
        </p:grpSpPr>
        <p:pic>
          <p:nvPicPr>
            <p:cNvPr id="12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2932" y="4221088"/>
              <a:ext cx="1614811" cy="1235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8"/>
            <p:cNvSpPr txBox="1"/>
            <p:nvPr/>
          </p:nvSpPr>
          <p:spPr>
            <a:xfrm>
              <a:off x="2473666" y="4007664"/>
              <a:ext cx="6941936" cy="18004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u"/>
              </a:pPr>
              <a:r>
                <a:rPr lang="zh-CN" altLang="en-US" sz="2600" b="1" dirty="0" smtClean="0">
                  <a:solidFill>
                    <a:schemeClr val="accent5">
                      <a:lumMod val="50000"/>
                    </a:schemeClr>
                  </a:solidFill>
                  <a:latin typeface="+mj-ea"/>
                  <a:ea typeface="+mj-ea"/>
                </a:rPr>
                <a:t>加热设备</a:t>
              </a:r>
              <a:endParaRPr lang="en-US" altLang="zh-CN" sz="26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000" b="1" dirty="0" smtClean="0">
                  <a:solidFill>
                    <a:schemeClr val="accent3">
                      <a:lumMod val="75000"/>
                    </a:schemeClr>
                  </a:solidFill>
                  <a:latin typeface="+mj-ea"/>
                  <a:ea typeface="+mj-ea"/>
                </a:rPr>
                <a:t>实验室常用加热设备包括：烘箱、电阻炉、高温管式炉、培养箱、明火电炉、电磁炉、微波炉、电吹风、 热风枪、电烙铁及油浴、盐浴、金属浴、水浴等浴锅。</a:t>
              </a:r>
              <a:endParaRPr lang="zh-CN" altLang="en-US" sz="20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68300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838" y="228600"/>
            <a:ext cx="1081087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矩形 37"/>
          <p:cNvSpPr/>
          <p:nvPr/>
        </p:nvSpPr>
        <p:spPr>
          <a:xfrm>
            <a:off x="0" y="1412875"/>
            <a:ext cx="9144000" cy="130175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09" y="207925"/>
            <a:ext cx="1054808" cy="1054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64"/>
          <p:cNvSpPr txBox="1">
            <a:spLocks noChangeArrowheads="1"/>
          </p:cNvSpPr>
          <p:nvPr/>
        </p:nvSpPr>
        <p:spPr bwMode="auto">
          <a:xfrm>
            <a:off x="1331913" y="423863"/>
            <a:ext cx="5760367" cy="67710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03  </a:t>
            </a:r>
            <a:r>
              <a:rPr lang="zh-CN" altLang="en-US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常用仪器设备使用安全 </a:t>
            </a:r>
          </a:p>
        </p:txBody>
      </p:sp>
      <p:sp>
        <p:nvSpPr>
          <p:cNvPr id="3" name="矩形 2"/>
          <p:cNvSpPr/>
          <p:nvPr/>
        </p:nvSpPr>
        <p:spPr>
          <a:xfrm>
            <a:off x="395536" y="4221088"/>
            <a:ext cx="5798973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CN" altLang="en-US" sz="2200" b="1" dirty="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使用浴锅加热时，要加入适量的导热介质，不可加得太满，以免液体外溢，损坏仪器，造成事故。同时注意观察，避免干烧损坏。不要触摸加热仪器的灶面，防止烫伤。</a:t>
            </a:r>
            <a:endParaRPr lang="en-US" altLang="zh-CN" sz="2200" b="1" dirty="0" smtClean="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  <a:p>
            <a:pPr marL="285750" indent="-28575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CN" altLang="en-US" sz="2200" b="1" dirty="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实验室不得不经允许使用明火电炉。</a:t>
            </a:r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0553" y="3181810"/>
            <a:ext cx="2715686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7774" y="4981146"/>
            <a:ext cx="1152128" cy="1779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230986" y="1687512"/>
            <a:ext cx="8762670" cy="1800493"/>
            <a:chOff x="652932" y="4007664"/>
            <a:chExt cx="8762670" cy="1800493"/>
          </a:xfrm>
        </p:grpSpPr>
        <p:pic>
          <p:nvPicPr>
            <p:cNvPr id="13" name="Picture 4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2932" y="4221088"/>
              <a:ext cx="1614811" cy="1235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18"/>
            <p:cNvSpPr txBox="1"/>
            <p:nvPr/>
          </p:nvSpPr>
          <p:spPr>
            <a:xfrm>
              <a:off x="2473666" y="4007664"/>
              <a:ext cx="6941936" cy="18004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u"/>
              </a:pPr>
              <a:r>
                <a:rPr lang="zh-CN" altLang="en-US" sz="2600" b="1" dirty="0" smtClean="0">
                  <a:solidFill>
                    <a:schemeClr val="accent5">
                      <a:lumMod val="50000"/>
                    </a:schemeClr>
                  </a:solidFill>
                  <a:latin typeface="+mj-ea"/>
                  <a:ea typeface="+mj-ea"/>
                </a:rPr>
                <a:t>加热设备</a:t>
              </a:r>
              <a:endParaRPr lang="en-US" altLang="zh-CN" sz="26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000" b="1" dirty="0" smtClean="0">
                  <a:solidFill>
                    <a:schemeClr val="accent3">
                      <a:lumMod val="75000"/>
                    </a:schemeClr>
                  </a:solidFill>
                  <a:latin typeface="+mj-ea"/>
                  <a:ea typeface="+mj-ea"/>
                </a:rPr>
                <a:t>实验室常用加热设备包括：烘箱、电阻炉、高温管式炉、培养箱、明火电炉、电磁炉、微波炉、电吹风、 热风枪、电烙铁及油浴、盐浴、金属浴、水浴等浴锅。</a:t>
              </a:r>
              <a:endParaRPr lang="zh-CN" altLang="en-US" sz="20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337670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838" y="228600"/>
            <a:ext cx="1081087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矩形 37"/>
          <p:cNvSpPr/>
          <p:nvPr/>
        </p:nvSpPr>
        <p:spPr>
          <a:xfrm>
            <a:off x="0" y="1412875"/>
            <a:ext cx="9144000" cy="130175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09" y="207925"/>
            <a:ext cx="1054808" cy="1054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64"/>
          <p:cNvSpPr txBox="1">
            <a:spLocks noChangeArrowheads="1"/>
          </p:cNvSpPr>
          <p:nvPr/>
        </p:nvSpPr>
        <p:spPr bwMode="auto">
          <a:xfrm>
            <a:off x="1331913" y="423863"/>
            <a:ext cx="5760367" cy="67710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03  </a:t>
            </a:r>
            <a:r>
              <a:rPr lang="zh-CN" altLang="en-US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常用仪器设备使用安全 </a:t>
            </a:r>
          </a:p>
        </p:txBody>
      </p:sp>
      <p:sp>
        <p:nvSpPr>
          <p:cNvPr id="2" name="矩形 1"/>
          <p:cNvSpPr/>
          <p:nvPr/>
        </p:nvSpPr>
        <p:spPr>
          <a:xfrm>
            <a:off x="493532" y="3573016"/>
            <a:ext cx="17620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2400" b="1" dirty="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微波设备</a:t>
            </a:r>
            <a:endParaRPr lang="zh-CN" altLang="en-US" sz="2400" b="1" dirty="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584" y="4077072"/>
            <a:ext cx="504056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10000"/>
              </a:lnSpc>
              <a:spcBef>
                <a:spcPts val="1200"/>
              </a:spcBef>
              <a:buFont typeface="+mj-ea"/>
              <a:buAutoNum type="circleNumDbPlain"/>
            </a:pPr>
            <a:r>
              <a:rPr lang="zh-CN" altLang="en-US" sz="2000" dirty="0" smtClean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不要在炉内烘干布类、纸质品类，因其含有容易引起电弧和着火的杂质。</a:t>
            </a:r>
            <a:endParaRPr lang="en-US" altLang="zh-CN" sz="2000" dirty="0" smtClean="0">
              <a:solidFill>
                <a:schemeClr val="accent2">
                  <a:lumMod val="50000"/>
                </a:schemeClr>
              </a:solidFill>
              <a:latin typeface="+mj-ea"/>
              <a:ea typeface="+mj-ea"/>
            </a:endParaRPr>
          </a:p>
          <a:p>
            <a:pPr marL="342900" indent="-342900">
              <a:lnSpc>
                <a:spcPct val="110000"/>
              </a:lnSpc>
              <a:spcBef>
                <a:spcPts val="1200"/>
              </a:spcBef>
              <a:buFont typeface="+mj-ea"/>
              <a:buAutoNum type="circleNumDbPlain"/>
            </a:pPr>
            <a:r>
              <a:rPr lang="zh-CN" altLang="en-US" sz="2000" dirty="0" smtClean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微波炉工作时，切勿贴近炉门或从门缝观看，防止微波辐射损伤眼睛。</a:t>
            </a:r>
            <a:endParaRPr lang="en-US" altLang="zh-CN" sz="2000" dirty="0" smtClean="0">
              <a:solidFill>
                <a:schemeClr val="accent2">
                  <a:lumMod val="50000"/>
                </a:schemeClr>
              </a:solidFill>
              <a:latin typeface="+mj-ea"/>
              <a:ea typeface="+mj-ea"/>
            </a:endParaRPr>
          </a:p>
          <a:p>
            <a:pPr marL="342900" indent="-342900">
              <a:lnSpc>
                <a:spcPct val="110000"/>
              </a:lnSpc>
              <a:spcBef>
                <a:spcPts val="1200"/>
              </a:spcBef>
              <a:buFont typeface="+mj-ea"/>
              <a:buAutoNum type="circleNumDbPlain"/>
            </a:pPr>
            <a:r>
              <a:rPr lang="zh-CN" altLang="en-US" sz="2000" dirty="0" smtClean="0">
                <a:solidFill>
                  <a:srgbClr val="0070C0"/>
                </a:solidFill>
                <a:latin typeface="+mj-ea"/>
                <a:ea typeface="+mj-ea"/>
              </a:rPr>
              <a:t>切勿使用密封的容器于微波炉内</a:t>
            </a:r>
            <a:r>
              <a:rPr lang="zh-CN" altLang="en-US" sz="2000" dirty="0" smtClean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，以防</a:t>
            </a:r>
            <a:r>
              <a:rPr lang="zh-CN" altLang="en-US" sz="2000" dirty="0" smtClean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容器膨胀而发生爆炸</a:t>
            </a:r>
            <a:r>
              <a:rPr lang="zh-CN" altLang="en-US" sz="2000" dirty="0" smtClean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。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230986" y="1687512"/>
            <a:ext cx="8762670" cy="1800493"/>
            <a:chOff x="652932" y="4007664"/>
            <a:chExt cx="8762670" cy="1800493"/>
          </a:xfrm>
        </p:grpSpPr>
        <p:pic>
          <p:nvPicPr>
            <p:cNvPr id="14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2932" y="4221088"/>
              <a:ext cx="1614811" cy="1235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18"/>
            <p:cNvSpPr txBox="1"/>
            <p:nvPr/>
          </p:nvSpPr>
          <p:spPr>
            <a:xfrm>
              <a:off x="2473666" y="4007664"/>
              <a:ext cx="6941936" cy="18004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u"/>
              </a:pPr>
              <a:r>
                <a:rPr lang="zh-CN" altLang="en-US" sz="2600" b="1" dirty="0" smtClean="0">
                  <a:solidFill>
                    <a:schemeClr val="accent5">
                      <a:lumMod val="50000"/>
                    </a:schemeClr>
                  </a:solidFill>
                  <a:latin typeface="+mj-ea"/>
                  <a:ea typeface="+mj-ea"/>
                </a:rPr>
                <a:t>加热设备</a:t>
              </a:r>
              <a:endParaRPr lang="en-US" altLang="zh-CN" sz="26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000" b="1" dirty="0" smtClean="0">
                  <a:solidFill>
                    <a:schemeClr val="accent3">
                      <a:lumMod val="75000"/>
                    </a:schemeClr>
                  </a:solidFill>
                  <a:latin typeface="+mj-ea"/>
                  <a:ea typeface="+mj-ea"/>
                </a:rPr>
                <a:t>实验室常用加热设备包括：烘箱、电阻炉、高温管式炉、培养箱、明火电炉、电磁炉、微波炉、电吹风、 热风枪、电烙铁及油浴、盐浴、金属浴、水浴等浴锅。</a:t>
              </a:r>
              <a:endParaRPr lang="zh-CN" altLang="en-US" sz="20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1074" y="4238707"/>
            <a:ext cx="3081640" cy="2108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2492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639296" y="2476252"/>
            <a:ext cx="849312" cy="479425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639296" y="3327648"/>
            <a:ext cx="849312" cy="479425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baseline="-25000" dirty="0"/>
          </a:p>
        </p:txBody>
      </p:sp>
      <p:sp>
        <p:nvSpPr>
          <p:cNvPr id="16" name="矩形 15"/>
          <p:cNvSpPr/>
          <p:nvPr/>
        </p:nvSpPr>
        <p:spPr>
          <a:xfrm>
            <a:off x="1639296" y="4191744"/>
            <a:ext cx="849312" cy="479425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baseline="-25000" dirty="0"/>
          </a:p>
        </p:txBody>
      </p:sp>
      <p:sp>
        <p:nvSpPr>
          <p:cNvPr id="6150" name="TextBox 55"/>
          <p:cNvSpPr txBox="1">
            <a:spLocks noChangeArrowheads="1"/>
          </p:cNvSpPr>
          <p:nvPr/>
        </p:nvSpPr>
        <p:spPr bwMode="auto">
          <a:xfrm>
            <a:off x="1785346" y="2463552"/>
            <a:ext cx="6477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27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51" name="TextBox 56"/>
          <p:cNvSpPr txBox="1">
            <a:spLocks noChangeArrowheads="1"/>
          </p:cNvSpPr>
          <p:nvPr/>
        </p:nvSpPr>
        <p:spPr bwMode="auto">
          <a:xfrm>
            <a:off x="1785346" y="3327648"/>
            <a:ext cx="6477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27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52" name="TextBox 57"/>
          <p:cNvSpPr txBox="1">
            <a:spLocks noChangeArrowheads="1"/>
          </p:cNvSpPr>
          <p:nvPr/>
        </p:nvSpPr>
        <p:spPr bwMode="auto">
          <a:xfrm>
            <a:off x="1785346" y="4191744"/>
            <a:ext cx="6477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27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64"/>
          <p:cNvSpPr txBox="1"/>
          <p:nvPr/>
        </p:nvSpPr>
        <p:spPr>
          <a:xfrm>
            <a:off x="2791821" y="2395862"/>
            <a:ext cx="4349903" cy="615549"/>
          </a:xfrm>
          <a:prstGeom prst="rect">
            <a:avLst/>
          </a:prstGeom>
          <a:noFill/>
        </p:spPr>
        <p:txBody>
          <a:bodyPr wrap="none" lIns="121917" tIns="60958" rIns="121917" bIns="60958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仪器设备使用安全须知</a:t>
            </a:r>
          </a:p>
        </p:txBody>
      </p:sp>
      <p:sp>
        <p:nvSpPr>
          <p:cNvPr id="28" name="TextBox 65"/>
          <p:cNvSpPr txBox="1"/>
          <p:nvPr/>
        </p:nvSpPr>
        <p:spPr>
          <a:xfrm>
            <a:off x="2791821" y="3230116"/>
            <a:ext cx="4760271" cy="615549"/>
          </a:xfrm>
          <a:prstGeom prst="rect">
            <a:avLst/>
          </a:prstGeom>
          <a:noFill/>
        </p:spPr>
        <p:txBody>
          <a:bodyPr wrap="none" lIns="121917" tIns="60958" rIns="121917" bIns="60958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实验室常用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仪器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设备介绍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67"/>
          <p:cNvSpPr txBox="1"/>
          <p:nvPr/>
        </p:nvSpPr>
        <p:spPr>
          <a:xfrm>
            <a:off x="2791821" y="4095304"/>
            <a:ext cx="4760271" cy="615549"/>
          </a:xfrm>
          <a:prstGeom prst="rect">
            <a:avLst/>
          </a:prstGeom>
          <a:noFill/>
        </p:spPr>
        <p:txBody>
          <a:bodyPr wrap="none" lIns="121917" tIns="60958" rIns="121917" bIns="60958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常用仪器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设备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2"/>
          <p:cNvSpPr txBox="1"/>
          <p:nvPr/>
        </p:nvSpPr>
        <p:spPr>
          <a:xfrm>
            <a:off x="3525838" y="518890"/>
            <a:ext cx="2092325" cy="677862"/>
          </a:xfrm>
          <a:prstGeom prst="rect">
            <a:avLst/>
          </a:prstGeom>
          <a:noFill/>
        </p:spPr>
        <p:txBody>
          <a:bodyPr wrap="none" lIns="121917" tIns="60958" rIns="121917" bIns="60958">
            <a:spAutoFit/>
          </a:bodyPr>
          <a:lstStyle>
            <a:defPPr>
              <a:defRPr lang="zh-CN"/>
            </a:defPPr>
            <a:lvl1pPr>
              <a:defRPr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defRPr/>
            </a:pPr>
            <a:r>
              <a:rPr lang="zh-CN" altLang="en-US" sz="3600" dirty="0">
                <a:solidFill>
                  <a:srgbClr val="FF9900"/>
                </a:solidFill>
              </a:rPr>
              <a:t>主要内容</a:t>
            </a:r>
          </a:p>
        </p:txBody>
      </p:sp>
      <p:sp>
        <p:nvSpPr>
          <p:cNvPr id="34" name="矩形 33"/>
          <p:cNvSpPr/>
          <p:nvPr/>
        </p:nvSpPr>
        <p:spPr>
          <a:xfrm>
            <a:off x="0" y="5891213"/>
            <a:ext cx="9144000" cy="130175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1412875"/>
            <a:ext cx="9144000" cy="130175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838" y="228600"/>
            <a:ext cx="1081087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矩形 37"/>
          <p:cNvSpPr/>
          <p:nvPr/>
        </p:nvSpPr>
        <p:spPr>
          <a:xfrm>
            <a:off x="0" y="1412875"/>
            <a:ext cx="9144000" cy="130175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09" y="207925"/>
            <a:ext cx="1054808" cy="1054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64"/>
          <p:cNvSpPr txBox="1">
            <a:spLocks noChangeArrowheads="1"/>
          </p:cNvSpPr>
          <p:nvPr/>
        </p:nvSpPr>
        <p:spPr bwMode="auto">
          <a:xfrm>
            <a:off x="1331913" y="423863"/>
            <a:ext cx="5760367" cy="67710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03  </a:t>
            </a:r>
            <a:r>
              <a:rPr lang="zh-CN" altLang="en-US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常用仪器设备使用安全 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230986" y="1687512"/>
            <a:ext cx="8762670" cy="1800493"/>
            <a:chOff x="652932" y="4007664"/>
            <a:chExt cx="8762670" cy="1800493"/>
          </a:xfrm>
        </p:grpSpPr>
        <p:pic>
          <p:nvPicPr>
            <p:cNvPr id="14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2932" y="4221088"/>
              <a:ext cx="1614811" cy="1235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18"/>
            <p:cNvSpPr txBox="1"/>
            <p:nvPr/>
          </p:nvSpPr>
          <p:spPr>
            <a:xfrm>
              <a:off x="2473666" y="4007664"/>
              <a:ext cx="6941936" cy="18004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u"/>
              </a:pPr>
              <a:r>
                <a:rPr lang="zh-CN" altLang="en-US" sz="2600" b="1" dirty="0" smtClean="0">
                  <a:solidFill>
                    <a:schemeClr val="accent5">
                      <a:lumMod val="50000"/>
                    </a:schemeClr>
                  </a:solidFill>
                  <a:latin typeface="+mj-ea"/>
                  <a:ea typeface="+mj-ea"/>
                </a:rPr>
                <a:t>加热设备</a:t>
              </a:r>
              <a:endParaRPr lang="en-US" altLang="zh-CN" sz="26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000" b="1" dirty="0" smtClean="0">
                  <a:solidFill>
                    <a:schemeClr val="accent3">
                      <a:lumMod val="75000"/>
                    </a:schemeClr>
                  </a:solidFill>
                  <a:latin typeface="+mj-ea"/>
                  <a:ea typeface="+mj-ea"/>
                </a:rPr>
                <a:t>实验室常用加热设备包括：烘箱、电阻炉、高温管式炉、培养箱、明火电炉、电磁炉、微波炉、电吹风、 热风枪、电烙铁及油浴、盐浴、金属浴、水浴等浴锅。</a:t>
              </a:r>
              <a:endParaRPr lang="zh-CN" altLang="en-US" sz="20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493532" y="3573016"/>
            <a:ext cx="17620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2400" b="1" dirty="0" smtClean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微波设备</a:t>
            </a:r>
            <a:endParaRPr lang="zh-CN" altLang="en-US" sz="2400" b="1" dirty="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4"/>
          <p:cNvSpPr txBox="1"/>
          <p:nvPr/>
        </p:nvSpPr>
        <p:spPr>
          <a:xfrm>
            <a:off x="853572" y="4077072"/>
            <a:ext cx="487055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10000"/>
              </a:lnSpc>
              <a:spcBef>
                <a:spcPts val="1200"/>
              </a:spcBef>
              <a:buFont typeface="+mj-ea"/>
              <a:buAutoNum type="circleNumDbPlain" startAt="4"/>
            </a:pPr>
            <a:r>
              <a:rPr lang="zh-CN" altLang="en-US" sz="2000" dirty="0" smtClean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如果炉内着火，请紧闭炉火，并按停止键，再关掉计时，然后拔</a:t>
            </a:r>
            <a:r>
              <a:rPr lang="zh-CN" altLang="en-US" sz="2000" dirty="0" smtClean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下插座。</a:t>
            </a:r>
            <a:endParaRPr lang="zh-CN" altLang="en-US" sz="2000" dirty="0" smtClean="0">
              <a:solidFill>
                <a:schemeClr val="accent2">
                  <a:lumMod val="50000"/>
                </a:schemeClr>
              </a:solidFill>
              <a:latin typeface="+mj-ea"/>
              <a:ea typeface="+mj-ea"/>
            </a:endParaRPr>
          </a:p>
          <a:p>
            <a:pPr marL="342900" indent="-342900">
              <a:lnSpc>
                <a:spcPct val="110000"/>
              </a:lnSpc>
              <a:spcBef>
                <a:spcPts val="1200"/>
              </a:spcBef>
              <a:buFont typeface="+mj-ea"/>
              <a:buAutoNum type="circleNumDbPlain" startAt="4"/>
            </a:pPr>
            <a:r>
              <a:rPr lang="zh-CN" altLang="en-US" sz="2000" dirty="0" smtClean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使用</a:t>
            </a:r>
            <a:r>
              <a:rPr lang="zh-CN" altLang="en-US" sz="2000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温和洗涤液清洁炉门及绝缘孔网，切勿使用具有腐蚀性的清洁剂。</a:t>
            </a:r>
          </a:p>
        </p:txBody>
      </p:sp>
      <p:pic>
        <p:nvPicPr>
          <p:cNvPr id="19" name="图片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868537"/>
            <a:ext cx="2846471" cy="2639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60512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838" y="228600"/>
            <a:ext cx="1081087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矩形 37"/>
          <p:cNvSpPr/>
          <p:nvPr/>
        </p:nvSpPr>
        <p:spPr>
          <a:xfrm>
            <a:off x="0" y="1412875"/>
            <a:ext cx="9144000" cy="130175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09" y="207925"/>
            <a:ext cx="1054808" cy="1054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332025" y="1700808"/>
            <a:ext cx="2963792" cy="921106"/>
            <a:chOff x="5176523" y="2206501"/>
            <a:chExt cx="2963792" cy="1118578"/>
          </a:xfrm>
        </p:grpSpPr>
        <p:pic>
          <p:nvPicPr>
            <p:cNvPr id="50181" name="Picture 5" descr="C:\Users\john\Desktop\无标题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76523" y="2206501"/>
              <a:ext cx="979653" cy="110912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6320154" y="2259865"/>
              <a:ext cx="1820161" cy="1065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u"/>
              </a:pPr>
              <a:r>
                <a:rPr lang="zh-CN" altLang="en-US" sz="2600" b="1" dirty="0" smtClean="0">
                  <a:solidFill>
                    <a:schemeClr val="accent5">
                      <a:lumMod val="50000"/>
                    </a:schemeClr>
                  </a:solidFill>
                  <a:latin typeface="+mj-ea"/>
                  <a:ea typeface="+mj-ea"/>
                </a:rPr>
                <a:t>通风橱</a:t>
              </a:r>
              <a:endParaRPr lang="en-US" altLang="zh-CN" sz="26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endParaRPr>
            </a:p>
            <a:p>
              <a:r>
                <a:rPr lang="zh-CN" altLang="en-US" sz="1200" b="1" dirty="0" smtClean="0">
                  <a:solidFill>
                    <a:schemeClr val="accent3">
                      <a:lumMod val="75000"/>
                    </a:schemeClr>
                  </a:solidFill>
                  <a:latin typeface="+mj-ea"/>
                  <a:ea typeface="+mj-ea"/>
                </a:rPr>
                <a:t> </a:t>
              </a:r>
              <a:endParaRPr lang="zh-CN" altLang="en-US" sz="12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4" name="TextBox 64"/>
          <p:cNvSpPr txBox="1">
            <a:spLocks noChangeArrowheads="1"/>
          </p:cNvSpPr>
          <p:nvPr/>
        </p:nvSpPr>
        <p:spPr bwMode="auto">
          <a:xfrm>
            <a:off x="1331913" y="423863"/>
            <a:ext cx="5760367" cy="67710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03  </a:t>
            </a:r>
            <a:r>
              <a:rPr lang="zh-CN" altLang="en-US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常用仪器设备使用安全 </a:t>
            </a:r>
          </a:p>
        </p:txBody>
      </p:sp>
      <p:sp>
        <p:nvSpPr>
          <p:cNvPr id="2" name="矩形 1"/>
          <p:cNvSpPr/>
          <p:nvPr/>
        </p:nvSpPr>
        <p:spPr>
          <a:xfrm>
            <a:off x="3543390" y="1988840"/>
            <a:ext cx="5381535" cy="485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p"/>
              <a:defRPr/>
            </a:pPr>
            <a:r>
              <a:rPr lang="zh-CN" altLang="zh-CN" sz="2200" b="1" dirty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使用通风橱之前，先开启排风</a:t>
            </a:r>
            <a:r>
              <a:rPr lang="zh-CN" altLang="zh-CN" sz="2200" b="1" dirty="0" smtClean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后才能</a:t>
            </a:r>
            <a:r>
              <a:rPr lang="zh-CN" altLang="zh-CN" sz="2200" b="1" dirty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在通风橱内进行操作。</a:t>
            </a:r>
            <a:r>
              <a:rPr lang="en-US" altLang="zh-CN" sz="2200" b="1" dirty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 </a:t>
            </a:r>
            <a:endParaRPr lang="en-US" altLang="zh-CN" sz="2200" b="1" dirty="0" smtClean="0">
              <a:solidFill>
                <a:schemeClr val="accent4">
                  <a:lumMod val="50000"/>
                </a:schemeClr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p"/>
              <a:defRPr/>
            </a:pPr>
            <a:r>
              <a:rPr lang="zh-CN" altLang="en-US" sz="2200" b="1" dirty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使用</a:t>
            </a:r>
            <a:r>
              <a:rPr lang="zh-CN" altLang="en-US" sz="2200" b="1" dirty="0" smtClean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通风</a:t>
            </a:r>
            <a:r>
              <a:rPr lang="zh-CN" altLang="zh-CN" sz="2200" b="1" dirty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橱</a:t>
            </a:r>
            <a:r>
              <a:rPr lang="zh-CN" altLang="en-US" sz="2200" b="1" dirty="0" smtClean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时</a:t>
            </a:r>
            <a:r>
              <a:rPr lang="zh-CN" altLang="en-US" sz="2200" b="1" dirty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，必须拉下通风橱玻璃活动挡板至手肘处，使胸部以上受玻璃视窗所屏护，人员的头部以及上半身绝不可伸进通风厨内；</a:t>
            </a:r>
            <a:r>
              <a:rPr lang="zh-CN" altLang="en-US" sz="2200" b="1" dirty="0">
                <a:solidFill>
                  <a:srgbClr val="0070C0"/>
                </a:solidFill>
                <a:latin typeface="+mj-ea"/>
                <a:ea typeface="+mj-ea"/>
                <a:cs typeface="Times New Roman" panose="02020603050405020304" pitchFamily="18" charset="0"/>
              </a:rPr>
              <a:t>严禁在通风橱内进行爆炸性实验</a:t>
            </a:r>
            <a:r>
              <a:rPr lang="zh-CN" altLang="en-US" sz="2200" b="1" dirty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，注意保护自身安全</a:t>
            </a:r>
            <a:r>
              <a:rPr lang="zh-CN" altLang="en-US" sz="2200" b="1" dirty="0" smtClean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chemeClr val="accent4">
                  <a:lumMod val="50000"/>
                </a:schemeClr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p"/>
              <a:defRPr/>
            </a:pPr>
            <a:r>
              <a:rPr lang="zh-CN" altLang="en-US" sz="2200" b="1" dirty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操作实验时，切勿用头、手等身体其他部位，或其他硬物碰撞玻璃活动挡板。</a:t>
            </a:r>
          </a:p>
          <a:p>
            <a:pPr marL="285750" indent="-285750" algn="just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p"/>
              <a:defRPr/>
            </a:pPr>
            <a:endParaRPr lang="zh-CN" altLang="zh-CN" b="1" dirty="0">
              <a:solidFill>
                <a:schemeClr val="accent4">
                  <a:lumMod val="50000"/>
                </a:schemeClr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140968"/>
            <a:ext cx="2539032" cy="3406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4765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838" y="228600"/>
            <a:ext cx="1081087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矩形 37"/>
          <p:cNvSpPr/>
          <p:nvPr/>
        </p:nvSpPr>
        <p:spPr>
          <a:xfrm>
            <a:off x="0" y="1412875"/>
            <a:ext cx="9144000" cy="130175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09" y="207925"/>
            <a:ext cx="1054808" cy="1054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64"/>
          <p:cNvSpPr txBox="1">
            <a:spLocks noChangeArrowheads="1"/>
          </p:cNvSpPr>
          <p:nvPr/>
        </p:nvSpPr>
        <p:spPr bwMode="auto">
          <a:xfrm>
            <a:off x="1331913" y="423863"/>
            <a:ext cx="5760367" cy="67710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03  </a:t>
            </a:r>
            <a:r>
              <a:rPr lang="zh-CN" altLang="en-US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常用仪器设备使用安全 </a:t>
            </a:r>
          </a:p>
        </p:txBody>
      </p:sp>
      <p:sp>
        <p:nvSpPr>
          <p:cNvPr id="2" name="矩形 1"/>
          <p:cNvSpPr/>
          <p:nvPr/>
        </p:nvSpPr>
        <p:spPr>
          <a:xfrm>
            <a:off x="350340" y="2780928"/>
            <a:ext cx="5229771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p"/>
              <a:defRPr/>
            </a:pPr>
            <a:r>
              <a:rPr lang="zh-CN" altLang="en-US" sz="2200" b="1" dirty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必须在通风橱内（距离通风柜至少</a:t>
            </a:r>
            <a:r>
              <a:rPr lang="en-US" altLang="zh-CN" sz="2200" b="1" dirty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15cm</a:t>
            </a:r>
            <a:r>
              <a:rPr lang="zh-CN" altLang="en-US" sz="2200" b="1" dirty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）操作台进行操作。</a:t>
            </a:r>
            <a:r>
              <a:rPr lang="zh-CN" altLang="en-US" sz="2200" b="1" dirty="0">
                <a:solidFill>
                  <a:srgbClr val="0070C0"/>
                </a:solidFill>
                <a:latin typeface="+mj-ea"/>
                <a:ea typeface="+mj-ea"/>
                <a:cs typeface="Times New Roman" panose="02020603050405020304" pitchFamily="18" charset="0"/>
              </a:rPr>
              <a:t>切勿在通风橱外进行危险、有害毒试验</a:t>
            </a:r>
            <a:r>
              <a:rPr lang="zh-CN" altLang="en-US" sz="2200" b="1" dirty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，以免有毒气体散发到实验室其他工作区域，造成其他工作人员的健康伤害</a:t>
            </a:r>
            <a:r>
              <a:rPr lang="zh-CN" altLang="en-US" sz="2200" b="1" dirty="0" smtClean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chemeClr val="accent4">
                  <a:lumMod val="50000"/>
                </a:schemeClr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p"/>
              <a:defRPr/>
            </a:pPr>
            <a:r>
              <a:rPr lang="zh-CN" altLang="en-US" sz="2200" b="1" dirty="0" smtClean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实验</a:t>
            </a:r>
            <a:r>
              <a:rPr lang="zh-CN" altLang="en-US" sz="2200" b="1" dirty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工作完毕后，关闭所有电源，再对通风橱进行清洁。清除在通风橱内的杂物和残留的溶液。切勿在带电或电机运转时作清理</a:t>
            </a:r>
            <a:r>
              <a:rPr lang="zh-CN" altLang="en-US" sz="2200" b="1" dirty="0" smtClean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</a:p>
          <a:p>
            <a:pPr marL="285750" indent="-285750" algn="just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p"/>
              <a:defRPr/>
            </a:pPr>
            <a:endParaRPr lang="zh-CN" altLang="zh-CN" sz="2200" b="1" dirty="0">
              <a:solidFill>
                <a:schemeClr val="accent4">
                  <a:lumMod val="50000"/>
                </a:schemeClr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027" name="Picture 3" descr="C:\Users\john\Desktop\api_thumb_45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0596" y="2851850"/>
            <a:ext cx="2934329" cy="3335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332025" y="1700808"/>
            <a:ext cx="2963792" cy="921106"/>
            <a:chOff x="5176523" y="2206501"/>
            <a:chExt cx="2963792" cy="1118578"/>
          </a:xfrm>
        </p:grpSpPr>
        <p:pic>
          <p:nvPicPr>
            <p:cNvPr id="13" name="Picture 5" descr="C:\Users\john\Desktop\无标题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76523" y="2206501"/>
              <a:ext cx="979653" cy="110912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20"/>
            <p:cNvSpPr txBox="1"/>
            <p:nvPr/>
          </p:nvSpPr>
          <p:spPr>
            <a:xfrm>
              <a:off x="6320154" y="2259865"/>
              <a:ext cx="1820161" cy="1065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u"/>
              </a:pPr>
              <a:r>
                <a:rPr lang="zh-CN" altLang="en-US" sz="2600" b="1" dirty="0" smtClean="0">
                  <a:solidFill>
                    <a:schemeClr val="accent5">
                      <a:lumMod val="50000"/>
                    </a:schemeClr>
                  </a:solidFill>
                  <a:latin typeface="+mj-ea"/>
                  <a:ea typeface="+mj-ea"/>
                </a:rPr>
                <a:t>通风橱</a:t>
              </a:r>
              <a:endParaRPr lang="en-US" altLang="zh-CN" sz="26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endParaRPr>
            </a:p>
            <a:p>
              <a:r>
                <a:rPr lang="zh-CN" altLang="en-US" sz="1200" b="1" dirty="0" smtClean="0">
                  <a:solidFill>
                    <a:schemeClr val="accent3">
                      <a:lumMod val="75000"/>
                    </a:schemeClr>
                  </a:solidFill>
                  <a:latin typeface="+mj-ea"/>
                  <a:ea typeface="+mj-ea"/>
                </a:rPr>
                <a:t> </a:t>
              </a:r>
              <a:endParaRPr lang="zh-CN" altLang="en-US" sz="12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67062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838" y="228600"/>
            <a:ext cx="1081087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矩形 37"/>
          <p:cNvSpPr/>
          <p:nvPr/>
        </p:nvSpPr>
        <p:spPr>
          <a:xfrm>
            <a:off x="0" y="1412875"/>
            <a:ext cx="9144000" cy="130175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09" y="207925"/>
            <a:ext cx="1054808" cy="1054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64"/>
          <p:cNvSpPr txBox="1">
            <a:spLocks noChangeArrowheads="1"/>
          </p:cNvSpPr>
          <p:nvPr/>
        </p:nvSpPr>
        <p:spPr bwMode="auto">
          <a:xfrm>
            <a:off x="1331913" y="423863"/>
            <a:ext cx="5760367" cy="67710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03  </a:t>
            </a:r>
            <a:r>
              <a:rPr lang="zh-CN" altLang="en-US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常用仪器设备使用安全 </a:t>
            </a:r>
          </a:p>
        </p:txBody>
      </p:sp>
      <p:sp>
        <p:nvSpPr>
          <p:cNvPr id="2" name="矩形 1"/>
          <p:cNvSpPr/>
          <p:nvPr/>
        </p:nvSpPr>
        <p:spPr>
          <a:xfrm>
            <a:off x="332025" y="5190144"/>
            <a:ext cx="5534460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p"/>
              <a:defRPr/>
            </a:pPr>
            <a:r>
              <a:rPr lang="zh-CN" altLang="en-US" sz="2200" b="1" dirty="0" smtClean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通风橱</a:t>
            </a:r>
            <a:r>
              <a:rPr lang="zh-CN" altLang="en-US" sz="2200" b="1" dirty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在使用时，每</a:t>
            </a:r>
            <a:r>
              <a:rPr lang="en-US" altLang="zh-CN" sz="2200" b="1" dirty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小时进行</a:t>
            </a:r>
            <a:r>
              <a:rPr lang="en-US" altLang="zh-CN" sz="2200" b="1" dirty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10</a:t>
            </a:r>
            <a:r>
              <a:rPr lang="zh-CN" altLang="en-US" sz="2200" b="1" dirty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分钟的补风（即开窗通风），使用时间超过</a:t>
            </a:r>
            <a:r>
              <a:rPr lang="en-US" altLang="zh-CN" sz="2200" b="1" dirty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5</a:t>
            </a:r>
            <a:r>
              <a:rPr lang="zh-CN" altLang="en-US" sz="2200" b="1" dirty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小时的，要敞开窗户，避免室内出现负压</a:t>
            </a:r>
            <a:r>
              <a:rPr lang="zh-CN" altLang="en-US" sz="2200" b="1" dirty="0" smtClean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solidFill>
                <a:schemeClr val="accent4">
                  <a:lumMod val="50000"/>
                </a:schemeClr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3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027278"/>
            <a:ext cx="2549997" cy="2325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332025" y="1700808"/>
            <a:ext cx="2963792" cy="921106"/>
            <a:chOff x="5176523" y="2206501"/>
            <a:chExt cx="2963792" cy="1118578"/>
          </a:xfrm>
        </p:grpSpPr>
        <p:pic>
          <p:nvPicPr>
            <p:cNvPr id="14" name="Picture 5" descr="C:\Users\john\Desktop\无标题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76523" y="2206501"/>
              <a:ext cx="979653" cy="110912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20"/>
            <p:cNvSpPr txBox="1"/>
            <p:nvPr/>
          </p:nvSpPr>
          <p:spPr>
            <a:xfrm>
              <a:off x="6320154" y="2259865"/>
              <a:ext cx="1820161" cy="1065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u"/>
              </a:pPr>
              <a:r>
                <a:rPr lang="zh-CN" altLang="en-US" sz="2600" b="1" dirty="0" smtClean="0">
                  <a:solidFill>
                    <a:schemeClr val="accent5">
                      <a:lumMod val="50000"/>
                    </a:schemeClr>
                  </a:solidFill>
                  <a:latin typeface="+mj-ea"/>
                  <a:ea typeface="+mj-ea"/>
                </a:rPr>
                <a:t>通风橱</a:t>
              </a:r>
              <a:endParaRPr lang="en-US" altLang="zh-CN" sz="26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endParaRPr>
            </a:p>
            <a:p>
              <a:r>
                <a:rPr lang="zh-CN" altLang="en-US" sz="1200" b="1" dirty="0" smtClean="0">
                  <a:solidFill>
                    <a:schemeClr val="accent3">
                      <a:lumMod val="75000"/>
                    </a:schemeClr>
                  </a:solidFill>
                  <a:latin typeface="+mj-ea"/>
                  <a:ea typeface="+mj-ea"/>
                </a:rPr>
                <a:t> </a:t>
              </a:r>
              <a:endParaRPr lang="zh-CN" altLang="en-US" sz="12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332025" y="2758709"/>
            <a:ext cx="8218191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p"/>
              <a:defRPr/>
            </a:pPr>
            <a:r>
              <a:rPr lang="zh-CN" altLang="en-US" sz="2200" b="1" dirty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实验操作完毕后，不要立即关闭排风。应继续排风</a:t>
            </a:r>
            <a:r>
              <a:rPr lang="en-US" altLang="zh-CN" sz="2200" b="1" dirty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1-2</a:t>
            </a:r>
            <a:r>
              <a:rPr lang="zh-CN" altLang="en-US" sz="2200" b="1" dirty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分钟，确保通风橱内有害气体和残留废气全部排出。</a:t>
            </a:r>
          </a:p>
          <a:p>
            <a:pPr marL="285750" indent="-285750" algn="just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p"/>
              <a:defRPr/>
            </a:pPr>
            <a:r>
              <a:rPr lang="zh-CN" altLang="en-US" sz="2200" b="1" dirty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通风橱内</a:t>
            </a:r>
            <a:r>
              <a:rPr lang="zh-CN" altLang="en-US" sz="2200" b="1" dirty="0">
                <a:solidFill>
                  <a:srgbClr val="0070C0"/>
                </a:solidFill>
                <a:latin typeface="+mj-ea"/>
                <a:ea typeface="+mj-ea"/>
                <a:cs typeface="Times New Roman" panose="02020603050405020304" pitchFamily="18" charset="0"/>
              </a:rPr>
              <a:t>不得摆放易燃易爆物品</a:t>
            </a:r>
            <a:r>
              <a:rPr lang="zh-CN" altLang="en-US" sz="2200" b="1" dirty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en-US" altLang="zh-CN" sz="2200" b="1" dirty="0">
              <a:solidFill>
                <a:schemeClr val="accent4">
                  <a:lumMod val="50000"/>
                </a:schemeClr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p"/>
              <a:defRPr/>
            </a:pPr>
            <a:r>
              <a:rPr lang="zh-CN" altLang="en-US" sz="2200" b="1" dirty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在通风橱内使用加热设备时，建议在</a:t>
            </a:r>
            <a:r>
              <a:rPr lang="zh-CN" altLang="en-US" sz="2200" b="1" dirty="0" smtClean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设备</a:t>
            </a:r>
            <a:endParaRPr lang="en-US" altLang="zh-CN" sz="2200" b="1" dirty="0" smtClean="0">
              <a:solidFill>
                <a:schemeClr val="accent4">
                  <a:lumMod val="50000"/>
                </a:schemeClr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dirty="0" smtClean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   下方垫</a:t>
            </a:r>
            <a:r>
              <a:rPr lang="zh-CN" altLang="en-US" sz="2200" b="1" dirty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上石棉垫或隔热板。</a:t>
            </a:r>
          </a:p>
        </p:txBody>
      </p:sp>
    </p:spTree>
    <p:extLst>
      <p:ext uri="{BB962C8B-B14F-4D97-AF65-F5344CB8AC3E}">
        <p14:creationId xmlns:p14="http://schemas.microsoft.com/office/powerpoint/2010/main" val="7337490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838" y="228600"/>
            <a:ext cx="1081087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矩形 37"/>
          <p:cNvSpPr/>
          <p:nvPr/>
        </p:nvSpPr>
        <p:spPr>
          <a:xfrm>
            <a:off x="0" y="1412875"/>
            <a:ext cx="9144000" cy="130175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09" y="207925"/>
            <a:ext cx="1054808" cy="1054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64"/>
          <p:cNvSpPr txBox="1">
            <a:spLocks noChangeArrowheads="1"/>
          </p:cNvSpPr>
          <p:nvPr/>
        </p:nvSpPr>
        <p:spPr bwMode="auto">
          <a:xfrm>
            <a:off x="1331913" y="423863"/>
            <a:ext cx="5760367" cy="67710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03  </a:t>
            </a:r>
            <a:r>
              <a:rPr lang="zh-CN" altLang="en-US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常用仪器设备使用安全 </a:t>
            </a:r>
          </a:p>
        </p:txBody>
      </p:sp>
      <p:sp>
        <p:nvSpPr>
          <p:cNvPr id="2" name="矩形 1"/>
          <p:cNvSpPr/>
          <p:nvPr/>
        </p:nvSpPr>
        <p:spPr>
          <a:xfrm>
            <a:off x="3635896" y="1916082"/>
            <a:ext cx="4608512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20000"/>
              </a:lnSpc>
              <a:spcBef>
                <a:spcPts val="2400"/>
              </a:spcBef>
              <a:spcAft>
                <a:spcPts val="0"/>
              </a:spcAft>
              <a:buFont typeface="Wingdings" panose="05000000000000000000" pitchFamily="2" charset="2"/>
              <a:buChar char="p"/>
              <a:defRPr/>
            </a:pPr>
            <a:r>
              <a:rPr lang="zh-CN" altLang="en-US" sz="2200" b="1" dirty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操作人员在不使用通风橱时</a:t>
            </a:r>
            <a:r>
              <a:rPr lang="zh-CN" altLang="en-US" sz="2200" b="1" dirty="0" smtClean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，通风橱</a:t>
            </a:r>
            <a:r>
              <a:rPr lang="zh-CN" altLang="en-US" sz="2200" b="1" dirty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台面避免存放</a:t>
            </a:r>
            <a:r>
              <a:rPr lang="zh-CN" altLang="en-US" sz="2200" b="1" dirty="0" smtClean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过多实验验</a:t>
            </a:r>
            <a:r>
              <a:rPr lang="zh-CN" altLang="en-US" sz="2200" b="1" dirty="0" smtClean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器材</a:t>
            </a:r>
            <a:r>
              <a:rPr lang="zh-CN" altLang="en-US" sz="2200" b="1" dirty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或化学物质，禁止长期堆放。</a:t>
            </a:r>
          </a:p>
          <a:p>
            <a:pPr marL="285750" indent="-285750" algn="just">
              <a:lnSpc>
                <a:spcPct val="120000"/>
              </a:lnSpc>
              <a:spcBef>
                <a:spcPts val="2400"/>
              </a:spcBef>
              <a:spcAft>
                <a:spcPts val="0"/>
              </a:spcAft>
              <a:buFont typeface="Wingdings" panose="05000000000000000000" pitchFamily="2" charset="2"/>
              <a:buChar char="p"/>
              <a:defRPr/>
            </a:pPr>
            <a:r>
              <a:rPr lang="zh-CN" altLang="en-US" sz="2200" b="1" dirty="0">
                <a:solidFill>
                  <a:srgbClr val="0070C0"/>
                </a:solidFill>
                <a:latin typeface="+mj-ea"/>
                <a:ea typeface="+mj-ea"/>
                <a:cs typeface="Times New Roman" panose="02020603050405020304" pitchFamily="18" charset="0"/>
              </a:rPr>
              <a:t>定期对通风橱进行维护保养</a:t>
            </a:r>
            <a:r>
              <a:rPr lang="zh-CN" altLang="en-US" sz="2200" b="1" dirty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：检查控制面板上开关所对应功能是否正常；通风橱内水槽、排气槽是否堵塞；玻璃活动挡板是否能正常滑动；对整个通风橱设备进行清洁；冲洗水槽管道，避免有残留溶剂腐蚀</a:t>
            </a:r>
            <a:r>
              <a:rPr lang="zh-CN" altLang="en-US" sz="2200" b="1" dirty="0" smtClean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管道</a:t>
            </a:r>
            <a:r>
              <a:rPr lang="zh-CN" altLang="en-US" sz="2200" b="1" dirty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</a:p>
        </p:txBody>
      </p:sp>
      <p:pic>
        <p:nvPicPr>
          <p:cNvPr id="11" name="图片 10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300" y="3212976"/>
            <a:ext cx="3059832" cy="317514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32025" y="1700808"/>
            <a:ext cx="2963792" cy="921106"/>
            <a:chOff x="5176523" y="2206501"/>
            <a:chExt cx="2963792" cy="1118578"/>
          </a:xfrm>
        </p:grpSpPr>
        <p:pic>
          <p:nvPicPr>
            <p:cNvPr id="14" name="Picture 5" descr="C:\Users\john\Desktop\无标题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76523" y="2206501"/>
              <a:ext cx="979653" cy="110912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20"/>
            <p:cNvSpPr txBox="1"/>
            <p:nvPr/>
          </p:nvSpPr>
          <p:spPr>
            <a:xfrm>
              <a:off x="6320154" y="2259865"/>
              <a:ext cx="1820161" cy="1065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u"/>
              </a:pPr>
              <a:r>
                <a:rPr lang="zh-CN" altLang="en-US" sz="2600" b="1" dirty="0" smtClean="0">
                  <a:solidFill>
                    <a:schemeClr val="accent5">
                      <a:lumMod val="50000"/>
                    </a:schemeClr>
                  </a:solidFill>
                  <a:latin typeface="+mj-ea"/>
                  <a:ea typeface="+mj-ea"/>
                </a:rPr>
                <a:t>通风橱</a:t>
              </a:r>
              <a:endParaRPr lang="en-US" altLang="zh-CN" sz="26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endParaRPr>
            </a:p>
            <a:p>
              <a:r>
                <a:rPr lang="zh-CN" altLang="en-US" sz="1200" b="1" dirty="0" smtClean="0">
                  <a:solidFill>
                    <a:schemeClr val="accent3">
                      <a:lumMod val="75000"/>
                    </a:schemeClr>
                  </a:solidFill>
                  <a:latin typeface="+mj-ea"/>
                  <a:ea typeface="+mj-ea"/>
                </a:rPr>
                <a:t> </a:t>
              </a:r>
              <a:endParaRPr lang="zh-CN" altLang="en-US" sz="12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49600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4495" y="3645024"/>
            <a:ext cx="3139505" cy="2995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838" y="228600"/>
            <a:ext cx="1081087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矩形 37"/>
          <p:cNvSpPr/>
          <p:nvPr/>
        </p:nvSpPr>
        <p:spPr>
          <a:xfrm>
            <a:off x="0" y="1412875"/>
            <a:ext cx="9144000" cy="130175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09" y="207925"/>
            <a:ext cx="1054808" cy="1054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791213" y="1772816"/>
            <a:ext cx="7525204" cy="1242636"/>
            <a:chOff x="5206655" y="3284984"/>
            <a:chExt cx="7049979" cy="1242636"/>
          </a:xfrm>
        </p:grpSpPr>
        <p:pic>
          <p:nvPicPr>
            <p:cNvPr id="50182" name="Picture 6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06655" y="3284984"/>
              <a:ext cx="949522" cy="1242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6323146" y="3284984"/>
              <a:ext cx="5933488" cy="10002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 algn="just">
                <a:lnSpc>
                  <a:spcPct val="150000"/>
                </a:lnSpc>
                <a:buFont typeface="Wingdings" panose="05000000000000000000" pitchFamily="2" charset="2"/>
                <a:buChar char="u"/>
              </a:pPr>
              <a:r>
                <a:rPr lang="zh-CN" altLang="en-US" sz="2600" b="1" dirty="0" smtClean="0">
                  <a:solidFill>
                    <a:schemeClr val="accent5">
                      <a:lumMod val="50000"/>
                    </a:schemeClr>
                  </a:solidFill>
                  <a:latin typeface="+mj-ea"/>
                  <a:ea typeface="+mj-ea"/>
                </a:rPr>
                <a:t> 冰箱</a:t>
              </a:r>
              <a:endParaRPr lang="en-US" altLang="zh-CN" sz="26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endParaRPr>
            </a:p>
            <a:p>
              <a:pPr algn="just"/>
              <a:r>
                <a:rPr lang="zh-CN" altLang="en-US" sz="1200" b="1" dirty="0" smtClean="0">
                  <a:solidFill>
                    <a:schemeClr val="accent3">
                      <a:lumMod val="75000"/>
                    </a:schemeClr>
                  </a:solidFill>
                  <a:latin typeface="+mj-ea"/>
                  <a:ea typeface="+mj-ea"/>
                </a:rPr>
                <a:t> </a:t>
              </a:r>
              <a:r>
                <a:rPr lang="zh-CN" altLang="en-US" sz="2000" b="1" dirty="0" smtClean="0">
                  <a:solidFill>
                    <a:schemeClr val="accent3">
                      <a:lumMod val="75000"/>
                    </a:schemeClr>
                  </a:solidFill>
                  <a:latin typeface="+mj-ea"/>
                  <a:ea typeface="+mj-ea"/>
                </a:rPr>
                <a:t>实验室冰箱包括防暴冰箱、冷藏冰箱和普通冰箱等。</a:t>
              </a:r>
              <a:endParaRPr lang="zh-CN" altLang="en-US" sz="20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" name="TextBox 64"/>
          <p:cNvSpPr txBox="1">
            <a:spLocks noChangeArrowheads="1"/>
          </p:cNvSpPr>
          <p:nvPr/>
        </p:nvSpPr>
        <p:spPr bwMode="auto">
          <a:xfrm>
            <a:off x="1331913" y="423863"/>
            <a:ext cx="5760367" cy="67710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03  </a:t>
            </a:r>
            <a:r>
              <a:rPr lang="zh-CN" altLang="en-US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常用仪器设备使用安全 </a:t>
            </a:r>
          </a:p>
        </p:txBody>
      </p:sp>
      <p:sp>
        <p:nvSpPr>
          <p:cNvPr id="12" name="矩形 11"/>
          <p:cNvSpPr/>
          <p:nvPr/>
        </p:nvSpPr>
        <p:spPr>
          <a:xfrm>
            <a:off x="611560" y="3212976"/>
            <a:ext cx="5544616" cy="337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10000"/>
              </a:lnSpc>
              <a:spcBef>
                <a:spcPts val="1200"/>
              </a:spcBef>
              <a:buFont typeface="Wingdings" panose="05000000000000000000" pitchFamily="2" charset="2"/>
              <a:buChar char="p"/>
            </a:pPr>
            <a:r>
              <a:rPr lang="zh-CN" altLang="en-US" sz="2200" b="1" dirty="0">
                <a:latin typeface="+mj-ea"/>
                <a:ea typeface="+mj-ea"/>
              </a:rPr>
              <a:t>电冰箱应摆放在</a:t>
            </a:r>
            <a:r>
              <a:rPr lang="zh-CN" altLang="en-US" sz="2200" b="1" dirty="0">
                <a:solidFill>
                  <a:srgbClr val="0070C0"/>
                </a:solidFill>
                <a:latin typeface="+mj-ea"/>
                <a:ea typeface="+mj-ea"/>
              </a:rPr>
              <a:t>远离火炉、暖气片</a:t>
            </a:r>
            <a:r>
              <a:rPr lang="zh-CN" altLang="en-US" sz="2200" b="1" dirty="0">
                <a:latin typeface="+mj-ea"/>
                <a:ea typeface="+mj-ea"/>
              </a:rPr>
              <a:t>等热源的地方，同时应避免阳光的直接照射。这样有利于电冰箱的散热</a:t>
            </a:r>
            <a:r>
              <a:rPr lang="zh-CN" altLang="en-US" sz="2200" b="1" dirty="0" smtClean="0">
                <a:latin typeface="+mj-ea"/>
                <a:ea typeface="+mj-ea"/>
              </a:rPr>
              <a:t>。</a:t>
            </a:r>
            <a:endParaRPr lang="en-US" altLang="zh-CN" sz="2200" b="1" dirty="0" smtClean="0">
              <a:latin typeface="+mj-ea"/>
              <a:ea typeface="+mj-ea"/>
            </a:endParaRPr>
          </a:p>
          <a:p>
            <a:pPr marL="285750" indent="-285750">
              <a:lnSpc>
                <a:spcPct val="110000"/>
              </a:lnSpc>
              <a:spcBef>
                <a:spcPts val="1200"/>
              </a:spcBef>
              <a:buFont typeface="Wingdings" panose="05000000000000000000" pitchFamily="2" charset="2"/>
              <a:buChar char="p"/>
            </a:pPr>
            <a:r>
              <a:rPr lang="zh-CN" altLang="en-US" sz="2200" b="1" dirty="0" smtClean="0">
                <a:latin typeface="+mj-ea"/>
                <a:ea typeface="+mj-ea"/>
              </a:rPr>
              <a:t>电冰箱</a:t>
            </a:r>
            <a:r>
              <a:rPr lang="zh-CN" altLang="en-US" sz="2200" b="1" dirty="0">
                <a:latin typeface="+mj-ea"/>
                <a:ea typeface="+mj-ea"/>
              </a:rPr>
              <a:t>应摆放在地面平稳的地方，否则当压缩机启动时会产生振动并发出很大的噪声，长期如此会缩短电冰箱的使用寿命</a:t>
            </a:r>
            <a:r>
              <a:rPr lang="zh-CN" altLang="en-US" sz="2200" b="1" dirty="0" smtClean="0">
                <a:latin typeface="+mj-ea"/>
                <a:ea typeface="+mj-ea"/>
              </a:rPr>
              <a:t>。</a:t>
            </a:r>
            <a:endParaRPr lang="en-US" altLang="zh-CN" sz="2200" b="1" dirty="0" smtClean="0">
              <a:latin typeface="+mj-ea"/>
              <a:ea typeface="+mj-ea"/>
            </a:endParaRPr>
          </a:p>
          <a:p>
            <a:pPr marL="285750" indent="-285750">
              <a:lnSpc>
                <a:spcPct val="110000"/>
              </a:lnSpc>
              <a:spcBef>
                <a:spcPts val="1200"/>
              </a:spcBef>
              <a:buFont typeface="Wingdings" panose="05000000000000000000" pitchFamily="2" charset="2"/>
              <a:buChar char="p"/>
            </a:pPr>
            <a:r>
              <a:rPr lang="zh-CN" altLang="en-US" sz="2200" b="1" dirty="0" smtClean="0">
                <a:latin typeface="+mj-ea"/>
                <a:ea typeface="+mj-ea"/>
              </a:rPr>
              <a:t>在</a:t>
            </a:r>
            <a:r>
              <a:rPr lang="zh-CN" altLang="en-US" sz="2200" b="1" dirty="0">
                <a:latin typeface="+mj-ea"/>
                <a:ea typeface="+mj-ea"/>
              </a:rPr>
              <a:t>安置时，如果地面不平稳又潮湿时，可用薄金属片垫起，不要用橡皮垫</a:t>
            </a:r>
            <a:r>
              <a:rPr lang="zh-CN" altLang="en-US" sz="2200" b="1" dirty="0" smtClean="0">
                <a:latin typeface="+mj-ea"/>
                <a:ea typeface="+mj-e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8724447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838" y="228600"/>
            <a:ext cx="1081087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矩形 37"/>
          <p:cNvSpPr/>
          <p:nvPr/>
        </p:nvSpPr>
        <p:spPr>
          <a:xfrm>
            <a:off x="0" y="1412875"/>
            <a:ext cx="9144000" cy="130175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09" y="207925"/>
            <a:ext cx="1054808" cy="1054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467545" y="3429000"/>
            <a:ext cx="6048671" cy="42657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1800"/>
              </a:spcBef>
              <a:buFont typeface="Wingdings" panose="05000000000000000000" pitchFamily="2" charset="2"/>
              <a:buChar char="p"/>
            </a:pPr>
            <a:r>
              <a:rPr lang="zh-CN" altLang="en-US" sz="2200" b="1" dirty="0">
                <a:latin typeface="+mj-ea"/>
                <a:ea typeface="+mj-ea"/>
              </a:rPr>
              <a:t>冰箱应放置在通风良好处，保证散热，</a:t>
            </a:r>
            <a:r>
              <a:rPr lang="zh-CN" altLang="en-US" sz="2200" b="1" dirty="0">
                <a:solidFill>
                  <a:srgbClr val="0070C0"/>
                </a:solidFill>
                <a:latin typeface="+mj-ea"/>
                <a:ea typeface="+mj-ea"/>
              </a:rPr>
              <a:t>严禁将易燃易爆品、气体钢瓶和杂物等堆放在冰箱附近</a:t>
            </a:r>
            <a:r>
              <a:rPr lang="zh-CN" altLang="en-US" sz="2200" b="1" dirty="0" smtClean="0">
                <a:latin typeface="+mj-ea"/>
                <a:ea typeface="+mj-ea"/>
              </a:rPr>
              <a:t>。</a:t>
            </a:r>
            <a:endParaRPr lang="en-US" altLang="zh-CN" sz="2200" b="1" dirty="0" smtClean="0">
              <a:latin typeface="+mj-ea"/>
              <a:ea typeface="+mj-ea"/>
            </a:endParaRPr>
          </a:p>
          <a:p>
            <a:pPr marL="285750" indent="-285750">
              <a:lnSpc>
                <a:spcPct val="120000"/>
              </a:lnSpc>
              <a:spcBef>
                <a:spcPts val="1800"/>
              </a:spcBef>
              <a:buFont typeface="Wingdings" panose="05000000000000000000" pitchFamily="2" charset="2"/>
              <a:buChar char="p"/>
            </a:pPr>
            <a:r>
              <a:rPr lang="zh-CN" altLang="en-US" sz="2200" b="1" dirty="0" smtClean="0">
                <a:latin typeface="+mj-ea"/>
                <a:ea typeface="+mj-ea"/>
              </a:rPr>
              <a:t>实验室</a:t>
            </a:r>
            <a:r>
              <a:rPr lang="zh-CN" altLang="en-US" sz="2200" b="1" dirty="0">
                <a:latin typeface="+mj-ea"/>
                <a:ea typeface="+mj-ea"/>
              </a:rPr>
              <a:t>工作区内的冰箱</a:t>
            </a:r>
            <a:r>
              <a:rPr lang="zh-CN" altLang="en-US" sz="2200" b="1" dirty="0">
                <a:solidFill>
                  <a:srgbClr val="0070C0"/>
                </a:solidFill>
                <a:latin typeface="+mj-ea"/>
                <a:ea typeface="+mj-ea"/>
              </a:rPr>
              <a:t>禁止存放食物</a:t>
            </a:r>
            <a:r>
              <a:rPr lang="zh-CN" altLang="en-US" sz="2200" b="1" dirty="0" smtClean="0">
                <a:latin typeface="+mj-ea"/>
                <a:ea typeface="+mj-ea"/>
              </a:rPr>
              <a:t>。</a:t>
            </a:r>
            <a:endParaRPr lang="en-US" altLang="zh-CN" sz="2200" b="1" dirty="0" smtClean="0">
              <a:latin typeface="+mj-ea"/>
              <a:ea typeface="+mj-ea"/>
            </a:endParaRPr>
          </a:p>
          <a:p>
            <a:pPr marL="285750" indent="-285750">
              <a:lnSpc>
                <a:spcPct val="120000"/>
              </a:lnSpc>
              <a:spcBef>
                <a:spcPts val="1800"/>
              </a:spcBef>
              <a:buFont typeface="Wingdings" panose="05000000000000000000" pitchFamily="2" charset="2"/>
              <a:buChar char="p"/>
            </a:pPr>
            <a:r>
              <a:rPr lang="zh-CN" altLang="en-US" sz="2200" b="1" dirty="0">
                <a:latin typeface="+mj-ea"/>
                <a:ea typeface="+mj-ea"/>
              </a:rPr>
              <a:t>危险化学品的储存必须</a:t>
            </a:r>
            <a:r>
              <a:rPr lang="zh-CN" altLang="en-US" sz="2200" b="1" dirty="0" smtClean="0">
                <a:latin typeface="+mj-ea"/>
                <a:ea typeface="+mj-ea"/>
              </a:rPr>
              <a:t>存放在</a:t>
            </a:r>
            <a:r>
              <a:rPr lang="zh-CN" altLang="en-US" sz="2200" b="1" dirty="0">
                <a:latin typeface="+mj-ea"/>
                <a:ea typeface="+mj-ea"/>
              </a:rPr>
              <a:t>具有防爆功能的冰箱中，并</a:t>
            </a:r>
            <a:r>
              <a:rPr lang="zh-CN" altLang="en-US" sz="2200" b="1" dirty="0" smtClean="0">
                <a:latin typeface="+mj-ea"/>
                <a:ea typeface="+mj-ea"/>
              </a:rPr>
              <a:t>在冰箱</a:t>
            </a:r>
            <a:r>
              <a:rPr lang="zh-CN" altLang="en-US" sz="2200" b="1" dirty="0">
                <a:latin typeface="+mj-ea"/>
                <a:ea typeface="+mj-ea"/>
              </a:rPr>
              <a:t>上粘贴醒目的</a:t>
            </a:r>
            <a:r>
              <a:rPr lang="zh-CN" altLang="en-US" sz="2200" b="1" dirty="0">
                <a:solidFill>
                  <a:srgbClr val="0070C0"/>
                </a:solidFill>
                <a:latin typeface="+mj-ea"/>
                <a:ea typeface="+mj-ea"/>
              </a:rPr>
              <a:t>警示</a:t>
            </a:r>
            <a:r>
              <a:rPr lang="zh-CN" altLang="en-US" sz="2200" b="1" dirty="0" smtClean="0">
                <a:solidFill>
                  <a:srgbClr val="0070C0"/>
                </a:solidFill>
                <a:latin typeface="+mj-ea"/>
                <a:ea typeface="+mj-ea"/>
              </a:rPr>
              <a:t>标识</a:t>
            </a:r>
            <a:endParaRPr lang="zh-CN" altLang="en-US" sz="2200" b="1" dirty="0">
              <a:solidFill>
                <a:srgbClr val="0070C0"/>
              </a:solidFill>
              <a:latin typeface="+mj-ea"/>
              <a:ea typeface="+mj-ea"/>
            </a:endParaRPr>
          </a:p>
          <a:p>
            <a:pPr marL="285750" indent="-285750">
              <a:lnSpc>
                <a:spcPct val="120000"/>
              </a:lnSpc>
              <a:spcBef>
                <a:spcPts val="1800"/>
              </a:spcBef>
              <a:buFont typeface="Wingdings" panose="05000000000000000000" pitchFamily="2" charset="2"/>
              <a:buChar char="p"/>
            </a:pPr>
            <a:endParaRPr lang="zh-CN" altLang="en-US" sz="2200" b="1" dirty="0" smtClean="0">
              <a:latin typeface="+mj-ea"/>
              <a:ea typeface="+mj-ea"/>
            </a:endParaRPr>
          </a:p>
          <a:p>
            <a:pPr marL="285750" indent="-285750">
              <a:lnSpc>
                <a:spcPct val="120000"/>
              </a:lnSpc>
              <a:spcBef>
                <a:spcPts val="1800"/>
              </a:spcBef>
              <a:buFont typeface="Wingdings" panose="05000000000000000000" pitchFamily="2" charset="2"/>
              <a:buChar char="p"/>
            </a:pPr>
            <a:endParaRPr lang="zh-CN" altLang="en-US" sz="2200" b="1" dirty="0">
              <a:latin typeface="+mj-ea"/>
              <a:ea typeface="+mj-ea"/>
            </a:endParaRPr>
          </a:p>
        </p:txBody>
      </p:sp>
      <p:pic>
        <p:nvPicPr>
          <p:cNvPr id="2050" name="Picture 2" descr="C:\Users\john\Desktop\014002017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643" y="3140968"/>
            <a:ext cx="1379364" cy="16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图片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1" y="5013176"/>
            <a:ext cx="2448273" cy="1732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64"/>
          <p:cNvSpPr txBox="1">
            <a:spLocks noChangeArrowheads="1"/>
          </p:cNvSpPr>
          <p:nvPr/>
        </p:nvSpPr>
        <p:spPr bwMode="auto">
          <a:xfrm>
            <a:off x="1331913" y="423863"/>
            <a:ext cx="5760367" cy="67710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03  </a:t>
            </a:r>
            <a:r>
              <a:rPr lang="zh-CN" altLang="en-US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常用仪器设备使用安全 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791213" y="1772816"/>
            <a:ext cx="7525204" cy="1242636"/>
            <a:chOff x="5206655" y="3284984"/>
            <a:chExt cx="7049979" cy="1242636"/>
          </a:xfrm>
        </p:grpSpPr>
        <p:pic>
          <p:nvPicPr>
            <p:cNvPr id="14" name="Picture 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06655" y="3284984"/>
              <a:ext cx="949522" cy="1242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22"/>
            <p:cNvSpPr txBox="1"/>
            <p:nvPr/>
          </p:nvSpPr>
          <p:spPr>
            <a:xfrm>
              <a:off x="6323146" y="3284984"/>
              <a:ext cx="5933488" cy="10002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 algn="just">
                <a:lnSpc>
                  <a:spcPct val="150000"/>
                </a:lnSpc>
                <a:buFont typeface="Wingdings" panose="05000000000000000000" pitchFamily="2" charset="2"/>
                <a:buChar char="u"/>
              </a:pPr>
              <a:r>
                <a:rPr lang="zh-CN" altLang="en-US" sz="2600" b="1" dirty="0" smtClean="0">
                  <a:solidFill>
                    <a:schemeClr val="accent5">
                      <a:lumMod val="50000"/>
                    </a:schemeClr>
                  </a:solidFill>
                  <a:latin typeface="+mj-ea"/>
                  <a:ea typeface="+mj-ea"/>
                </a:rPr>
                <a:t> 冰箱</a:t>
              </a:r>
              <a:endParaRPr lang="en-US" altLang="zh-CN" sz="26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endParaRPr>
            </a:p>
            <a:p>
              <a:pPr algn="just"/>
              <a:r>
                <a:rPr lang="zh-CN" altLang="en-US" sz="1200" b="1" dirty="0" smtClean="0">
                  <a:solidFill>
                    <a:schemeClr val="accent3">
                      <a:lumMod val="75000"/>
                    </a:schemeClr>
                  </a:solidFill>
                  <a:latin typeface="+mj-ea"/>
                  <a:ea typeface="+mj-ea"/>
                </a:rPr>
                <a:t> </a:t>
              </a:r>
              <a:r>
                <a:rPr lang="zh-CN" altLang="en-US" sz="2000" b="1" dirty="0" smtClean="0">
                  <a:solidFill>
                    <a:schemeClr val="accent3">
                      <a:lumMod val="75000"/>
                    </a:schemeClr>
                  </a:solidFill>
                  <a:latin typeface="+mj-ea"/>
                  <a:ea typeface="+mj-ea"/>
                </a:rPr>
                <a:t>实验室冰箱包括防暴冰箱、冷藏冰箱和普通冰箱等。</a:t>
              </a:r>
              <a:endParaRPr lang="zh-CN" altLang="en-US" sz="20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06418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838" y="228600"/>
            <a:ext cx="1081087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矩形 37"/>
          <p:cNvSpPr/>
          <p:nvPr/>
        </p:nvSpPr>
        <p:spPr>
          <a:xfrm>
            <a:off x="0" y="1412875"/>
            <a:ext cx="9144000" cy="130175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09" y="207925"/>
            <a:ext cx="1054808" cy="1054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69915" y="3404304"/>
            <a:ext cx="4878150" cy="3167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1800"/>
              </a:spcBef>
              <a:buFont typeface="Wingdings" panose="05000000000000000000" pitchFamily="2" charset="2"/>
              <a:buChar char="p"/>
            </a:pPr>
            <a:r>
              <a:rPr lang="zh-CN" altLang="en-US" sz="2200" b="1" dirty="0">
                <a:latin typeface="+mj-ea"/>
                <a:ea typeface="+mj-ea"/>
              </a:rPr>
              <a:t>存放</a:t>
            </a:r>
            <a:r>
              <a:rPr lang="zh-CN" altLang="en-US" sz="2200" b="1" dirty="0">
                <a:solidFill>
                  <a:srgbClr val="C00000"/>
                </a:solidFill>
                <a:latin typeface="+mj-ea"/>
                <a:ea typeface="+mj-ea"/>
              </a:rPr>
              <a:t>传染性病原微生物</a:t>
            </a:r>
            <a:r>
              <a:rPr lang="zh-CN" altLang="en-US" sz="2200" b="1" dirty="0">
                <a:latin typeface="+mj-ea"/>
                <a:ea typeface="+mj-ea"/>
              </a:rPr>
              <a:t>的冰箱应配备相应的</a:t>
            </a:r>
            <a:r>
              <a:rPr lang="zh-CN" altLang="en-US" sz="2200" b="1" dirty="0">
                <a:solidFill>
                  <a:srgbClr val="0070C0"/>
                </a:solidFill>
                <a:latin typeface="+mj-ea"/>
                <a:ea typeface="+mj-ea"/>
              </a:rPr>
              <a:t>锁具</a:t>
            </a:r>
            <a:r>
              <a:rPr lang="zh-CN" altLang="en-US" sz="2200" b="1" dirty="0">
                <a:latin typeface="+mj-ea"/>
                <a:ea typeface="+mj-ea"/>
              </a:rPr>
              <a:t>并粘贴</a:t>
            </a:r>
            <a:r>
              <a:rPr lang="zh-CN" altLang="en-US" sz="2200" b="1" dirty="0">
                <a:solidFill>
                  <a:srgbClr val="0070C0"/>
                </a:solidFill>
                <a:latin typeface="+mj-ea"/>
                <a:ea typeface="+mj-ea"/>
              </a:rPr>
              <a:t>警示标识</a:t>
            </a:r>
            <a:r>
              <a:rPr lang="zh-CN" altLang="en-US" sz="2200" b="1" dirty="0" smtClean="0">
                <a:latin typeface="+mj-ea"/>
                <a:ea typeface="+mj-ea"/>
              </a:rPr>
              <a:t>。</a:t>
            </a:r>
            <a:endParaRPr lang="en-US" altLang="zh-CN" sz="2200" b="1" dirty="0" smtClean="0">
              <a:latin typeface="+mj-ea"/>
              <a:ea typeface="+mj-ea"/>
            </a:endParaRPr>
          </a:p>
          <a:p>
            <a:pPr marL="285750" indent="-285750">
              <a:lnSpc>
                <a:spcPct val="120000"/>
              </a:lnSpc>
              <a:spcBef>
                <a:spcPts val="1800"/>
              </a:spcBef>
              <a:buFont typeface="Wingdings" panose="05000000000000000000" pitchFamily="2" charset="2"/>
              <a:buChar char="p"/>
            </a:pPr>
            <a:r>
              <a:rPr lang="zh-CN" altLang="en-US" sz="2200" b="1" dirty="0">
                <a:latin typeface="+mj-ea"/>
                <a:ea typeface="+mj-ea"/>
              </a:rPr>
              <a:t>存放强酸强碱以及腐蚀性的物品必须选择耐腐蚀的容器，并存放于托盘中；存放易挥发有机试剂的容器必须加盖密封，避免试剂挥发在箱体内积聚</a:t>
            </a:r>
            <a:r>
              <a:rPr lang="zh-CN" altLang="en-US" sz="2200" b="1" dirty="0" smtClean="0">
                <a:latin typeface="+mj-ea"/>
                <a:ea typeface="+mj-ea"/>
              </a:rPr>
              <a:t>。</a:t>
            </a:r>
            <a:endParaRPr lang="zh-CN" altLang="en-US" sz="2200" b="1" dirty="0">
              <a:latin typeface="+mj-ea"/>
              <a:ea typeface="+mj-ea"/>
            </a:endParaRPr>
          </a:p>
        </p:txBody>
      </p:sp>
      <p:pic>
        <p:nvPicPr>
          <p:cNvPr id="11" name="图片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002856"/>
            <a:ext cx="2356347" cy="2917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149080"/>
            <a:ext cx="1401016" cy="1913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64"/>
          <p:cNvSpPr txBox="1">
            <a:spLocks noChangeArrowheads="1"/>
          </p:cNvSpPr>
          <p:nvPr/>
        </p:nvSpPr>
        <p:spPr bwMode="auto">
          <a:xfrm>
            <a:off x="1331913" y="423863"/>
            <a:ext cx="5760367" cy="67710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03  </a:t>
            </a:r>
            <a:r>
              <a:rPr lang="zh-CN" altLang="en-US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常用仪器设备使用安全 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791213" y="1772816"/>
            <a:ext cx="7525204" cy="1242636"/>
            <a:chOff x="5206655" y="3284984"/>
            <a:chExt cx="7049979" cy="1242636"/>
          </a:xfrm>
        </p:grpSpPr>
        <p:pic>
          <p:nvPicPr>
            <p:cNvPr id="14" name="Picture 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06655" y="3284984"/>
              <a:ext cx="949522" cy="1242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22"/>
            <p:cNvSpPr txBox="1"/>
            <p:nvPr/>
          </p:nvSpPr>
          <p:spPr>
            <a:xfrm>
              <a:off x="6323146" y="3284984"/>
              <a:ext cx="5933488" cy="10002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 algn="just">
                <a:lnSpc>
                  <a:spcPct val="150000"/>
                </a:lnSpc>
                <a:buFont typeface="Wingdings" panose="05000000000000000000" pitchFamily="2" charset="2"/>
                <a:buChar char="u"/>
              </a:pPr>
              <a:r>
                <a:rPr lang="zh-CN" altLang="en-US" sz="2600" b="1" dirty="0" smtClean="0">
                  <a:solidFill>
                    <a:schemeClr val="accent5">
                      <a:lumMod val="50000"/>
                    </a:schemeClr>
                  </a:solidFill>
                  <a:latin typeface="+mj-ea"/>
                  <a:ea typeface="+mj-ea"/>
                </a:rPr>
                <a:t> 冰箱</a:t>
              </a:r>
              <a:endParaRPr lang="en-US" altLang="zh-CN" sz="26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endParaRPr>
            </a:p>
            <a:p>
              <a:pPr algn="just"/>
              <a:r>
                <a:rPr lang="zh-CN" altLang="en-US" sz="1200" b="1" dirty="0" smtClean="0">
                  <a:solidFill>
                    <a:schemeClr val="accent3">
                      <a:lumMod val="75000"/>
                    </a:schemeClr>
                  </a:solidFill>
                  <a:latin typeface="+mj-ea"/>
                  <a:ea typeface="+mj-ea"/>
                </a:rPr>
                <a:t> </a:t>
              </a:r>
              <a:r>
                <a:rPr lang="zh-CN" altLang="en-US" sz="2000" b="1" dirty="0" smtClean="0">
                  <a:solidFill>
                    <a:schemeClr val="accent3">
                      <a:lumMod val="75000"/>
                    </a:schemeClr>
                  </a:solidFill>
                  <a:latin typeface="+mj-ea"/>
                  <a:ea typeface="+mj-ea"/>
                </a:rPr>
                <a:t>实验室冰箱包括</a:t>
              </a:r>
              <a:r>
                <a:rPr lang="zh-CN" altLang="en-US" sz="2000" b="1" dirty="0" smtClean="0">
                  <a:solidFill>
                    <a:schemeClr val="accent3">
                      <a:lumMod val="75000"/>
                    </a:schemeClr>
                  </a:solidFill>
                  <a:latin typeface="+mj-ea"/>
                  <a:ea typeface="+mj-ea"/>
                </a:rPr>
                <a:t>防爆冰箱</a:t>
              </a:r>
              <a:r>
                <a:rPr lang="zh-CN" altLang="en-US" sz="2000" b="1" dirty="0" smtClean="0">
                  <a:solidFill>
                    <a:schemeClr val="accent3">
                      <a:lumMod val="75000"/>
                    </a:schemeClr>
                  </a:solidFill>
                  <a:latin typeface="+mj-ea"/>
                  <a:ea typeface="+mj-ea"/>
                </a:rPr>
                <a:t>、冷藏冰箱和普通冰箱等。</a:t>
              </a:r>
              <a:endParaRPr lang="zh-CN" altLang="en-US" sz="20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93156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838" y="228600"/>
            <a:ext cx="1081087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矩形 37"/>
          <p:cNvSpPr/>
          <p:nvPr/>
        </p:nvSpPr>
        <p:spPr>
          <a:xfrm>
            <a:off x="0" y="1412875"/>
            <a:ext cx="9144000" cy="130175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09" y="207925"/>
            <a:ext cx="1054808" cy="1054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508997" y="3578934"/>
            <a:ext cx="4135012" cy="276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1800"/>
              </a:spcBef>
              <a:buFont typeface="Wingdings" panose="05000000000000000000" pitchFamily="2" charset="2"/>
              <a:buChar char="p"/>
            </a:pPr>
            <a:r>
              <a:rPr lang="zh-CN" altLang="en-US" sz="2200" b="1" dirty="0">
                <a:latin typeface="+mj-ea"/>
                <a:ea typeface="+mj-ea"/>
              </a:rPr>
              <a:t>实验室存放化学药品的冰箱要符合国家安全标准，不得超过使用</a:t>
            </a:r>
            <a:r>
              <a:rPr lang="zh-CN" altLang="en-US" sz="2200" b="1" dirty="0" smtClean="0">
                <a:latin typeface="+mj-ea"/>
                <a:ea typeface="+mj-ea"/>
              </a:rPr>
              <a:t>年限（约</a:t>
            </a:r>
            <a:r>
              <a:rPr lang="zh-CN" altLang="en-US" sz="2200" b="1" dirty="0">
                <a:latin typeface="+mj-ea"/>
                <a:ea typeface="+mj-ea"/>
              </a:rPr>
              <a:t>为</a:t>
            </a:r>
            <a:r>
              <a:rPr lang="en-US" altLang="zh-CN" sz="2200" b="1" dirty="0">
                <a:latin typeface="+mj-ea"/>
                <a:ea typeface="+mj-ea"/>
              </a:rPr>
              <a:t>10</a:t>
            </a:r>
            <a:r>
              <a:rPr lang="zh-CN" altLang="en-US" sz="2200" b="1" dirty="0">
                <a:latin typeface="+mj-ea"/>
                <a:ea typeface="+mj-ea"/>
              </a:rPr>
              <a:t>年）。</a:t>
            </a:r>
          </a:p>
          <a:p>
            <a:pPr marL="285750" indent="-285750">
              <a:lnSpc>
                <a:spcPct val="120000"/>
              </a:lnSpc>
              <a:spcBef>
                <a:spcPts val="1800"/>
              </a:spcBef>
              <a:buFont typeface="Wingdings" panose="05000000000000000000" pitchFamily="2" charset="2"/>
              <a:buChar char="p"/>
            </a:pPr>
            <a:r>
              <a:rPr lang="zh-CN" altLang="en-US" sz="2200" b="1" dirty="0">
                <a:latin typeface="+mj-ea"/>
                <a:ea typeface="+mj-ea"/>
              </a:rPr>
              <a:t>若断电或冰箱</a:t>
            </a:r>
            <a:r>
              <a:rPr lang="zh-CN" altLang="en-US" sz="2200" b="1" dirty="0" smtClean="0">
                <a:latin typeface="+mj-ea"/>
                <a:ea typeface="+mj-ea"/>
              </a:rPr>
              <a:t>故障停止</a:t>
            </a:r>
            <a:r>
              <a:rPr lang="zh-CN" altLang="en-US" sz="2200" b="1" dirty="0">
                <a:latin typeface="+mj-ea"/>
                <a:ea typeface="+mj-ea"/>
              </a:rPr>
              <a:t>工作，必须及时</a:t>
            </a:r>
            <a:r>
              <a:rPr lang="zh-CN" altLang="en-US" sz="2200" b="1" dirty="0" smtClean="0">
                <a:latin typeface="+mj-ea"/>
                <a:ea typeface="+mj-ea"/>
              </a:rPr>
              <a:t>转移</a:t>
            </a:r>
            <a:r>
              <a:rPr lang="zh-CN" altLang="en-US" sz="2200" b="1" dirty="0">
                <a:latin typeface="+mj-ea"/>
                <a:ea typeface="+mj-ea"/>
              </a:rPr>
              <a:t>化学药品并妥善存放</a:t>
            </a:r>
            <a:r>
              <a:rPr lang="zh-CN" altLang="en-US" sz="2200" b="1" dirty="0" smtClean="0">
                <a:latin typeface="+mj-ea"/>
                <a:ea typeface="+mj-ea"/>
              </a:rPr>
              <a:t>。</a:t>
            </a:r>
            <a:endParaRPr lang="zh-CN" altLang="en-US" sz="2200" b="1" dirty="0">
              <a:latin typeface="+mj-ea"/>
              <a:ea typeface="+mj-ea"/>
            </a:endParaRPr>
          </a:p>
        </p:txBody>
      </p:sp>
      <p:pic>
        <p:nvPicPr>
          <p:cNvPr id="12" name="图片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5284" y="3549878"/>
            <a:ext cx="3979641" cy="278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64"/>
          <p:cNvSpPr txBox="1">
            <a:spLocks noChangeArrowheads="1"/>
          </p:cNvSpPr>
          <p:nvPr/>
        </p:nvSpPr>
        <p:spPr bwMode="auto">
          <a:xfrm>
            <a:off x="1331913" y="423863"/>
            <a:ext cx="5760367" cy="67710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03  </a:t>
            </a:r>
            <a:r>
              <a:rPr lang="zh-CN" altLang="en-US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常用仪器设备使用安全 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791213" y="1772816"/>
            <a:ext cx="7525204" cy="1242636"/>
            <a:chOff x="5206655" y="3284984"/>
            <a:chExt cx="7049979" cy="1242636"/>
          </a:xfrm>
        </p:grpSpPr>
        <p:pic>
          <p:nvPicPr>
            <p:cNvPr id="14" name="Picture 6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06655" y="3284984"/>
              <a:ext cx="949522" cy="1242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22"/>
            <p:cNvSpPr txBox="1"/>
            <p:nvPr/>
          </p:nvSpPr>
          <p:spPr>
            <a:xfrm>
              <a:off x="6323146" y="3284984"/>
              <a:ext cx="5933488" cy="10002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 algn="just">
                <a:lnSpc>
                  <a:spcPct val="150000"/>
                </a:lnSpc>
                <a:buFont typeface="Wingdings" panose="05000000000000000000" pitchFamily="2" charset="2"/>
                <a:buChar char="u"/>
              </a:pPr>
              <a:r>
                <a:rPr lang="zh-CN" altLang="en-US" sz="2600" b="1" dirty="0" smtClean="0">
                  <a:solidFill>
                    <a:schemeClr val="accent5">
                      <a:lumMod val="50000"/>
                    </a:schemeClr>
                  </a:solidFill>
                  <a:latin typeface="+mj-ea"/>
                  <a:ea typeface="+mj-ea"/>
                </a:rPr>
                <a:t> 冰箱</a:t>
              </a:r>
              <a:endParaRPr lang="en-US" altLang="zh-CN" sz="26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endParaRPr>
            </a:p>
            <a:p>
              <a:pPr algn="just"/>
              <a:r>
                <a:rPr lang="zh-CN" altLang="en-US" sz="1200" b="1" dirty="0" smtClean="0">
                  <a:solidFill>
                    <a:schemeClr val="accent3">
                      <a:lumMod val="75000"/>
                    </a:schemeClr>
                  </a:solidFill>
                  <a:latin typeface="+mj-ea"/>
                  <a:ea typeface="+mj-ea"/>
                </a:rPr>
                <a:t> </a:t>
              </a:r>
              <a:r>
                <a:rPr lang="zh-CN" altLang="en-US" sz="2000" b="1" dirty="0" smtClean="0">
                  <a:solidFill>
                    <a:schemeClr val="accent3">
                      <a:lumMod val="75000"/>
                    </a:schemeClr>
                  </a:solidFill>
                  <a:latin typeface="+mj-ea"/>
                  <a:ea typeface="+mj-ea"/>
                </a:rPr>
                <a:t>实验室冰箱包括防暴冰箱、冷藏冰箱和普通冰箱等。</a:t>
              </a:r>
              <a:endParaRPr lang="zh-CN" altLang="en-US" sz="2000" b="1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76215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838" y="228600"/>
            <a:ext cx="1081087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矩形 37"/>
          <p:cNvSpPr/>
          <p:nvPr/>
        </p:nvSpPr>
        <p:spPr>
          <a:xfrm>
            <a:off x="0" y="1412875"/>
            <a:ext cx="9144000" cy="130175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09" y="207925"/>
            <a:ext cx="1054808" cy="1054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4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72816"/>
            <a:ext cx="1418344" cy="1188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1907703" y="1706548"/>
            <a:ext cx="7017221" cy="1495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6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高速离心机：</a:t>
            </a:r>
            <a:r>
              <a:rPr lang="zh-CN" altLang="en-US" sz="2000" b="1" dirty="0" smtClean="0">
                <a:solidFill>
                  <a:srgbClr val="1D3771"/>
                </a:solidFill>
                <a:latin typeface="+mj-ea"/>
                <a:ea typeface="+mj-ea"/>
              </a:rPr>
              <a:t>是</a:t>
            </a:r>
            <a:r>
              <a:rPr lang="zh-CN" altLang="en-US" sz="2000" b="1" dirty="0">
                <a:solidFill>
                  <a:srgbClr val="1D3771"/>
                </a:solidFill>
                <a:latin typeface="+mj-ea"/>
                <a:ea typeface="+mj-ea"/>
              </a:rPr>
              <a:t>利用离心机转子高速旋转产生的强大的离心力，加快液体中颗粒的沉降速度，把样品中不同沉降系数和浮力密度的物质分离开。</a:t>
            </a:r>
          </a:p>
          <a:p>
            <a:endParaRPr lang="zh-CN" altLang="en-US" sz="1200" b="1" dirty="0">
              <a:solidFill>
                <a:schemeClr val="accent3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3439" y="3717032"/>
            <a:ext cx="523905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1800"/>
              </a:spcBef>
              <a:buFont typeface="Wingdings" panose="05000000000000000000" pitchFamily="2" charset="2"/>
              <a:buChar char="Ø"/>
            </a:pPr>
            <a:r>
              <a:rPr lang="zh-CN" altLang="en-US" sz="2200" b="1" dirty="0">
                <a:solidFill>
                  <a:srgbClr val="0070C0"/>
                </a:solidFill>
                <a:latin typeface="+mj-ea"/>
                <a:ea typeface="+mj-ea"/>
              </a:rPr>
              <a:t>必须安放在平稳、坚固的台面上</a:t>
            </a:r>
            <a:r>
              <a:rPr lang="zh-CN" altLang="en-US" sz="2200" b="1" dirty="0" smtClean="0">
                <a:solidFill>
                  <a:srgbClr val="0070C0"/>
                </a:solidFill>
                <a:latin typeface="+mj-ea"/>
                <a:ea typeface="+mj-ea"/>
              </a:rPr>
              <a:t>。</a:t>
            </a:r>
            <a:endParaRPr lang="en-US" altLang="zh-CN" sz="2200" b="1" dirty="0" smtClean="0">
              <a:solidFill>
                <a:srgbClr val="0070C0"/>
              </a:solidFill>
              <a:latin typeface="+mj-ea"/>
              <a:ea typeface="+mj-ea"/>
            </a:endParaRPr>
          </a:p>
          <a:p>
            <a:pPr marL="285750" indent="-285750">
              <a:lnSpc>
                <a:spcPct val="120000"/>
              </a:lnSpc>
              <a:spcBef>
                <a:spcPts val="1800"/>
              </a:spcBef>
              <a:buFont typeface="Wingdings" panose="05000000000000000000" pitchFamily="2" charset="2"/>
              <a:buChar char="Ø"/>
            </a:pPr>
            <a:r>
              <a:rPr lang="zh-CN" altLang="en-US" sz="2200" b="1" dirty="0" smtClean="0">
                <a:solidFill>
                  <a:srgbClr val="0070C0"/>
                </a:solidFill>
                <a:latin typeface="+mj-ea"/>
                <a:ea typeface="+mj-ea"/>
              </a:rPr>
              <a:t>离心</a:t>
            </a:r>
            <a:r>
              <a:rPr lang="zh-CN" altLang="en-US" sz="2200" b="1" dirty="0">
                <a:solidFill>
                  <a:srgbClr val="0070C0"/>
                </a:solidFill>
                <a:latin typeface="+mj-ea"/>
                <a:ea typeface="+mj-ea"/>
              </a:rPr>
              <a:t>管内的液体要体积适当，要质量配平，确定离心管对称放置，确保平衡</a:t>
            </a:r>
            <a:r>
              <a:rPr lang="zh-CN" altLang="en-US" sz="2200" b="1" dirty="0" smtClean="0">
                <a:solidFill>
                  <a:srgbClr val="0070C0"/>
                </a:solidFill>
                <a:latin typeface="+mj-ea"/>
                <a:ea typeface="+mj-ea"/>
              </a:rPr>
              <a:t>。</a:t>
            </a:r>
            <a:endParaRPr lang="en-US" altLang="zh-CN" sz="2200" b="1" dirty="0" smtClean="0">
              <a:solidFill>
                <a:srgbClr val="0070C0"/>
              </a:solidFill>
              <a:latin typeface="+mj-ea"/>
              <a:ea typeface="+mj-ea"/>
            </a:endParaRPr>
          </a:p>
          <a:p>
            <a:pPr marL="285750" indent="-285750">
              <a:lnSpc>
                <a:spcPct val="120000"/>
              </a:lnSpc>
              <a:spcBef>
                <a:spcPts val="1800"/>
              </a:spcBef>
              <a:buFont typeface="Wingdings" panose="05000000000000000000" pitchFamily="2" charset="2"/>
              <a:buChar char="Ø"/>
            </a:pPr>
            <a:r>
              <a:rPr lang="zh-CN" altLang="en-US" sz="2200" b="1" dirty="0">
                <a:solidFill>
                  <a:srgbClr val="0070C0"/>
                </a:solidFill>
                <a:latin typeface="+mj-ea"/>
                <a:ea typeface="+mj-ea"/>
              </a:rPr>
              <a:t>切勿使液体流入转子内或离心机内，如有流入立即清理干净</a:t>
            </a:r>
            <a:r>
              <a:rPr lang="zh-CN" altLang="en-US" sz="2200" b="1" dirty="0" smtClean="0">
                <a:solidFill>
                  <a:srgbClr val="0070C0"/>
                </a:solidFill>
                <a:latin typeface="+mj-ea"/>
                <a:ea typeface="+mj-ea"/>
              </a:rPr>
              <a:t>。</a:t>
            </a:r>
            <a:endParaRPr lang="zh-CN" altLang="en-US" sz="2200" b="1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pic>
        <p:nvPicPr>
          <p:cNvPr id="4098" name="Picture 2" descr="C:\Users\john\Desktop\meantube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717032"/>
            <a:ext cx="2852341" cy="2780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64"/>
          <p:cNvSpPr txBox="1">
            <a:spLocks noChangeArrowheads="1"/>
          </p:cNvSpPr>
          <p:nvPr/>
        </p:nvSpPr>
        <p:spPr bwMode="auto">
          <a:xfrm>
            <a:off x="1331913" y="423863"/>
            <a:ext cx="5760367" cy="67710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03  </a:t>
            </a:r>
            <a:r>
              <a:rPr lang="zh-CN" altLang="en-US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常用仪器设备使用安全 </a:t>
            </a:r>
          </a:p>
        </p:txBody>
      </p:sp>
    </p:spTree>
    <p:extLst>
      <p:ext uri="{BB962C8B-B14F-4D97-AF65-F5344CB8AC3E}">
        <p14:creationId xmlns:p14="http://schemas.microsoft.com/office/powerpoint/2010/main" val="25296003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39552" y="1844824"/>
            <a:ext cx="720080" cy="10156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6000" b="1" cap="all" spc="0" dirty="0" smtClean="0">
                <a:ln w="0"/>
                <a:solidFill>
                  <a:srgbClr val="FFC000"/>
                </a:solidFill>
                <a:effectLst>
                  <a:reflection blurRad="12700" stA="50000" endPos="50000" dist="5000" dir="5400000" sy="-100000" rotWithShape="0"/>
                </a:effectLst>
              </a:rPr>
              <a:t>1</a:t>
            </a:r>
            <a:endParaRPr lang="zh-CN" altLang="en-US" sz="6000" b="1" cap="all" spc="0" dirty="0">
              <a:ln w="0"/>
              <a:solidFill>
                <a:srgbClr val="FFC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170" name="TextBox 64"/>
          <p:cNvSpPr txBox="1">
            <a:spLocks noChangeArrowheads="1"/>
          </p:cNvSpPr>
          <p:nvPr/>
        </p:nvSpPr>
        <p:spPr bwMode="auto">
          <a:xfrm>
            <a:off x="1331913" y="423863"/>
            <a:ext cx="5760367" cy="67710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01  </a:t>
            </a:r>
            <a:r>
              <a:rPr lang="zh-CN" altLang="en-US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仪器设备使用安全须知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838" y="228600"/>
            <a:ext cx="1081087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矩形 37"/>
          <p:cNvSpPr/>
          <p:nvPr/>
        </p:nvSpPr>
        <p:spPr>
          <a:xfrm>
            <a:off x="0" y="1412875"/>
            <a:ext cx="9144000" cy="130175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177" name="矩形 2"/>
          <p:cNvSpPr>
            <a:spLocks noChangeArrowheads="1"/>
          </p:cNvSpPr>
          <p:nvPr/>
        </p:nvSpPr>
        <p:spPr bwMode="auto">
          <a:xfrm>
            <a:off x="1547664" y="1788882"/>
            <a:ext cx="7305253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在使用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仪器设备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前应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仔细阅读相关的使用说明书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，了解仪器设备的使用条件（例如电源电压、额定输出功率等参数）、调节方法和参数范围、连接方法等。</a:t>
            </a:r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09" y="207925"/>
            <a:ext cx="1054808" cy="1054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2" name="Picture 14" descr="C:\Users\john\Desktop\20151224115221226bvtgt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933056"/>
            <a:ext cx="5078013" cy="2396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838" y="228600"/>
            <a:ext cx="1081087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矩形 37"/>
          <p:cNvSpPr/>
          <p:nvPr/>
        </p:nvSpPr>
        <p:spPr>
          <a:xfrm>
            <a:off x="0" y="1412875"/>
            <a:ext cx="9144000" cy="130175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09" y="207925"/>
            <a:ext cx="1054808" cy="1054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3851921" y="3789040"/>
            <a:ext cx="46085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200" b="1" dirty="0" smtClean="0">
                <a:solidFill>
                  <a:srgbClr val="0070C0"/>
                </a:solidFill>
                <a:latin typeface="+mj-ea"/>
                <a:ea typeface="+mj-ea"/>
              </a:rPr>
              <a:t>在</a:t>
            </a:r>
            <a:r>
              <a:rPr lang="zh-CN" altLang="en-US" sz="2200" b="1" dirty="0">
                <a:solidFill>
                  <a:srgbClr val="0070C0"/>
                </a:solidFill>
                <a:latin typeface="+mj-ea"/>
                <a:ea typeface="+mj-ea"/>
              </a:rPr>
              <a:t>运行前要确保盖子扣紧</a:t>
            </a:r>
            <a:r>
              <a:rPr lang="zh-CN" altLang="en-US" sz="2200" b="1" dirty="0" smtClean="0">
                <a:solidFill>
                  <a:srgbClr val="0070C0"/>
                </a:solidFill>
                <a:latin typeface="+mj-ea"/>
                <a:ea typeface="+mj-ea"/>
              </a:rPr>
              <a:t>。</a:t>
            </a:r>
            <a:r>
              <a:rPr lang="zh-CN" altLang="en-US" sz="2200" b="1" dirty="0">
                <a:solidFill>
                  <a:srgbClr val="0070C0"/>
                </a:solidFill>
                <a:latin typeface="+mj-ea"/>
                <a:ea typeface="+mj-ea"/>
              </a:rPr>
              <a:t>如未盖，离心腔内会产生很大的涡流阻力和摩擦升温，这等于给离心机的电机和制冷机增加了额外负担，影响离心机的使用寿命</a:t>
            </a:r>
            <a:r>
              <a:rPr lang="zh-CN" altLang="en-US" sz="2200" b="1" dirty="0" smtClean="0">
                <a:solidFill>
                  <a:srgbClr val="0070C0"/>
                </a:solidFill>
                <a:latin typeface="+mj-ea"/>
                <a:ea typeface="+mj-ea"/>
              </a:rPr>
              <a:t>。</a:t>
            </a:r>
            <a:endParaRPr lang="en-US" altLang="zh-CN" sz="2200" b="1" dirty="0" smtClean="0">
              <a:solidFill>
                <a:srgbClr val="0070C0"/>
              </a:solidFill>
              <a:latin typeface="+mj-ea"/>
              <a:ea typeface="+mj-ea"/>
            </a:endParaRPr>
          </a:p>
        </p:txBody>
      </p:sp>
      <p:pic>
        <p:nvPicPr>
          <p:cNvPr id="10" name="图片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05064"/>
            <a:ext cx="3200797" cy="2072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64"/>
          <p:cNvSpPr txBox="1">
            <a:spLocks noChangeArrowheads="1"/>
          </p:cNvSpPr>
          <p:nvPr/>
        </p:nvSpPr>
        <p:spPr bwMode="auto">
          <a:xfrm>
            <a:off x="1331913" y="423863"/>
            <a:ext cx="5760367" cy="67710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03  </a:t>
            </a:r>
            <a:r>
              <a:rPr lang="zh-CN" altLang="en-US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常用仪器设备使用安全 </a:t>
            </a:r>
          </a:p>
        </p:txBody>
      </p:sp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72816"/>
            <a:ext cx="1418344" cy="1188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32"/>
          <p:cNvSpPr txBox="1"/>
          <p:nvPr/>
        </p:nvSpPr>
        <p:spPr>
          <a:xfrm>
            <a:off x="1907703" y="1706548"/>
            <a:ext cx="7017221" cy="1495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6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高速离心机：</a:t>
            </a:r>
            <a:r>
              <a:rPr lang="zh-CN" altLang="en-US" sz="2000" b="1" dirty="0" smtClean="0">
                <a:solidFill>
                  <a:srgbClr val="1D3771"/>
                </a:solidFill>
                <a:latin typeface="+mj-ea"/>
                <a:ea typeface="+mj-ea"/>
              </a:rPr>
              <a:t>是</a:t>
            </a:r>
            <a:r>
              <a:rPr lang="zh-CN" altLang="en-US" sz="2000" b="1" dirty="0">
                <a:solidFill>
                  <a:srgbClr val="1D3771"/>
                </a:solidFill>
                <a:latin typeface="+mj-ea"/>
                <a:ea typeface="+mj-ea"/>
              </a:rPr>
              <a:t>利用离心机转子高速旋转产生的强大的离心力，加快液体中颗粒的沉降速度，把样品中不同沉降系数和浮力密度的物质分离开。</a:t>
            </a:r>
          </a:p>
          <a:p>
            <a:endParaRPr lang="zh-CN" altLang="en-US" sz="1200" b="1" dirty="0">
              <a:solidFill>
                <a:schemeClr val="accent3">
                  <a:lumMod val="7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1796450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838" y="228600"/>
            <a:ext cx="1081087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矩形 37"/>
          <p:cNvSpPr/>
          <p:nvPr/>
        </p:nvSpPr>
        <p:spPr>
          <a:xfrm>
            <a:off x="0" y="1412875"/>
            <a:ext cx="9144000" cy="130175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09" y="207925"/>
            <a:ext cx="1054808" cy="1054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557075" y="3200136"/>
            <a:ext cx="8119381" cy="2702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zh-CN" altLang="en-US" sz="2200" b="1" dirty="0" smtClean="0">
                <a:solidFill>
                  <a:srgbClr val="0070C0"/>
                </a:solidFill>
                <a:latin typeface="+mj-ea"/>
                <a:ea typeface="+mj-ea"/>
              </a:rPr>
              <a:t>刹车</a:t>
            </a:r>
            <a:r>
              <a:rPr lang="zh-CN" altLang="en-US" sz="2200" b="1" dirty="0">
                <a:solidFill>
                  <a:srgbClr val="0070C0"/>
                </a:solidFill>
                <a:latin typeface="+mj-ea"/>
                <a:ea typeface="+mj-ea"/>
              </a:rPr>
              <a:t>过程中严禁调整转速和时间，防止烧毁电路。 </a:t>
            </a:r>
            <a:endParaRPr lang="en-US" altLang="zh-CN" sz="2200" b="1" dirty="0" smtClean="0">
              <a:solidFill>
                <a:srgbClr val="0070C0"/>
              </a:solidFill>
              <a:latin typeface="+mj-ea"/>
              <a:ea typeface="+mj-ea"/>
            </a:endParaRPr>
          </a:p>
          <a:p>
            <a:pPr marL="285750" indent="-28575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zh-CN" altLang="en-US" sz="2200" b="1" dirty="0">
                <a:solidFill>
                  <a:srgbClr val="0070C0"/>
                </a:solidFill>
                <a:latin typeface="+mj-ea"/>
                <a:ea typeface="+mj-ea"/>
              </a:rPr>
              <a:t>离心机操作按下开始按钮后不要马上离开，细心听离心机的声音是否正常，有异常声响要立即按下停止按钮。当转速为零时方可打开盖子。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zh-CN" altLang="en-US" b="1" dirty="0" smtClean="0">
              <a:solidFill>
                <a:srgbClr val="D618D6"/>
              </a:solidFill>
              <a:latin typeface="+mj-ea"/>
              <a:ea typeface="+mj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zh-CN" altLang="en-US" b="1" dirty="0">
              <a:solidFill>
                <a:srgbClr val="D618D6"/>
              </a:solidFill>
              <a:latin typeface="+mj-ea"/>
              <a:ea typeface="+mj-ea"/>
            </a:endParaRPr>
          </a:p>
        </p:txBody>
      </p:sp>
      <p:pic>
        <p:nvPicPr>
          <p:cNvPr id="5122" name="Picture 2" descr="C:\Users\john\Desktop\u=594625036,2945252963&amp;fm=15&amp;gp=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787" y="5123049"/>
            <a:ext cx="7318594" cy="1712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64"/>
          <p:cNvSpPr txBox="1">
            <a:spLocks noChangeArrowheads="1"/>
          </p:cNvSpPr>
          <p:nvPr/>
        </p:nvSpPr>
        <p:spPr bwMode="auto">
          <a:xfrm>
            <a:off x="1331913" y="423863"/>
            <a:ext cx="5760367" cy="67710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03  </a:t>
            </a:r>
            <a:r>
              <a:rPr lang="zh-CN" altLang="en-US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常用仪器设备使用安全 </a:t>
            </a:r>
          </a:p>
        </p:txBody>
      </p:sp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72816"/>
            <a:ext cx="1418344" cy="1188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32"/>
          <p:cNvSpPr txBox="1"/>
          <p:nvPr/>
        </p:nvSpPr>
        <p:spPr>
          <a:xfrm>
            <a:off x="1907703" y="1706548"/>
            <a:ext cx="7017221" cy="1495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600" b="1" dirty="0" smtClean="0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</a:rPr>
              <a:t> 高速离心机：</a:t>
            </a:r>
            <a:r>
              <a:rPr lang="zh-CN" altLang="en-US" sz="2000" b="1" dirty="0" smtClean="0">
                <a:solidFill>
                  <a:srgbClr val="1D3771"/>
                </a:solidFill>
                <a:latin typeface="+mj-ea"/>
                <a:ea typeface="+mj-ea"/>
              </a:rPr>
              <a:t>是</a:t>
            </a:r>
            <a:r>
              <a:rPr lang="zh-CN" altLang="en-US" sz="2000" b="1" dirty="0">
                <a:solidFill>
                  <a:srgbClr val="1D3771"/>
                </a:solidFill>
                <a:latin typeface="+mj-ea"/>
                <a:ea typeface="+mj-ea"/>
              </a:rPr>
              <a:t>利用离心机转子高速旋转产生的强大的离心力，加快液体中颗粒的沉降速度，把样品中不同沉降系数和浮力密度的物质分离开。</a:t>
            </a:r>
          </a:p>
          <a:p>
            <a:endParaRPr lang="zh-CN" altLang="en-US" sz="1200" b="1" dirty="0">
              <a:solidFill>
                <a:schemeClr val="accent3">
                  <a:lumMod val="7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790940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902235"/>
            <a:ext cx="3101975" cy="112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548680"/>
            <a:ext cx="4973576" cy="5832648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3401331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4"/>
          <p:cNvSpPr txBox="1">
            <a:spLocks noChangeArrowheads="1"/>
          </p:cNvSpPr>
          <p:nvPr/>
        </p:nvSpPr>
        <p:spPr bwMode="auto">
          <a:xfrm>
            <a:off x="1331913" y="423863"/>
            <a:ext cx="5760367" cy="67710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01  </a:t>
            </a:r>
            <a:r>
              <a:rPr lang="zh-CN" altLang="en-US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仪器设备使用安全须知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838" y="228600"/>
            <a:ext cx="1081087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矩形 37"/>
          <p:cNvSpPr/>
          <p:nvPr/>
        </p:nvSpPr>
        <p:spPr>
          <a:xfrm>
            <a:off x="0" y="1412875"/>
            <a:ext cx="9144000" cy="130175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177" name="矩形 2"/>
          <p:cNvSpPr>
            <a:spLocks noChangeArrowheads="1"/>
          </p:cNvSpPr>
          <p:nvPr/>
        </p:nvSpPr>
        <p:spPr bwMode="auto">
          <a:xfrm>
            <a:off x="1547664" y="1844824"/>
            <a:ext cx="5760442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要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经过培训和考核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，经管理人员允许，才可使用仪器设备做指定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的实验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09" y="207925"/>
            <a:ext cx="1054808" cy="1054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4" name="Picture 2" descr="C:\Users\john\Desktop\1445675350102518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198" y="3789040"/>
            <a:ext cx="4048125" cy="2638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5" name="Picture 3" descr="C:\Users\john\Desktop\005HVBf1tw1erl4sfaxv3j305o064mx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1302" y="3464147"/>
            <a:ext cx="2348855" cy="2829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539552" y="1844824"/>
            <a:ext cx="720080" cy="10156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6000" b="1" cap="all" dirty="0">
                <a:ln w="0"/>
                <a:solidFill>
                  <a:srgbClr val="FFC000"/>
                </a:solidFill>
                <a:effectLst>
                  <a:reflection blurRad="12700" stA="50000" endPos="50000" dist="5000" dir="5400000" sy="-100000" rotWithShape="0"/>
                </a:effectLst>
              </a:rPr>
              <a:t>2</a:t>
            </a:r>
            <a:endParaRPr lang="zh-CN" altLang="en-US" sz="6000" b="1" cap="all" spc="0" dirty="0">
              <a:ln w="0"/>
              <a:solidFill>
                <a:srgbClr val="FFC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455514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4"/>
          <p:cNvSpPr txBox="1">
            <a:spLocks noChangeArrowheads="1"/>
          </p:cNvSpPr>
          <p:nvPr/>
        </p:nvSpPr>
        <p:spPr bwMode="auto">
          <a:xfrm>
            <a:off x="1331913" y="423863"/>
            <a:ext cx="5760367" cy="67710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01  </a:t>
            </a:r>
            <a:r>
              <a:rPr lang="zh-CN" altLang="en-US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仪器设备使用安全须知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838" y="228600"/>
            <a:ext cx="1081087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矩形 37"/>
          <p:cNvSpPr/>
          <p:nvPr/>
        </p:nvSpPr>
        <p:spPr>
          <a:xfrm>
            <a:off x="0" y="1412875"/>
            <a:ext cx="9144000" cy="130175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177" name="矩形 2"/>
          <p:cNvSpPr>
            <a:spLocks noChangeArrowheads="1"/>
          </p:cNvSpPr>
          <p:nvPr/>
        </p:nvSpPr>
        <p:spPr bwMode="auto">
          <a:xfrm>
            <a:off x="1619672" y="1776181"/>
            <a:ext cx="6840760" cy="201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仪器放置应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避免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其它物体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遮挡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仪器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散热口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，保证其通风；应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避免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仪器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叠放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在一起，以免划伤仪器表面；应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避免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仪器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放置在桌子或周转车的边缘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，以免仪器摔坏。</a:t>
            </a:r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09" y="207925"/>
            <a:ext cx="1054808" cy="1054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5874" y="4022171"/>
            <a:ext cx="2338469" cy="272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091" y="3789040"/>
            <a:ext cx="2886866" cy="2959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539552" y="1844824"/>
            <a:ext cx="720080" cy="10156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6000" b="1" cap="all" dirty="0">
                <a:ln w="0"/>
                <a:solidFill>
                  <a:srgbClr val="FFC000"/>
                </a:solidFill>
                <a:effectLst>
                  <a:reflection blurRad="12700" stA="50000" endPos="50000" dist="5000" dir="5400000" sy="-100000" rotWithShape="0"/>
                </a:effectLst>
              </a:rPr>
              <a:t>3</a:t>
            </a:r>
            <a:endParaRPr lang="zh-CN" altLang="en-US" sz="6000" b="1" cap="all" spc="0" dirty="0">
              <a:ln w="0"/>
              <a:solidFill>
                <a:srgbClr val="FFC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075412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4"/>
          <p:cNvSpPr txBox="1">
            <a:spLocks noChangeArrowheads="1"/>
          </p:cNvSpPr>
          <p:nvPr/>
        </p:nvSpPr>
        <p:spPr bwMode="auto">
          <a:xfrm>
            <a:off x="1331913" y="423863"/>
            <a:ext cx="5760367" cy="67710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01  </a:t>
            </a:r>
            <a:r>
              <a:rPr lang="zh-CN" altLang="en-US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仪器设备使用安全须知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838" y="228600"/>
            <a:ext cx="1081087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矩形 37"/>
          <p:cNvSpPr/>
          <p:nvPr/>
        </p:nvSpPr>
        <p:spPr>
          <a:xfrm>
            <a:off x="0" y="1412875"/>
            <a:ext cx="9144000" cy="130175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177" name="矩形 2"/>
          <p:cNvSpPr>
            <a:spLocks noChangeArrowheads="1"/>
          </p:cNvSpPr>
          <p:nvPr/>
        </p:nvSpPr>
        <p:spPr bwMode="auto">
          <a:xfrm>
            <a:off x="1619672" y="1772816"/>
            <a:ext cx="7416824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首次使用时，仪器连接好后，开机前最好请使用过该仪器的人员</a:t>
            </a:r>
            <a:r>
              <a:rPr lang="zh-CN" altLang="en-US" sz="2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确认连接正确后再开机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运行，避免由于连接问题对仪器造成损坏；仪器连接线应无破损，并必须避免相互搭接在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一起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与被测物体搭接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造成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短路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的风险；线路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连接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应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尽量避免连线跨越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实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验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室内的通道。</a:t>
            </a:r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09" y="207925"/>
            <a:ext cx="1054808" cy="1054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8" name="Picture 2" descr="C:\Users\john\Desktop\020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9168" y="3747323"/>
            <a:ext cx="3406223" cy="2847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539552" y="1844824"/>
            <a:ext cx="720080" cy="10156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6000" b="1" cap="all" dirty="0">
                <a:ln w="0"/>
                <a:solidFill>
                  <a:srgbClr val="FFC000"/>
                </a:solidFill>
                <a:effectLst>
                  <a:reflection blurRad="12700" stA="50000" endPos="50000" dist="5000" dir="5400000" sy="-100000" rotWithShape="0"/>
                </a:effectLst>
              </a:rPr>
              <a:t>4</a:t>
            </a:r>
            <a:endParaRPr lang="zh-CN" altLang="en-US" sz="6000" b="1" cap="all" spc="0" dirty="0">
              <a:ln w="0"/>
              <a:solidFill>
                <a:srgbClr val="FFC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690313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4"/>
          <p:cNvSpPr txBox="1">
            <a:spLocks noChangeArrowheads="1"/>
          </p:cNvSpPr>
          <p:nvPr/>
        </p:nvSpPr>
        <p:spPr bwMode="auto">
          <a:xfrm>
            <a:off x="1331913" y="423863"/>
            <a:ext cx="5760367" cy="67710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01  </a:t>
            </a:r>
            <a:r>
              <a:rPr lang="zh-CN" altLang="en-US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仪器设备使用安全须知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838" y="228600"/>
            <a:ext cx="1081087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矩形 37"/>
          <p:cNvSpPr/>
          <p:nvPr/>
        </p:nvSpPr>
        <p:spPr>
          <a:xfrm>
            <a:off x="0" y="1412875"/>
            <a:ext cx="9144000" cy="130175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177" name="矩形 2"/>
          <p:cNvSpPr>
            <a:spLocks noChangeArrowheads="1"/>
          </p:cNvSpPr>
          <p:nvPr/>
        </p:nvSpPr>
        <p:spPr bwMode="auto">
          <a:xfrm>
            <a:off x="1619672" y="1844824"/>
            <a:ext cx="6927707" cy="201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仪器运行过程中参数的调节范围应按照相关说明书进行；仪器运行中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发生报警或异常等情况时应及时切断仪器电源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；仪器运行中应避免水或其他液体泼溅到仪器上。 </a:t>
            </a:r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09" y="207925"/>
            <a:ext cx="1054808" cy="1054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2" name="Picture 2" descr="C:\Users\john\Desktop\81d6bda1e5d06e7b5b3c5f09582d19e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904" y="4149079"/>
            <a:ext cx="2459305" cy="2459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3" name="Picture 3" descr="C:\Users\john\Desktop\67d20c8daef35149c704f39e41e4b80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9917" y="4077072"/>
            <a:ext cx="3244726" cy="2399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539552" y="1844824"/>
            <a:ext cx="720080" cy="10156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6000" b="1" cap="all" dirty="0" smtClean="0">
                <a:ln w="0"/>
                <a:solidFill>
                  <a:srgbClr val="FFC000"/>
                </a:solidFill>
                <a:effectLst>
                  <a:reflection blurRad="12700" stA="50000" endPos="50000" dist="5000" dir="5400000" sy="-100000" rotWithShape="0"/>
                </a:effectLst>
              </a:rPr>
              <a:t>5</a:t>
            </a:r>
            <a:endParaRPr lang="zh-CN" altLang="en-US" sz="6000" b="1" cap="all" spc="0" dirty="0">
              <a:ln w="0"/>
              <a:solidFill>
                <a:srgbClr val="FFC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246655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4"/>
          <p:cNvSpPr txBox="1">
            <a:spLocks noChangeArrowheads="1"/>
          </p:cNvSpPr>
          <p:nvPr/>
        </p:nvSpPr>
        <p:spPr bwMode="auto">
          <a:xfrm>
            <a:off x="1331913" y="423863"/>
            <a:ext cx="5760367" cy="67710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01  </a:t>
            </a:r>
            <a:r>
              <a:rPr lang="zh-CN" altLang="en-US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仪器设备使用安全须知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838" y="228600"/>
            <a:ext cx="1081087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矩形 37"/>
          <p:cNvSpPr/>
          <p:nvPr/>
        </p:nvSpPr>
        <p:spPr>
          <a:xfrm>
            <a:off x="0" y="1412875"/>
            <a:ext cx="9144000" cy="130175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09" y="207925"/>
            <a:ext cx="1054808" cy="1054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1560966" y="1823632"/>
            <a:ext cx="6971474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在实验完成后或需离开实验室时，应及时关断仪器电源，以免造成仪器设备损坏。如确需仪器设备在无人状态下运行时，应征得管理人员同意，并在运行设备的周围放置明显的标识，如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设备运行中，勿动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等字样。 </a:t>
            </a:r>
          </a:p>
        </p:txBody>
      </p:sp>
      <p:pic>
        <p:nvPicPr>
          <p:cNvPr id="47107" name="Picture 3" descr="C:\Users\john\Desktop\201311260908571073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933056"/>
            <a:ext cx="3600400" cy="2640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539552" y="1844824"/>
            <a:ext cx="720080" cy="10156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6000" b="1" cap="all" spc="0" dirty="0" smtClean="0">
                <a:ln w="0"/>
                <a:solidFill>
                  <a:srgbClr val="FFC000"/>
                </a:solidFill>
                <a:effectLst>
                  <a:reflection blurRad="12700" stA="50000" endPos="50000" dist="5000" dir="5400000" sy="-100000" rotWithShape="0"/>
                </a:effectLst>
              </a:rPr>
              <a:t>6</a:t>
            </a:r>
            <a:endParaRPr lang="zh-CN" altLang="en-US" sz="6000" b="1" cap="all" spc="0" dirty="0">
              <a:ln w="0"/>
              <a:solidFill>
                <a:srgbClr val="FFC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156227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4"/>
          <p:cNvSpPr txBox="1">
            <a:spLocks noChangeArrowheads="1"/>
          </p:cNvSpPr>
          <p:nvPr/>
        </p:nvSpPr>
        <p:spPr bwMode="auto">
          <a:xfrm>
            <a:off x="1331913" y="423863"/>
            <a:ext cx="5760367" cy="67710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01  </a:t>
            </a:r>
            <a:r>
              <a:rPr lang="zh-CN" altLang="en-US" sz="3600" b="1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仪器设备使用安全须知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838" y="228600"/>
            <a:ext cx="1081087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矩形 37"/>
          <p:cNvSpPr/>
          <p:nvPr/>
        </p:nvSpPr>
        <p:spPr>
          <a:xfrm>
            <a:off x="0" y="1412875"/>
            <a:ext cx="9144000" cy="130175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177" name="矩形 2"/>
          <p:cNvSpPr>
            <a:spLocks noChangeArrowheads="1"/>
          </p:cNvSpPr>
          <p:nvPr/>
        </p:nvSpPr>
        <p:spPr bwMode="auto">
          <a:xfrm>
            <a:off x="1547664" y="1878903"/>
            <a:ext cx="709037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未经主管人员批准不得擅自拆卸和改装仪器设备。 </a:t>
            </a:r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09" y="207925"/>
            <a:ext cx="1054808" cy="1054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0" name="Picture 2" descr="C:\Users\john\Desktop\318758-14061G02J91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429000"/>
            <a:ext cx="3410486" cy="2922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482636"/>
            <a:ext cx="4210050" cy="290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539552" y="1844824"/>
            <a:ext cx="720080" cy="10156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6000" b="1" cap="all" dirty="0" smtClean="0">
                <a:ln w="0"/>
                <a:solidFill>
                  <a:srgbClr val="FFC000"/>
                </a:solidFill>
                <a:effectLst>
                  <a:reflection blurRad="12700" stA="50000" endPos="50000" dist="5000" dir="5400000" sy="-100000" rotWithShape="0"/>
                </a:effectLst>
              </a:rPr>
              <a:t>7</a:t>
            </a:r>
            <a:endParaRPr lang="zh-CN" altLang="en-US" sz="6000" b="1" cap="all" spc="0" dirty="0">
              <a:ln w="0"/>
              <a:solidFill>
                <a:srgbClr val="FFC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023630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基本">
  <a:themeElements>
    <a:clrScheme name="基本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基本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12333</TotalTime>
  <Words>2352</Words>
  <Application>Microsoft Office PowerPoint</Application>
  <PresentationFormat>全屏显示(4:3)</PresentationFormat>
  <Paragraphs>187</Paragraphs>
  <Slides>32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4" baseType="lpstr">
      <vt:lpstr>Adobe 黑体 Std R</vt:lpstr>
      <vt:lpstr>黑体</vt:lpstr>
      <vt:lpstr>华文行楷</vt:lpstr>
      <vt:lpstr>华文琥珀</vt:lpstr>
      <vt:lpstr>经典特宋简</vt:lpstr>
      <vt:lpstr>宋体</vt:lpstr>
      <vt:lpstr>微软雅黑</vt:lpstr>
      <vt:lpstr>Arial</vt:lpstr>
      <vt:lpstr>Arial Black</vt:lpstr>
      <vt:lpstr>Times New Roman</vt:lpstr>
      <vt:lpstr>Wingdings</vt:lpstr>
      <vt:lpstr>基本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Tulane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Huisheng Peng</dc:creator>
  <cp:lastModifiedBy>admin</cp:lastModifiedBy>
  <cp:revision>538</cp:revision>
  <dcterms:created xsi:type="dcterms:W3CDTF">2006-07-23T01:20:27Z</dcterms:created>
  <dcterms:modified xsi:type="dcterms:W3CDTF">2016-06-02T12:17:10Z</dcterms:modified>
</cp:coreProperties>
</file>